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4" r:id="rId4"/>
  </p:sldMasterIdLst>
  <p:notesMasterIdLst>
    <p:notesMasterId r:id="rId92"/>
  </p:notesMasterIdLst>
  <p:sldIdLst>
    <p:sldId id="487" r:id="rId5"/>
    <p:sldId id="492" r:id="rId6"/>
    <p:sldId id="493" r:id="rId7"/>
    <p:sldId id="488" r:id="rId8"/>
    <p:sldId id="482" r:id="rId9"/>
    <p:sldId id="483" r:id="rId10"/>
    <p:sldId id="484" r:id="rId11"/>
    <p:sldId id="486" r:id="rId12"/>
    <p:sldId id="485" r:id="rId13"/>
    <p:sldId id="489" r:id="rId14"/>
    <p:sldId id="478" r:id="rId15"/>
    <p:sldId id="479" r:id="rId16"/>
    <p:sldId id="310" r:id="rId17"/>
    <p:sldId id="261" r:id="rId18"/>
    <p:sldId id="387" r:id="rId19"/>
    <p:sldId id="388" r:id="rId20"/>
    <p:sldId id="264" r:id="rId21"/>
    <p:sldId id="275" r:id="rId22"/>
    <p:sldId id="390" r:id="rId23"/>
    <p:sldId id="391" r:id="rId24"/>
    <p:sldId id="392" r:id="rId25"/>
    <p:sldId id="394" r:id="rId26"/>
    <p:sldId id="272" r:id="rId27"/>
    <p:sldId id="393" r:id="rId28"/>
    <p:sldId id="395" r:id="rId29"/>
    <p:sldId id="396" r:id="rId30"/>
    <p:sldId id="397" r:id="rId31"/>
    <p:sldId id="398" r:id="rId32"/>
    <p:sldId id="399" r:id="rId33"/>
    <p:sldId id="400" r:id="rId34"/>
    <p:sldId id="401" r:id="rId35"/>
    <p:sldId id="402" r:id="rId36"/>
    <p:sldId id="403" r:id="rId37"/>
    <p:sldId id="404" r:id="rId38"/>
    <p:sldId id="443" r:id="rId39"/>
    <p:sldId id="444"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60" r:id="rId56"/>
    <p:sldId id="461" r:id="rId57"/>
    <p:sldId id="462" r:id="rId58"/>
    <p:sldId id="463" r:id="rId59"/>
    <p:sldId id="464" r:id="rId60"/>
    <p:sldId id="465" r:id="rId61"/>
    <p:sldId id="466" r:id="rId62"/>
    <p:sldId id="467" r:id="rId63"/>
    <p:sldId id="468" r:id="rId64"/>
    <p:sldId id="469" r:id="rId65"/>
    <p:sldId id="470" r:id="rId66"/>
    <p:sldId id="471" r:id="rId67"/>
    <p:sldId id="472" r:id="rId68"/>
    <p:sldId id="473" r:id="rId69"/>
    <p:sldId id="474" r:id="rId70"/>
    <p:sldId id="475" r:id="rId71"/>
    <p:sldId id="476" r:id="rId72"/>
    <p:sldId id="477" r:id="rId73"/>
    <p:sldId id="427" r:id="rId74"/>
    <p:sldId id="428" r:id="rId75"/>
    <p:sldId id="429" r:id="rId76"/>
    <p:sldId id="430" r:id="rId77"/>
    <p:sldId id="431" r:id="rId78"/>
    <p:sldId id="432" r:id="rId79"/>
    <p:sldId id="433" r:id="rId80"/>
    <p:sldId id="434" r:id="rId81"/>
    <p:sldId id="435" r:id="rId82"/>
    <p:sldId id="436" r:id="rId83"/>
    <p:sldId id="437" r:id="rId84"/>
    <p:sldId id="438" r:id="rId85"/>
    <p:sldId id="439" r:id="rId86"/>
    <p:sldId id="440" r:id="rId87"/>
    <p:sldId id="441" r:id="rId88"/>
    <p:sldId id="442" r:id="rId89"/>
    <p:sldId id="490" r:id="rId90"/>
    <p:sldId id="491" r:id="rId9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2101" autoAdjust="0"/>
  </p:normalViewPr>
  <p:slideViewPr>
    <p:cSldViewPr>
      <p:cViewPr>
        <p:scale>
          <a:sx n="76" d="100"/>
          <a:sy n="76" d="100"/>
        </p:scale>
        <p:origin x="-2634" y="-7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E9BFB-3729-41E2-A3CD-C2AE2DB70D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EF11D851-C935-454F-A684-648D6DE65282}">
      <dgm:prSet/>
      <dgm:spPr/>
      <dgm:t>
        <a:bodyPr/>
        <a:lstStyle/>
        <a:p>
          <a:pPr rtl="0"/>
          <a:r>
            <a:rPr lang="zh-TW" b="0" i="0" baseline="0" dirty="0" smtClean="0">
              <a:latin typeface="微軟正黑體" panose="020B0604030504040204" pitchFamily="34" charset="-120"/>
              <a:ea typeface="微軟正黑體" panose="020B0604030504040204" pitchFamily="34" charset="-120"/>
            </a:rPr>
            <a:t>每支參賽隊</a:t>
          </a:r>
          <a:r>
            <a:rPr lang="zh-TW" altLang="en-US" b="1" dirty="0" smtClean="0">
              <a:solidFill>
                <a:schemeClr val="dk2"/>
              </a:solidFill>
              <a:latin typeface="微軟正黑體" panose="020B0604030504040204" pitchFamily="34" charset="-120"/>
              <a:ea typeface="微軟正黑體" panose="020B0604030504040204" pitchFamily="34" charset="-120"/>
            </a:rPr>
            <a:t>任務賽</a:t>
          </a:r>
          <a:r>
            <a:rPr lang="zh-TW" b="0" i="0" baseline="0" dirty="0" smtClean="0">
              <a:latin typeface="微軟正黑體" panose="020B0604030504040204" pitchFamily="34" charset="-120"/>
              <a:ea typeface="微軟正黑體" panose="020B0604030504040204" pitchFamily="34" charset="-120"/>
            </a:rPr>
            <a:t>有</a:t>
          </a:r>
          <a:r>
            <a:rPr lang="zh-TW" b="0" i="0" baseline="0" dirty="0" smtClean="0">
              <a:solidFill>
                <a:srgbClr val="FF0000"/>
              </a:solidFill>
              <a:latin typeface="微軟正黑體" panose="020B0604030504040204" pitchFamily="34" charset="-120"/>
              <a:ea typeface="微軟正黑體" panose="020B0604030504040204" pitchFamily="34" charset="-120"/>
            </a:rPr>
            <a:t>二次</a:t>
          </a:r>
          <a:r>
            <a:rPr lang="zh-TW" b="0" i="0" baseline="0" dirty="0" smtClean="0">
              <a:latin typeface="微軟正黑體" panose="020B0604030504040204" pitchFamily="34" charset="-120"/>
              <a:ea typeface="微軟正黑體" panose="020B0604030504040204" pitchFamily="34" charset="-120"/>
            </a:rPr>
            <a:t>上場次數，每次均記分。</a:t>
          </a:r>
          <a:endParaRPr lang="en-US" altLang="zh-TW" b="0" i="0" baseline="0" dirty="0" smtClean="0">
            <a:latin typeface="微軟正黑體" panose="020B0604030504040204" pitchFamily="34" charset="-120"/>
            <a:ea typeface="微軟正黑體" panose="020B0604030504040204" pitchFamily="34" charset="-120"/>
          </a:endParaRPr>
        </a:p>
      </dgm:t>
    </dgm:pt>
    <dgm:pt modelId="{7E4F361A-3DE9-429F-99AF-2EE9797BD8E3}" type="parTrans" cxnId="{3D7870F6-80D5-4775-AF1D-52FCB83952E6}">
      <dgm:prSet/>
      <dgm:spPr/>
      <dgm:t>
        <a:bodyPr/>
        <a:lstStyle/>
        <a:p>
          <a:endParaRPr lang="zh-HK" altLang="en-US"/>
        </a:p>
      </dgm:t>
    </dgm:pt>
    <dgm:pt modelId="{8AFE7241-D941-48D8-A5A5-FBECD9E72FC5}" type="sibTrans" cxnId="{3D7870F6-80D5-4775-AF1D-52FCB83952E6}">
      <dgm:prSet/>
      <dgm:spPr/>
      <dgm:t>
        <a:bodyPr/>
        <a:lstStyle/>
        <a:p>
          <a:endParaRPr lang="zh-HK" altLang="en-US"/>
        </a:p>
      </dgm:t>
    </dgm:pt>
    <dgm:pt modelId="{1BD22CD8-20C9-4663-8668-BD7A27380998}">
      <dgm:prSet/>
      <dgm:spPr/>
      <dgm:t>
        <a:bodyPr/>
        <a:lstStyle/>
        <a:p>
          <a:pPr rtl="0"/>
          <a:r>
            <a:rPr lang="zh-TW" b="0" i="0" baseline="0" dirty="0" smtClean="0">
              <a:latin typeface="微軟正黑體" panose="020B0604030504040204" pitchFamily="34" charset="-120"/>
              <a:ea typeface="微軟正黑體" panose="020B0604030504040204" pitchFamily="34" charset="-120"/>
            </a:rPr>
            <a:t>所有場次的比賽結束後，按最佳成績對參賽隊排名。</a:t>
          </a:r>
          <a:endParaRPr lang="zh-HK" dirty="0">
            <a:latin typeface="微軟正黑體" panose="020B0604030504040204" pitchFamily="34" charset="-120"/>
            <a:ea typeface="微軟正黑體" panose="020B0604030504040204" pitchFamily="34" charset="-120"/>
          </a:endParaRPr>
        </a:p>
      </dgm:t>
    </dgm:pt>
    <dgm:pt modelId="{06B38AA8-07BF-4EC8-B895-BFD2B0A3C41D}" type="parTrans" cxnId="{E4BD97CD-7793-4698-8D77-A011D042B9FF}">
      <dgm:prSet/>
      <dgm:spPr/>
      <dgm:t>
        <a:bodyPr/>
        <a:lstStyle/>
        <a:p>
          <a:endParaRPr lang="zh-HK" altLang="en-US"/>
        </a:p>
      </dgm:t>
    </dgm:pt>
    <dgm:pt modelId="{9E0ABCA5-BFD7-47DB-A32C-B7DBB9CF6485}" type="sibTrans" cxnId="{E4BD97CD-7793-4698-8D77-A011D042B9FF}">
      <dgm:prSet/>
      <dgm:spPr/>
      <dgm:t>
        <a:bodyPr/>
        <a:lstStyle/>
        <a:p>
          <a:endParaRPr lang="zh-HK" altLang="en-US"/>
        </a:p>
      </dgm:t>
    </dgm:pt>
    <dgm:pt modelId="{E5686F19-88E3-47EE-A1F9-F31C3B48AEB1}">
      <dgm:prSet/>
      <dgm:spPr/>
      <dgm:t>
        <a:bodyPr/>
        <a:lstStyle/>
        <a:p>
          <a:pPr rtl="0"/>
          <a:r>
            <a:rPr lang="zh-TW" b="0" i="0" baseline="0" dirty="0" smtClean="0">
              <a:latin typeface="微軟正黑體" panose="020B0604030504040204" pitchFamily="34" charset="-120"/>
              <a:ea typeface="微軟正黑體" panose="020B0604030504040204" pitchFamily="34" charset="-120"/>
            </a:rPr>
            <a:t>若最佳成績相同，則以總成績排名。</a:t>
          </a:r>
          <a:endParaRPr lang="zh-HK" dirty="0">
            <a:latin typeface="微軟正黑體" panose="020B0604030504040204" pitchFamily="34" charset="-120"/>
            <a:ea typeface="微軟正黑體" panose="020B0604030504040204" pitchFamily="34" charset="-120"/>
          </a:endParaRPr>
        </a:p>
      </dgm:t>
    </dgm:pt>
    <dgm:pt modelId="{C13A94CF-77EB-48D2-87AD-794015A9BF5E}" type="parTrans" cxnId="{0CD1DCCC-C00D-4310-8ABF-0D183AEF6AF9}">
      <dgm:prSet/>
      <dgm:spPr/>
      <dgm:t>
        <a:bodyPr/>
        <a:lstStyle/>
        <a:p>
          <a:endParaRPr lang="zh-HK" altLang="en-US"/>
        </a:p>
      </dgm:t>
    </dgm:pt>
    <dgm:pt modelId="{1C4002AB-AE26-4F40-A81A-41984C227546}" type="sibTrans" cxnId="{0CD1DCCC-C00D-4310-8ABF-0D183AEF6AF9}">
      <dgm:prSet/>
      <dgm:spPr/>
      <dgm:t>
        <a:bodyPr/>
        <a:lstStyle/>
        <a:p>
          <a:endParaRPr lang="zh-HK" altLang="en-US"/>
        </a:p>
      </dgm:t>
    </dgm:pt>
    <dgm:pt modelId="{9187F983-6F6F-48D5-8C36-361E12677BEA}">
      <dgm:prSet/>
      <dgm:spPr/>
      <dgm:t>
        <a:bodyPr/>
        <a:lstStyle/>
        <a:p>
          <a:pPr rtl="0"/>
          <a:r>
            <a:rPr lang="zh-TW" b="0" i="0" baseline="0" dirty="0" smtClean="0">
              <a:latin typeface="微軟正黑體" panose="020B0604030504040204" pitchFamily="34" charset="-120"/>
              <a:ea typeface="微軟正黑體" panose="020B0604030504040204" pitchFamily="34" charset="-120"/>
            </a:rPr>
            <a:t>若總成績相同，則以完成項目排名。</a:t>
          </a:r>
          <a:endParaRPr lang="en-US" altLang="zh-TW" b="0" i="0" baseline="0" dirty="0" smtClean="0">
            <a:latin typeface="微軟正黑體" panose="020B0604030504040204" pitchFamily="34" charset="-120"/>
            <a:ea typeface="微軟正黑體" panose="020B0604030504040204" pitchFamily="34" charset="-120"/>
          </a:endParaRPr>
        </a:p>
      </dgm:t>
    </dgm:pt>
    <dgm:pt modelId="{7A733292-2B65-42E8-A563-2D6CC9A49CDE}" type="parTrans" cxnId="{35130A11-79C4-4377-8EF6-8BA70DE78C0D}">
      <dgm:prSet/>
      <dgm:spPr/>
      <dgm:t>
        <a:bodyPr/>
        <a:lstStyle/>
        <a:p>
          <a:endParaRPr lang="zh-HK" altLang="en-US"/>
        </a:p>
      </dgm:t>
    </dgm:pt>
    <dgm:pt modelId="{91FFA380-08EF-4446-B9ED-F70D95D47B7C}" type="sibTrans" cxnId="{35130A11-79C4-4377-8EF6-8BA70DE78C0D}">
      <dgm:prSet/>
      <dgm:spPr/>
      <dgm:t>
        <a:bodyPr/>
        <a:lstStyle/>
        <a:p>
          <a:endParaRPr lang="zh-HK" altLang="en-US"/>
        </a:p>
      </dgm:t>
    </dgm:pt>
    <dgm:pt modelId="{BB41D833-1E1B-4C1F-862F-8ED27C68EA7A}">
      <dgm:prSet/>
      <dgm:spPr/>
      <dgm:t>
        <a:bodyPr/>
        <a:lstStyle/>
        <a:p>
          <a:pPr rtl="0"/>
          <a:r>
            <a:rPr lang="zh-TW" altLang="en-US" dirty="0" smtClean="0">
              <a:solidFill>
                <a:srgbClr val="FF0000"/>
              </a:solidFill>
            </a:rPr>
            <a:t>*</a:t>
          </a:r>
          <a:r>
            <a:rPr lang="zh-TW" altLang="en-US" u="sng" dirty="0" smtClean="0">
              <a:solidFill>
                <a:srgbClr val="FF0000"/>
              </a:solidFill>
              <a:latin typeface="微軟正黑體" panose="020B0604030504040204" pitchFamily="34" charset="-120"/>
              <a:ea typeface="微軟正黑體" panose="020B0604030504040204" pitchFamily="34" charset="-120"/>
            </a:rPr>
            <a:t>小學組將會首次在兩次上場後，部分成績優異的隊伍增加現場編程題；中學組暫不實行。</a:t>
          </a:r>
          <a:endParaRPr lang="zh-HK" u="sng" dirty="0">
            <a:solidFill>
              <a:srgbClr val="FF0000"/>
            </a:solidFill>
            <a:latin typeface="微軟正黑體" panose="020B0604030504040204" pitchFamily="34" charset="-120"/>
            <a:ea typeface="微軟正黑體" panose="020B0604030504040204" pitchFamily="34" charset="-120"/>
          </a:endParaRPr>
        </a:p>
      </dgm:t>
    </dgm:pt>
    <dgm:pt modelId="{AA0AC867-527F-4195-9722-CB6E6CD2B963}" type="parTrans" cxnId="{3406E57C-1D59-4774-A720-28C7CCF723C8}">
      <dgm:prSet/>
      <dgm:spPr/>
      <dgm:t>
        <a:bodyPr/>
        <a:lstStyle/>
        <a:p>
          <a:endParaRPr lang="zh-HK" altLang="en-US"/>
        </a:p>
      </dgm:t>
    </dgm:pt>
    <dgm:pt modelId="{E88F418A-DCD6-4E2C-BDBE-01477F84CF88}" type="sibTrans" cxnId="{3406E57C-1D59-4774-A720-28C7CCF723C8}">
      <dgm:prSet/>
      <dgm:spPr/>
      <dgm:t>
        <a:bodyPr/>
        <a:lstStyle/>
        <a:p>
          <a:endParaRPr lang="zh-HK" altLang="en-US"/>
        </a:p>
      </dgm:t>
    </dgm:pt>
    <dgm:pt modelId="{B3AAD9FA-0207-4136-8CA9-BE32D321730E}" type="pres">
      <dgm:prSet presAssocID="{D42E9BFB-3729-41E2-A3CD-C2AE2DB70DBA}" presName="linear" presStyleCnt="0">
        <dgm:presLayoutVars>
          <dgm:animLvl val="lvl"/>
          <dgm:resizeHandles val="exact"/>
        </dgm:presLayoutVars>
      </dgm:prSet>
      <dgm:spPr/>
      <dgm:t>
        <a:bodyPr/>
        <a:lstStyle/>
        <a:p>
          <a:endParaRPr lang="zh-HK" altLang="en-US"/>
        </a:p>
      </dgm:t>
    </dgm:pt>
    <dgm:pt modelId="{DC3EC763-476B-4E84-B5C5-B71053118DDB}" type="pres">
      <dgm:prSet presAssocID="{EF11D851-C935-454F-A684-648D6DE65282}" presName="parentText" presStyleLbl="node1" presStyleIdx="0" presStyleCnt="5">
        <dgm:presLayoutVars>
          <dgm:chMax val="0"/>
          <dgm:bulletEnabled val="1"/>
        </dgm:presLayoutVars>
      </dgm:prSet>
      <dgm:spPr/>
      <dgm:t>
        <a:bodyPr/>
        <a:lstStyle/>
        <a:p>
          <a:endParaRPr lang="zh-HK" altLang="en-US"/>
        </a:p>
      </dgm:t>
    </dgm:pt>
    <dgm:pt modelId="{C79F7044-8192-48E2-8455-37D1FB27435B}" type="pres">
      <dgm:prSet presAssocID="{8AFE7241-D941-48D8-A5A5-FBECD9E72FC5}" presName="spacer" presStyleCnt="0"/>
      <dgm:spPr/>
    </dgm:pt>
    <dgm:pt modelId="{C3DB7FC9-C086-4E98-B113-FC2AD82109F5}" type="pres">
      <dgm:prSet presAssocID="{1BD22CD8-20C9-4663-8668-BD7A27380998}" presName="parentText" presStyleLbl="node1" presStyleIdx="1" presStyleCnt="5">
        <dgm:presLayoutVars>
          <dgm:chMax val="0"/>
          <dgm:bulletEnabled val="1"/>
        </dgm:presLayoutVars>
      </dgm:prSet>
      <dgm:spPr/>
      <dgm:t>
        <a:bodyPr/>
        <a:lstStyle/>
        <a:p>
          <a:endParaRPr lang="zh-HK" altLang="en-US"/>
        </a:p>
      </dgm:t>
    </dgm:pt>
    <dgm:pt modelId="{0BF40D3C-5813-4B11-9EFF-DC7069BE863E}" type="pres">
      <dgm:prSet presAssocID="{9E0ABCA5-BFD7-47DB-A32C-B7DBB9CF6485}" presName="spacer" presStyleCnt="0"/>
      <dgm:spPr/>
    </dgm:pt>
    <dgm:pt modelId="{56F860E8-30E8-439D-BB94-7F4E6A9ACD44}" type="pres">
      <dgm:prSet presAssocID="{E5686F19-88E3-47EE-A1F9-F31C3B48AEB1}" presName="parentText" presStyleLbl="node1" presStyleIdx="2" presStyleCnt="5">
        <dgm:presLayoutVars>
          <dgm:chMax val="0"/>
          <dgm:bulletEnabled val="1"/>
        </dgm:presLayoutVars>
      </dgm:prSet>
      <dgm:spPr/>
      <dgm:t>
        <a:bodyPr/>
        <a:lstStyle/>
        <a:p>
          <a:endParaRPr lang="zh-HK" altLang="en-US"/>
        </a:p>
      </dgm:t>
    </dgm:pt>
    <dgm:pt modelId="{C054BB5C-6F5B-4096-8656-9D2DACA58061}" type="pres">
      <dgm:prSet presAssocID="{1C4002AB-AE26-4F40-A81A-41984C227546}" presName="spacer" presStyleCnt="0"/>
      <dgm:spPr/>
    </dgm:pt>
    <dgm:pt modelId="{5D2F5963-3EE9-424E-8B62-A3EE91754046}" type="pres">
      <dgm:prSet presAssocID="{9187F983-6F6F-48D5-8C36-361E12677BEA}" presName="parentText" presStyleLbl="node1" presStyleIdx="3" presStyleCnt="5" custLinFactNeighborX="-574" custLinFactNeighborY="9077">
        <dgm:presLayoutVars>
          <dgm:chMax val="0"/>
          <dgm:bulletEnabled val="1"/>
        </dgm:presLayoutVars>
      </dgm:prSet>
      <dgm:spPr/>
      <dgm:t>
        <a:bodyPr/>
        <a:lstStyle/>
        <a:p>
          <a:endParaRPr lang="zh-HK" altLang="en-US"/>
        </a:p>
      </dgm:t>
    </dgm:pt>
    <dgm:pt modelId="{71A0773C-6B7C-4A24-B1A7-24A070E00F2F}" type="pres">
      <dgm:prSet presAssocID="{91FFA380-08EF-4446-B9ED-F70D95D47B7C}" presName="spacer" presStyleCnt="0"/>
      <dgm:spPr/>
    </dgm:pt>
    <dgm:pt modelId="{90390846-6411-4B68-AB09-CFF4CAB3DFE7}" type="pres">
      <dgm:prSet presAssocID="{BB41D833-1E1B-4C1F-862F-8ED27C68EA7A}" presName="parentText" presStyleLbl="node1" presStyleIdx="4" presStyleCnt="5">
        <dgm:presLayoutVars>
          <dgm:chMax val="0"/>
          <dgm:bulletEnabled val="1"/>
        </dgm:presLayoutVars>
      </dgm:prSet>
      <dgm:spPr/>
      <dgm:t>
        <a:bodyPr/>
        <a:lstStyle/>
        <a:p>
          <a:endParaRPr lang="zh-HK" altLang="en-US"/>
        </a:p>
      </dgm:t>
    </dgm:pt>
  </dgm:ptLst>
  <dgm:cxnLst>
    <dgm:cxn modelId="{92E1A9F7-F1E6-4F6C-BC77-BD246814E93C}" type="presOf" srcId="{EF11D851-C935-454F-A684-648D6DE65282}" destId="{DC3EC763-476B-4E84-B5C5-B71053118DDB}" srcOrd="0" destOrd="0" presId="urn:microsoft.com/office/officeart/2005/8/layout/vList2"/>
    <dgm:cxn modelId="{FD054E6E-62BE-4F5D-90E5-A61BDE1EBBF3}" type="presOf" srcId="{BB41D833-1E1B-4C1F-862F-8ED27C68EA7A}" destId="{90390846-6411-4B68-AB09-CFF4CAB3DFE7}" srcOrd="0" destOrd="0" presId="urn:microsoft.com/office/officeart/2005/8/layout/vList2"/>
    <dgm:cxn modelId="{E4BD97CD-7793-4698-8D77-A011D042B9FF}" srcId="{D42E9BFB-3729-41E2-A3CD-C2AE2DB70DBA}" destId="{1BD22CD8-20C9-4663-8668-BD7A27380998}" srcOrd="1" destOrd="0" parTransId="{06B38AA8-07BF-4EC8-B895-BFD2B0A3C41D}" sibTransId="{9E0ABCA5-BFD7-47DB-A32C-B7DBB9CF6485}"/>
    <dgm:cxn modelId="{F574B942-EE68-4708-A798-D3703D21EDF0}" type="presOf" srcId="{9187F983-6F6F-48D5-8C36-361E12677BEA}" destId="{5D2F5963-3EE9-424E-8B62-A3EE91754046}" srcOrd="0" destOrd="0" presId="urn:microsoft.com/office/officeart/2005/8/layout/vList2"/>
    <dgm:cxn modelId="{F47C0937-F87F-442E-AE85-4614B27F094C}" type="presOf" srcId="{E5686F19-88E3-47EE-A1F9-F31C3B48AEB1}" destId="{56F860E8-30E8-439D-BB94-7F4E6A9ACD44}" srcOrd="0" destOrd="0" presId="urn:microsoft.com/office/officeart/2005/8/layout/vList2"/>
    <dgm:cxn modelId="{0CD1DCCC-C00D-4310-8ABF-0D183AEF6AF9}" srcId="{D42E9BFB-3729-41E2-A3CD-C2AE2DB70DBA}" destId="{E5686F19-88E3-47EE-A1F9-F31C3B48AEB1}" srcOrd="2" destOrd="0" parTransId="{C13A94CF-77EB-48D2-87AD-794015A9BF5E}" sibTransId="{1C4002AB-AE26-4F40-A81A-41984C227546}"/>
    <dgm:cxn modelId="{605F6556-F82B-4A79-BFFF-EC3B1C6DAB9D}" type="presOf" srcId="{1BD22CD8-20C9-4663-8668-BD7A27380998}" destId="{C3DB7FC9-C086-4E98-B113-FC2AD82109F5}" srcOrd="0" destOrd="0" presId="urn:microsoft.com/office/officeart/2005/8/layout/vList2"/>
    <dgm:cxn modelId="{3D7870F6-80D5-4775-AF1D-52FCB83952E6}" srcId="{D42E9BFB-3729-41E2-A3CD-C2AE2DB70DBA}" destId="{EF11D851-C935-454F-A684-648D6DE65282}" srcOrd="0" destOrd="0" parTransId="{7E4F361A-3DE9-429F-99AF-2EE9797BD8E3}" sibTransId="{8AFE7241-D941-48D8-A5A5-FBECD9E72FC5}"/>
    <dgm:cxn modelId="{892CA1CE-C779-4B07-BB1B-FC6DB7DDAA80}" type="presOf" srcId="{D42E9BFB-3729-41E2-A3CD-C2AE2DB70DBA}" destId="{B3AAD9FA-0207-4136-8CA9-BE32D321730E}" srcOrd="0" destOrd="0" presId="urn:microsoft.com/office/officeart/2005/8/layout/vList2"/>
    <dgm:cxn modelId="{35130A11-79C4-4377-8EF6-8BA70DE78C0D}" srcId="{D42E9BFB-3729-41E2-A3CD-C2AE2DB70DBA}" destId="{9187F983-6F6F-48D5-8C36-361E12677BEA}" srcOrd="3" destOrd="0" parTransId="{7A733292-2B65-42E8-A563-2D6CC9A49CDE}" sibTransId="{91FFA380-08EF-4446-B9ED-F70D95D47B7C}"/>
    <dgm:cxn modelId="{3406E57C-1D59-4774-A720-28C7CCF723C8}" srcId="{D42E9BFB-3729-41E2-A3CD-C2AE2DB70DBA}" destId="{BB41D833-1E1B-4C1F-862F-8ED27C68EA7A}" srcOrd="4" destOrd="0" parTransId="{AA0AC867-527F-4195-9722-CB6E6CD2B963}" sibTransId="{E88F418A-DCD6-4E2C-BDBE-01477F84CF88}"/>
    <dgm:cxn modelId="{8FB014A0-5E5A-452C-9C12-E1CEFC9970EE}" type="presParOf" srcId="{B3AAD9FA-0207-4136-8CA9-BE32D321730E}" destId="{DC3EC763-476B-4E84-B5C5-B71053118DDB}" srcOrd="0" destOrd="0" presId="urn:microsoft.com/office/officeart/2005/8/layout/vList2"/>
    <dgm:cxn modelId="{05687E37-3892-4478-B4FD-E67875552692}" type="presParOf" srcId="{B3AAD9FA-0207-4136-8CA9-BE32D321730E}" destId="{C79F7044-8192-48E2-8455-37D1FB27435B}" srcOrd="1" destOrd="0" presId="urn:microsoft.com/office/officeart/2005/8/layout/vList2"/>
    <dgm:cxn modelId="{D1E8C245-DE5E-4D6B-820D-AB811D0B26C4}" type="presParOf" srcId="{B3AAD9FA-0207-4136-8CA9-BE32D321730E}" destId="{C3DB7FC9-C086-4E98-B113-FC2AD82109F5}" srcOrd="2" destOrd="0" presId="urn:microsoft.com/office/officeart/2005/8/layout/vList2"/>
    <dgm:cxn modelId="{2170EEAB-5839-4068-A078-C2EBD7BAFA9F}" type="presParOf" srcId="{B3AAD9FA-0207-4136-8CA9-BE32D321730E}" destId="{0BF40D3C-5813-4B11-9EFF-DC7069BE863E}" srcOrd="3" destOrd="0" presId="urn:microsoft.com/office/officeart/2005/8/layout/vList2"/>
    <dgm:cxn modelId="{FAF51B7A-A57B-419A-88E2-CFE4AD8B4130}" type="presParOf" srcId="{B3AAD9FA-0207-4136-8CA9-BE32D321730E}" destId="{56F860E8-30E8-439D-BB94-7F4E6A9ACD44}" srcOrd="4" destOrd="0" presId="urn:microsoft.com/office/officeart/2005/8/layout/vList2"/>
    <dgm:cxn modelId="{3637A43F-891D-41F7-95CA-9AF25B97E14F}" type="presParOf" srcId="{B3AAD9FA-0207-4136-8CA9-BE32D321730E}" destId="{C054BB5C-6F5B-4096-8656-9D2DACA58061}" srcOrd="5" destOrd="0" presId="urn:microsoft.com/office/officeart/2005/8/layout/vList2"/>
    <dgm:cxn modelId="{1D283D55-4427-4B00-98C9-E3A482BB8F37}" type="presParOf" srcId="{B3AAD9FA-0207-4136-8CA9-BE32D321730E}" destId="{5D2F5963-3EE9-424E-8B62-A3EE91754046}" srcOrd="6" destOrd="0" presId="urn:microsoft.com/office/officeart/2005/8/layout/vList2"/>
    <dgm:cxn modelId="{47C860B8-125A-4214-8D5F-69BC4162E794}" type="presParOf" srcId="{B3AAD9FA-0207-4136-8CA9-BE32D321730E}" destId="{71A0773C-6B7C-4A24-B1A7-24A070E00F2F}" srcOrd="7" destOrd="0" presId="urn:microsoft.com/office/officeart/2005/8/layout/vList2"/>
    <dgm:cxn modelId="{F25229D1-732C-45C4-A418-1C7B0B56C767}" type="presParOf" srcId="{B3AAD9FA-0207-4136-8CA9-BE32D321730E}" destId="{90390846-6411-4B68-AB09-CFF4CAB3DFE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6910F-C3F7-4396-82C8-50A15D7E70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757F13C7-228E-416C-9BD6-572DF8D2C934}">
      <dgm:prSet custT="1"/>
      <dgm:spPr/>
      <dgm:t>
        <a:bodyPr/>
        <a:lstStyle/>
        <a:p>
          <a:pPr rtl="0"/>
          <a:r>
            <a:rPr lang="zh-TW" sz="1600" b="1" dirty="0" smtClean="0">
              <a:latin typeface="微軟正黑體" panose="020B0604030504040204" pitchFamily="34" charset="-120"/>
              <a:ea typeface="微軟正黑體" panose="020B0604030504040204" pitchFamily="34" charset="-120"/>
            </a:rPr>
            <a:t>任務賽成績會在選手二次任務賽中取最高分一次作為成績。任務賽成績分數最高的</a:t>
          </a:r>
          <a:r>
            <a:rPr lang="zh-TW" altLang="en-US" sz="1600" b="1" dirty="0" smtClean="0">
              <a:solidFill>
                <a:srgbClr val="FF0000"/>
              </a:solidFill>
              <a:latin typeface="微軟正黑體" panose="020B0604030504040204" pitchFamily="34" charset="-120"/>
              <a:ea typeface="微軟正黑體" panose="020B0604030504040204" pitchFamily="34" charset="-120"/>
            </a:rPr>
            <a:t>數支</a:t>
          </a:r>
          <a:r>
            <a:rPr lang="zh-TW" sz="1600" b="1" dirty="0" smtClean="0">
              <a:solidFill>
                <a:srgbClr val="FF0000"/>
              </a:solidFill>
              <a:latin typeface="微軟正黑體" panose="020B0604030504040204" pitchFamily="34" charset="-120"/>
              <a:ea typeface="微軟正黑體" panose="020B0604030504040204" pitchFamily="34" charset="-120"/>
            </a:rPr>
            <a:t>參賽隊伍</a:t>
          </a:r>
          <a:r>
            <a:rPr lang="zh-TW" sz="1600" b="1" dirty="0" smtClean="0">
              <a:latin typeface="微軟正黑體" panose="020B0604030504040204" pitchFamily="34" charset="-120"/>
              <a:ea typeface="微軟正黑體" panose="020B0604030504040204" pitchFamily="34" charset="-120"/>
            </a:rPr>
            <a:t>將會進入</a:t>
          </a:r>
          <a:r>
            <a:rPr lang="zh-TW" altLang="en-US" sz="1600" b="1" dirty="0" smtClean="0">
              <a:latin typeface="微軟正黑體" panose="020B0604030504040204" pitchFamily="34" charset="-120"/>
              <a:ea typeface="微軟正黑體" panose="020B0604030504040204" pitchFamily="34" charset="-120"/>
            </a:rPr>
            <a:t>現場編程</a:t>
          </a:r>
          <a:r>
            <a:rPr lang="zh-TW" sz="1600" b="1" dirty="0" smtClean="0">
              <a:latin typeface="微軟正黑體" panose="020B0604030504040204" pitchFamily="34" charset="-120"/>
              <a:ea typeface="微軟正黑體" panose="020B0604030504040204" pitchFamily="34" charset="-120"/>
            </a:rPr>
            <a:t>賽，其餘的隊伍分數只會有任務賽所得分數</a:t>
          </a:r>
          <a:r>
            <a:rPr lang="zh-TW" altLang="en-US" sz="1600" b="1" dirty="0" smtClean="0">
              <a:latin typeface="微軟正黑體" panose="020B0604030504040204" pitchFamily="34" charset="-120"/>
              <a:ea typeface="微軟正黑體" panose="020B0604030504040204" pitchFamily="34" charset="-120"/>
            </a:rPr>
            <a:t>，現場編程賽將視為</a:t>
          </a:r>
          <a:r>
            <a:rPr lang="en-US" altLang="zh-TW" sz="1600" b="1" dirty="0" smtClean="0">
              <a:latin typeface="微軟正黑體" panose="020B0604030504040204" pitchFamily="34" charset="-120"/>
              <a:ea typeface="微軟正黑體" panose="020B0604030504040204" pitchFamily="34" charset="-120"/>
            </a:rPr>
            <a:t>0</a:t>
          </a:r>
          <a:r>
            <a:rPr lang="zh-TW" altLang="en-US" sz="1600" b="1" dirty="0" smtClean="0">
              <a:latin typeface="微軟正黑體" panose="020B0604030504040204" pitchFamily="34" charset="-120"/>
              <a:ea typeface="微軟正黑體" panose="020B0604030504040204" pitchFamily="34" charset="-120"/>
            </a:rPr>
            <a:t>分</a:t>
          </a:r>
          <a:r>
            <a:rPr 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實際進入現場編程數的隊伍數目將視乎報名情況而定並會於賽前至少一星期前公佈。</a:t>
          </a:r>
          <a:endParaRPr lang="zh-HK" sz="1600" dirty="0">
            <a:latin typeface="微軟正黑體" panose="020B0604030504040204" pitchFamily="34" charset="-120"/>
            <a:ea typeface="微軟正黑體" panose="020B0604030504040204" pitchFamily="34" charset="-120"/>
          </a:endParaRPr>
        </a:p>
      </dgm:t>
    </dgm:pt>
    <dgm:pt modelId="{8945AE58-C628-4569-A39E-884C80EB7CB5}" type="parTrans" cxnId="{C61E979E-4310-46CB-9BBF-2F7A64E64CB9}">
      <dgm:prSet/>
      <dgm:spPr/>
      <dgm:t>
        <a:bodyPr/>
        <a:lstStyle/>
        <a:p>
          <a:endParaRPr lang="zh-HK" altLang="en-US"/>
        </a:p>
      </dgm:t>
    </dgm:pt>
    <dgm:pt modelId="{94FC6F2D-84FE-4500-A1D2-D5E74E950AE7}" type="sibTrans" cxnId="{C61E979E-4310-46CB-9BBF-2F7A64E64CB9}">
      <dgm:prSet/>
      <dgm:spPr/>
      <dgm:t>
        <a:bodyPr/>
        <a:lstStyle/>
        <a:p>
          <a:endParaRPr lang="zh-HK" altLang="en-US"/>
        </a:p>
      </dgm:t>
    </dgm:pt>
    <dgm:pt modelId="{CE163CA6-4BF0-4FA2-ACDD-A7A50B8A5E1E}">
      <dgm:prSet custT="1"/>
      <dgm:spPr/>
      <dgm:t>
        <a:bodyPr/>
        <a:lstStyle/>
        <a:p>
          <a:pPr rtl="0"/>
          <a:r>
            <a:rPr lang="zh-TW" sz="1600" b="1" dirty="0" smtClean="0">
              <a:latin typeface="微軟正黑體" panose="020B0604030504040204" pitchFamily="34" charset="-120"/>
              <a:ea typeface="微軟正黑體" panose="020B0604030504040204" pitchFamily="34" charset="-120"/>
            </a:rPr>
            <a:t>任務賽佔總成績</a:t>
          </a:r>
          <a:r>
            <a:rPr lang="en-US" sz="1600" b="1" dirty="0" smtClean="0">
              <a:solidFill>
                <a:srgbClr val="FF0000"/>
              </a:solidFill>
              <a:latin typeface="微軟正黑體" panose="020B0604030504040204" pitchFamily="34" charset="-120"/>
              <a:ea typeface="微軟正黑體" panose="020B0604030504040204" pitchFamily="34" charset="-120"/>
            </a:rPr>
            <a:t>70%</a:t>
          </a:r>
          <a:r>
            <a:rPr lang="zh-TW" sz="1600" b="1" dirty="0" smtClean="0">
              <a:latin typeface="微軟正黑體" panose="020B0604030504040204" pitchFamily="34" charset="-120"/>
              <a:ea typeface="微軟正黑體" panose="020B0604030504040204" pitchFamily="34" charset="-120"/>
            </a:rPr>
            <a:t>；</a:t>
          </a:r>
          <a:r>
            <a:rPr lang="en-US" sz="1600" b="1" dirty="0" smtClean="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現場編程</a:t>
          </a:r>
          <a:r>
            <a:rPr lang="zh-TW" sz="1600" b="1" dirty="0" smtClean="0">
              <a:latin typeface="微軟正黑體" panose="020B0604030504040204" pitchFamily="34" charset="-120"/>
              <a:ea typeface="微軟正黑體" panose="020B0604030504040204" pitchFamily="34" charset="-120"/>
            </a:rPr>
            <a:t>賽佔總成績</a:t>
          </a:r>
          <a:r>
            <a:rPr lang="en-US" sz="1600" b="1" dirty="0" smtClean="0">
              <a:solidFill>
                <a:srgbClr val="FF0000"/>
              </a:solidFill>
              <a:latin typeface="微軟正黑體" panose="020B0604030504040204" pitchFamily="34" charset="-120"/>
              <a:ea typeface="微軟正黑體" panose="020B0604030504040204" pitchFamily="34" charset="-120"/>
            </a:rPr>
            <a:t>30%</a:t>
          </a:r>
          <a:r>
            <a:rPr lang="zh-TW" altLang="en-US" sz="1600" b="1" dirty="0" smtClean="0">
              <a:latin typeface="微軟正黑體" panose="020B0604030504040204" pitchFamily="34" charset="-120"/>
              <a:ea typeface="微軟正黑體" panose="020B0604030504040204" pitchFamily="34" charset="-120"/>
            </a:rPr>
            <a:t>；現場編程賽</a:t>
          </a:r>
          <a:r>
            <a:rPr lang="zh-TW" sz="1600" b="1" dirty="0" smtClean="0">
              <a:latin typeface="微軟正黑體" panose="020B0604030504040204" pitchFamily="34" charset="-120"/>
              <a:ea typeface="微軟正黑體" panose="020B0604030504040204" pitchFamily="34" charset="-120"/>
            </a:rPr>
            <a:t>會在任務賽後進行。</a:t>
          </a:r>
          <a:endParaRPr lang="en-US" altLang="zh-TW" sz="1600" b="1" dirty="0" smtClean="0">
            <a:latin typeface="微軟正黑體" panose="020B0604030504040204" pitchFamily="34" charset="-120"/>
            <a:ea typeface="微軟正黑體" panose="020B0604030504040204" pitchFamily="34" charset="-120"/>
          </a:endParaRPr>
        </a:p>
        <a:p>
          <a:pPr rtl="0"/>
          <a:r>
            <a:rPr lang="zh-TW" altLang="en-US" sz="1600" dirty="0" smtClean="0">
              <a:solidFill>
                <a:srgbClr val="FFFF00"/>
              </a:solidFill>
              <a:latin typeface="微軟正黑體" panose="020B0604030504040204" pitchFamily="34" charset="-120"/>
              <a:ea typeface="微軟正黑體" panose="020B0604030504040204" pitchFamily="34" charset="-120"/>
            </a:rPr>
            <a:t>*總得分</a:t>
          </a:r>
          <a:r>
            <a:rPr lang="en-US" altLang="zh-TW" sz="1600" dirty="0" smtClean="0">
              <a:solidFill>
                <a:srgbClr val="FFFF00"/>
              </a:solidFill>
              <a:latin typeface="微軟正黑體" panose="020B0604030504040204" pitchFamily="34" charset="-120"/>
              <a:ea typeface="微軟正黑體" panose="020B0604030504040204" pitchFamily="34" charset="-120"/>
            </a:rPr>
            <a:t>=</a:t>
          </a:r>
          <a:r>
            <a:rPr lang="zh-TW" altLang="en-US" sz="1600" dirty="0" smtClean="0">
              <a:solidFill>
                <a:srgbClr val="FFFF00"/>
              </a:solidFill>
              <a:latin typeface="微軟正黑體" panose="020B0604030504040204" pitchFamily="34" charset="-120"/>
              <a:ea typeface="微軟正黑體" panose="020B0604030504040204" pitchFamily="34" charset="-120"/>
            </a:rPr>
            <a:t> </a:t>
          </a:r>
          <a:r>
            <a:rPr lang="en-US" altLang="zh-TW" sz="1600" dirty="0" smtClean="0">
              <a:solidFill>
                <a:srgbClr val="FFFF00"/>
              </a:solidFill>
              <a:latin typeface="微軟正黑體" panose="020B0604030504040204" pitchFamily="34" charset="-120"/>
              <a:ea typeface="微軟正黑體" panose="020B0604030504040204" pitchFamily="34" charset="-120"/>
            </a:rPr>
            <a:t>0.7</a:t>
          </a:r>
          <a:r>
            <a:rPr lang="zh-TW" altLang="en-US" sz="1600" dirty="0" smtClean="0">
              <a:solidFill>
                <a:srgbClr val="FFFF00"/>
              </a:solidFill>
              <a:latin typeface="微軟正黑體" panose="020B0604030504040204" pitchFamily="34" charset="-120"/>
              <a:ea typeface="微軟正黑體" panose="020B0604030504040204" pitchFamily="34" charset="-120"/>
            </a:rPr>
            <a:t>*</a:t>
          </a:r>
          <a:r>
            <a:rPr lang="en-US" altLang="zh-TW" sz="1600" dirty="0" smtClean="0">
              <a:solidFill>
                <a:srgbClr val="FFFF00"/>
              </a:solidFill>
              <a:latin typeface="微軟正黑體" panose="020B0604030504040204" pitchFamily="34" charset="-120"/>
              <a:ea typeface="微軟正黑體" panose="020B0604030504040204" pitchFamily="34" charset="-120"/>
            </a:rPr>
            <a:t>(</a:t>
          </a:r>
          <a:r>
            <a:rPr lang="zh-TW" altLang="en-US" sz="1600" dirty="0" smtClean="0">
              <a:solidFill>
                <a:srgbClr val="FFFF00"/>
              </a:solidFill>
              <a:latin typeface="微軟正黑體" panose="020B0604030504040204" pitchFamily="34" charset="-120"/>
              <a:ea typeface="微軟正黑體" panose="020B0604030504040204" pitchFamily="34" charset="-120"/>
            </a:rPr>
            <a:t>任務賽得分</a:t>
          </a:r>
          <a:r>
            <a:rPr lang="en-US" altLang="zh-TW" sz="1600" dirty="0" smtClean="0">
              <a:solidFill>
                <a:srgbClr val="FFFF00"/>
              </a:solidFill>
              <a:latin typeface="微軟正黑體" panose="020B0604030504040204" pitchFamily="34" charset="-120"/>
              <a:ea typeface="微軟正黑體" panose="020B0604030504040204" pitchFamily="34" charset="-120"/>
            </a:rPr>
            <a:t>)/(</a:t>
          </a:r>
          <a:r>
            <a:rPr lang="zh-TW" altLang="en-US" sz="1600" dirty="0" smtClean="0">
              <a:solidFill>
                <a:srgbClr val="FFFF00"/>
              </a:solidFill>
              <a:latin typeface="微軟正黑體" panose="020B0604030504040204" pitchFamily="34" charset="-120"/>
              <a:ea typeface="微軟正黑體" panose="020B0604030504040204" pitchFamily="34" charset="-120"/>
            </a:rPr>
            <a:t>任務賽基準分數</a:t>
          </a:r>
          <a:r>
            <a:rPr lang="en-US" altLang="zh-TW" sz="1600" dirty="0" smtClean="0">
              <a:solidFill>
                <a:srgbClr val="FFFF00"/>
              </a:solidFill>
              <a:latin typeface="微軟正黑體" panose="020B0604030504040204" pitchFamily="34" charset="-120"/>
              <a:ea typeface="微軟正黑體" panose="020B0604030504040204" pitchFamily="34" charset="-120"/>
            </a:rPr>
            <a:t>)+0.3</a:t>
          </a:r>
          <a:r>
            <a:rPr lang="zh-TW" altLang="en-US" sz="1600" dirty="0" smtClean="0">
              <a:solidFill>
                <a:srgbClr val="FFFF00"/>
              </a:solidFill>
              <a:latin typeface="微軟正黑體" panose="020B0604030504040204" pitchFamily="34" charset="-120"/>
              <a:ea typeface="微軟正黑體" panose="020B0604030504040204" pitchFamily="34" charset="-120"/>
            </a:rPr>
            <a:t>*</a:t>
          </a:r>
          <a:r>
            <a:rPr lang="en-US" altLang="zh-TW" sz="1600" dirty="0" smtClean="0">
              <a:solidFill>
                <a:srgbClr val="FFFF00"/>
              </a:solidFill>
              <a:latin typeface="微軟正黑體" panose="020B0604030504040204" pitchFamily="34" charset="-120"/>
              <a:ea typeface="微軟正黑體" panose="020B0604030504040204" pitchFamily="34" charset="-120"/>
            </a:rPr>
            <a:t>(</a:t>
          </a:r>
          <a:r>
            <a:rPr lang="zh-TW" altLang="en-US" sz="1600" dirty="0" smtClean="0">
              <a:solidFill>
                <a:srgbClr val="FFFF00"/>
              </a:solidFill>
              <a:latin typeface="微軟正黑體" panose="020B0604030504040204" pitchFamily="34" charset="-120"/>
              <a:ea typeface="微軟正黑體" panose="020B0604030504040204" pitchFamily="34" charset="-120"/>
            </a:rPr>
            <a:t>現場編程賽得分</a:t>
          </a:r>
          <a:r>
            <a:rPr lang="en-US" altLang="zh-TW" sz="1600" dirty="0" smtClean="0">
              <a:solidFill>
                <a:srgbClr val="FFFF00"/>
              </a:solidFill>
              <a:latin typeface="微軟正黑體" panose="020B0604030504040204" pitchFamily="34" charset="-120"/>
              <a:ea typeface="微軟正黑體" panose="020B0604030504040204" pitchFamily="34" charset="-120"/>
            </a:rPr>
            <a:t>)/(</a:t>
          </a:r>
          <a:r>
            <a:rPr lang="zh-TW" altLang="en-US" sz="1600" dirty="0" smtClean="0">
              <a:solidFill>
                <a:srgbClr val="FFFF00"/>
              </a:solidFill>
              <a:latin typeface="微軟正黑體" panose="020B0604030504040204" pitchFamily="34" charset="-120"/>
              <a:ea typeface="微軟正黑體" panose="020B0604030504040204" pitchFamily="34" charset="-120"/>
            </a:rPr>
            <a:t>現場編程賽基準分數</a:t>
          </a:r>
          <a:r>
            <a:rPr lang="en-US" altLang="zh-TW" sz="1600" dirty="0" smtClean="0">
              <a:solidFill>
                <a:srgbClr val="FFFF00"/>
              </a:solidFill>
              <a:latin typeface="微軟正黑體" panose="020B0604030504040204" pitchFamily="34" charset="-120"/>
              <a:ea typeface="微軟正黑體" panose="020B0604030504040204" pitchFamily="34" charset="-120"/>
            </a:rPr>
            <a:t>)</a:t>
          </a:r>
          <a:br>
            <a:rPr lang="en-US" altLang="zh-TW" sz="1600" dirty="0" smtClean="0">
              <a:solidFill>
                <a:srgbClr val="FFFF00"/>
              </a:solidFill>
              <a:latin typeface="微軟正黑體" panose="020B0604030504040204" pitchFamily="34" charset="-120"/>
              <a:ea typeface="微軟正黑體" panose="020B0604030504040204" pitchFamily="34" charset="-120"/>
            </a:rPr>
          </a:br>
          <a:r>
            <a:rPr lang="zh-TW" altLang="en-US" sz="1600" dirty="0" smtClean="0">
              <a:solidFill>
                <a:srgbClr val="FFFF00"/>
              </a:solidFill>
              <a:latin typeface="微軟正黑體" panose="020B0604030504040204" pitchFamily="34" charset="-120"/>
              <a:ea typeface="微軟正黑體" panose="020B0604030504040204" pitchFamily="34" charset="-120"/>
            </a:rPr>
            <a:t>基準分數將會是整輪比賽可能獲得的合理最大得分，大會將會在賽前公佈基準分數。</a:t>
          </a:r>
          <a:endParaRPr lang="zh-HK" sz="1600" dirty="0">
            <a:solidFill>
              <a:srgbClr val="FFFF00"/>
            </a:solidFill>
            <a:latin typeface="微軟正黑體" panose="020B0604030504040204" pitchFamily="34" charset="-120"/>
            <a:ea typeface="微軟正黑體" panose="020B0604030504040204" pitchFamily="34" charset="-120"/>
          </a:endParaRPr>
        </a:p>
      </dgm:t>
    </dgm:pt>
    <dgm:pt modelId="{D442950F-A664-4011-860A-97839FB36E8D}" type="parTrans" cxnId="{2F7AF518-BB17-4CF8-ACD3-9AFB6D9F0733}">
      <dgm:prSet/>
      <dgm:spPr/>
      <dgm:t>
        <a:bodyPr/>
        <a:lstStyle/>
        <a:p>
          <a:endParaRPr lang="zh-HK" altLang="en-US"/>
        </a:p>
      </dgm:t>
    </dgm:pt>
    <dgm:pt modelId="{08BF84A3-143A-48FF-BF37-24984F823B52}" type="sibTrans" cxnId="{2F7AF518-BB17-4CF8-ACD3-9AFB6D9F0733}">
      <dgm:prSet/>
      <dgm:spPr/>
      <dgm:t>
        <a:bodyPr/>
        <a:lstStyle/>
        <a:p>
          <a:endParaRPr lang="zh-HK" altLang="en-US"/>
        </a:p>
      </dgm:t>
    </dgm:pt>
    <dgm:pt modelId="{0BBF5699-1A51-4DB2-AA08-7CB20200A29C}">
      <dgm:prSet custT="1"/>
      <dgm:spPr/>
      <dgm:t>
        <a:bodyPr/>
        <a:lstStyle/>
        <a:p>
          <a:pPr rtl="0"/>
          <a:r>
            <a:rPr lang="zh-TW" altLang="en-US" sz="1600" b="1" dirty="0" smtClean="0">
              <a:latin typeface="微軟正黑體" panose="020B0604030504040204" pitchFamily="34" charset="-120"/>
              <a:ea typeface="微軟正黑體" panose="020B0604030504040204" pitchFamily="34" charset="-120"/>
            </a:rPr>
            <a:t>現場編程</a:t>
          </a:r>
          <a:r>
            <a:rPr lang="zh-TW" sz="1600" b="1" dirty="0" smtClean="0">
              <a:latin typeface="微軟正黑體" panose="020B0604030504040204" pitchFamily="34" charset="-120"/>
              <a:ea typeface="微軟正黑體" panose="020B0604030504040204" pitchFamily="34" charset="-120"/>
            </a:rPr>
            <a:t>賽任務紙會在所有選手</a:t>
          </a:r>
          <a:r>
            <a:rPr lang="en-US" sz="1600" b="1" dirty="0" smtClean="0">
              <a:latin typeface="微軟正黑體" panose="020B0604030504040204" pitchFamily="34" charset="-120"/>
              <a:ea typeface="微軟正黑體" panose="020B0604030504040204" pitchFamily="34" charset="-120"/>
            </a:rPr>
            <a:t>(</a:t>
          </a:r>
          <a:r>
            <a:rPr lang="zh-TW" sz="1600" b="1" dirty="0" smtClean="0">
              <a:latin typeface="微軟正黑體" panose="020B0604030504040204" pitchFamily="34" charset="-120"/>
              <a:ea typeface="微軟正黑體" panose="020B0604030504040204" pitchFamily="34" charset="-120"/>
            </a:rPr>
            <a:t>前</a:t>
          </a:r>
          <a:r>
            <a:rPr lang="zh-TW" altLang="en-US" sz="1600" b="1" dirty="0" smtClean="0">
              <a:latin typeface="微軟正黑體" panose="020B0604030504040204" pitchFamily="34" charset="-120"/>
              <a:ea typeface="微軟正黑體" panose="020B0604030504040204" pitchFamily="34" charset="-120"/>
            </a:rPr>
            <a:t>幾名</a:t>
          </a:r>
          <a:r>
            <a:rPr lang="zh-TW" sz="1600" b="1" dirty="0" smtClean="0">
              <a:latin typeface="微軟正黑體" panose="020B0604030504040204" pitchFamily="34" charset="-120"/>
              <a:ea typeface="微軟正黑體" panose="020B0604030504040204" pitchFamily="34" charset="-120"/>
            </a:rPr>
            <a:t>隊伍</a:t>
          </a:r>
          <a:r>
            <a:rPr lang="en-US" sz="1600" b="1" dirty="0" smtClean="0">
              <a:latin typeface="微軟正黑體" panose="020B0604030504040204" pitchFamily="34" charset="-120"/>
              <a:ea typeface="微軟正黑體" panose="020B0604030504040204" pitchFamily="34" charset="-120"/>
            </a:rPr>
            <a:t>)</a:t>
          </a:r>
          <a:r>
            <a:rPr lang="zh-TW" sz="1600" b="1" dirty="0" smtClean="0">
              <a:solidFill>
                <a:srgbClr val="FF0000"/>
              </a:solidFill>
              <a:latin typeface="微軟正黑體" panose="020B0604030504040204" pitchFamily="34" charset="-120"/>
              <a:ea typeface="微軟正黑體" panose="020B0604030504040204" pitchFamily="34" charset="-120"/>
            </a:rPr>
            <a:t>準備</a:t>
          </a:r>
          <a:r>
            <a:rPr lang="zh-TW" altLang="en-US" sz="1600" b="1" dirty="0" smtClean="0">
              <a:solidFill>
                <a:srgbClr val="FF0000"/>
              </a:solidFill>
              <a:latin typeface="微軟正黑體" panose="020B0604030504040204" pitchFamily="34" charset="-120"/>
              <a:ea typeface="微軟正黑體" panose="020B0604030504040204" pitchFamily="34" charset="-120"/>
            </a:rPr>
            <a:t>就緒</a:t>
          </a:r>
          <a:r>
            <a:rPr lang="zh-TW" sz="1600" b="1" dirty="0" smtClean="0">
              <a:solidFill>
                <a:srgbClr val="FF0000"/>
              </a:solidFill>
              <a:latin typeface="微軟正黑體" panose="020B0604030504040204" pitchFamily="34" charset="-120"/>
              <a:ea typeface="微軟正黑體" panose="020B0604030504040204" pitchFamily="34" charset="-120"/>
            </a:rPr>
            <a:t>後派發</a:t>
          </a:r>
          <a:r>
            <a:rPr lang="zh-TW" sz="1600" b="1" dirty="0" smtClean="0">
              <a:latin typeface="微軟正黑體" panose="020B0604030504040204" pitchFamily="34" charset="-120"/>
              <a:ea typeface="微軟正黑體" panose="020B0604030504040204" pitchFamily="34" charset="-120"/>
            </a:rPr>
            <a:t>然後進入編程區域開始編程</a:t>
          </a:r>
          <a:r>
            <a:rPr lang="zh-TW" altLang="en-US" sz="1600" b="1" dirty="0" smtClean="0">
              <a:latin typeface="微軟正黑體" panose="020B0604030504040204" pitchFamily="34" charset="-120"/>
              <a:ea typeface="微軟正黑體" panose="020B0604030504040204" pitchFamily="34" charset="-120"/>
            </a:rPr>
            <a:t>。</a:t>
          </a:r>
          <a:r>
            <a:rPr lang="zh-TW" sz="1600" b="1" dirty="0" smtClean="0">
              <a:latin typeface="微軟正黑體" panose="020B0604030504040204" pitchFamily="34" charset="-120"/>
              <a:ea typeface="微軟正黑體" panose="020B0604030504040204" pitchFamily="34" charset="-120"/>
            </a:rPr>
            <a:t>編程過程中，選手</a:t>
          </a:r>
          <a:r>
            <a:rPr lang="zh-TW" sz="1600" b="1" dirty="0" smtClean="0">
              <a:solidFill>
                <a:srgbClr val="FF0000"/>
              </a:solidFill>
              <a:latin typeface="微軟正黑體" panose="020B0604030504040204" pitchFamily="34" charset="-120"/>
              <a:ea typeface="微軟正黑體" panose="020B0604030504040204" pitchFamily="34" charset="-120"/>
            </a:rPr>
            <a:t>不能使用手機</a:t>
          </a:r>
          <a:r>
            <a:rPr lang="zh-TW" sz="1600" b="1" dirty="0" smtClean="0">
              <a:latin typeface="微軟正黑體" panose="020B0604030504040204" pitchFamily="34" charset="-120"/>
              <a:ea typeface="微軟正黑體" panose="020B0604030504040204" pitchFamily="34" charset="-120"/>
            </a:rPr>
            <a:t>只能與隊友交流</a:t>
          </a:r>
          <a:r>
            <a:rPr lang="zh-TW" altLang="en-US" sz="1600" b="1" dirty="0" smtClean="0">
              <a:solidFill>
                <a:srgbClr val="FF0000"/>
              </a:solidFill>
              <a:latin typeface="微軟正黑體" panose="020B0604030504040204" pitchFamily="34" charset="-120"/>
              <a:ea typeface="微軟正黑體" panose="020B0604030504040204" pitchFamily="34" charset="-120"/>
            </a:rPr>
            <a:t>也</a:t>
          </a:r>
          <a:r>
            <a:rPr lang="zh-TW" sz="1600" b="1" dirty="0" smtClean="0">
              <a:solidFill>
                <a:srgbClr val="FF0000"/>
              </a:solidFill>
              <a:latin typeface="微軟正黑體" panose="020B0604030504040204" pitchFamily="34" charset="-120"/>
              <a:ea typeface="微軟正黑體" panose="020B0604030504040204" pitchFamily="34" charset="-120"/>
            </a:rPr>
            <a:t>不能再與導師或對手接觸及交談</a:t>
          </a:r>
          <a:r>
            <a:rPr lang="zh-TW" sz="1600" b="1" dirty="0" smtClean="0">
              <a:latin typeface="微軟正黑體" panose="020B0604030504040204" pitchFamily="34" charset="-120"/>
              <a:ea typeface="微軟正黑體" panose="020B0604030504040204" pitchFamily="34" charset="-120"/>
            </a:rPr>
            <a:t>，直到整過任務流程結束</a:t>
          </a:r>
          <a:r>
            <a:rPr lang="en-US" sz="1600" b="1" dirty="0" smtClean="0">
              <a:latin typeface="微軟正黑體" panose="020B0604030504040204" pitchFamily="34" charset="-120"/>
              <a:ea typeface="微軟正黑體" panose="020B0604030504040204" pitchFamily="34" charset="-120"/>
            </a:rPr>
            <a:t>(</a:t>
          </a:r>
          <a:r>
            <a:rPr lang="zh-TW" sz="1600" b="1" dirty="0" smtClean="0">
              <a:solidFill>
                <a:srgbClr val="FFC000"/>
              </a:solidFill>
              <a:latin typeface="微軟正黑體" panose="020B0604030504040204" pitchFamily="34" charset="-120"/>
              <a:ea typeface="微軟正黑體" panose="020B0604030504040204" pitchFamily="34" charset="-120"/>
            </a:rPr>
            <a:t>途中可在工作人員陪同下去廁所</a:t>
          </a:r>
          <a:r>
            <a:rPr lang="en-US" sz="1600" b="1" dirty="0" smtClean="0">
              <a:latin typeface="微軟正黑體" panose="020B0604030504040204" pitchFamily="34" charset="-120"/>
              <a:ea typeface="微軟正黑體" panose="020B0604030504040204" pitchFamily="34" charset="-120"/>
            </a:rPr>
            <a:t>)</a:t>
          </a:r>
          <a:r>
            <a:rPr lang="zh-TW" sz="1600" b="1" dirty="0" smtClean="0">
              <a:latin typeface="微軟正黑體" panose="020B0604030504040204" pitchFamily="34" charset="-120"/>
              <a:ea typeface="微軟正黑體" panose="020B0604030504040204" pitchFamily="34" charset="-120"/>
            </a:rPr>
            <a:t>。</a:t>
          </a:r>
          <a:endParaRPr lang="zh-HK" sz="1600" dirty="0">
            <a:latin typeface="微軟正黑體" panose="020B0604030504040204" pitchFamily="34" charset="-120"/>
            <a:ea typeface="微軟正黑體" panose="020B0604030504040204" pitchFamily="34" charset="-120"/>
          </a:endParaRPr>
        </a:p>
      </dgm:t>
    </dgm:pt>
    <dgm:pt modelId="{B6E520B1-00F6-45CB-86DF-A0546BBE0D56}" type="parTrans" cxnId="{8BA2BE93-DDF3-4B44-AD90-C589E6533584}">
      <dgm:prSet/>
      <dgm:spPr/>
      <dgm:t>
        <a:bodyPr/>
        <a:lstStyle/>
        <a:p>
          <a:endParaRPr lang="zh-HK" altLang="en-US"/>
        </a:p>
      </dgm:t>
    </dgm:pt>
    <dgm:pt modelId="{57AAC7F1-B2FB-45AC-99E8-0F4BEB7B1F03}" type="sibTrans" cxnId="{8BA2BE93-DDF3-4B44-AD90-C589E6533584}">
      <dgm:prSet/>
      <dgm:spPr/>
      <dgm:t>
        <a:bodyPr/>
        <a:lstStyle/>
        <a:p>
          <a:endParaRPr lang="zh-HK" altLang="en-US"/>
        </a:p>
      </dgm:t>
    </dgm:pt>
    <dgm:pt modelId="{FE3D1DFB-6FE5-48E0-81B6-7EBA5C780880}">
      <dgm:prSet custT="1"/>
      <dgm:spPr/>
      <dgm:t>
        <a:bodyPr/>
        <a:lstStyle/>
        <a:p>
          <a:pPr rtl="0"/>
          <a:r>
            <a:rPr lang="zh-TW" altLang="en-US" sz="1600" b="1" dirty="0" smtClean="0">
              <a:latin typeface="微軟正黑體" panose="020B0604030504040204" pitchFamily="34" charset="-120"/>
              <a:ea typeface="微軟正黑體" panose="020B0604030504040204" pitchFamily="34" charset="-120"/>
            </a:rPr>
            <a:t>現場編程</a:t>
          </a:r>
          <a:r>
            <a:rPr lang="zh-TW" sz="1600" b="1" dirty="0" smtClean="0">
              <a:latin typeface="微軟正黑體" panose="020B0604030504040204" pitchFamily="34" charset="-120"/>
              <a:ea typeface="微軟正黑體" panose="020B0604030504040204" pitchFamily="34" charset="-120"/>
            </a:rPr>
            <a:t>賽只會是任務賽中的一些任務拼裝塊組合出來的</a:t>
          </a:r>
          <a:r>
            <a:rPr lang="zh-TW" sz="1600" b="1" dirty="0" smtClean="0">
              <a:solidFill>
                <a:srgbClr val="FF0000"/>
              </a:solidFill>
              <a:latin typeface="微軟正黑體" panose="020B0604030504040204" pitchFamily="34" charset="-120"/>
              <a:ea typeface="微軟正黑體" panose="020B0604030504040204" pitchFamily="34" charset="-120"/>
            </a:rPr>
            <a:t>新任務地圖</a:t>
          </a:r>
          <a:r>
            <a:rPr lang="zh-TW" sz="1600" b="1" dirty="0" smtClean="0">
              <a:latin typeface="微軟正黑體" panose="020B0604030504040204" pitchFamily="34" charset="-120"/>
              <a:ea typeface="微軟正黑體" panose="020B0604030504040204" pitchFamily="34" charset="-120"/>
            </a:rPr>
            <a:t>，計分方式按照</a:t>
          </a:r>
          <a:r>
            <a:rPr lang="zh-TW" altLang="en-US" sz="1600" b="1" dirty="0" smtClean="0">
              <a:latin typeface="微軟正黑體" panose="020B0604030504040204" pitchFamily="34" charset="-120"/>
              <a:ea typeface="微軟正黑體" panose="020B0604030504040204" pitchFamily="34" charset="-120"/>
            </a:rPr>
            <a:t>現場編程</a:t>
          </a:r>
          <a:r>
            <a:rPr lang="zh-TW" sz="1600" b="1" dirty="0" smtClean="0">
              <a:latin typeface="微軟正黑體" panose="020B0604030504040204" pitchFamily="34" charset="-120"/>
              <a:ea typeface="微軟正黑體" panose="020B0604030504040204" pitchFamily="34" charset="-120"/>
            </a:rPr>
            <a:t>賽計算。</a:t>
          </a:r>
          <a:r>
            <a:rPr lang="zh-TW" altLang="en-US" sz="1600" b="1" dirty="0" smtClean="0">
              <a:latin typeface="微軟正黑體" panose="020B0604030504040204" pitchFamily="34" charset="-120"/>
              <a:ea typeface="微軟正黑體" panose="020B0604030504040204" pitchFamily="34" charset="-120"/>
            </a:rPr>
            <a:t>現場編程</a:t>
          </a:r>
          <a:r>
            <a:rPr lang="zh-TW" sz="1600" b="1" dirty="0" smtClean="0">
              <a:latin typeface="微軟正黑體" panose="020B0604030504040204" pitchFamily="34" charset="-120"/>
              <a:ea typeface="微軟正黑體" panose="020B0604030504040204" pitchFamily="34" charset="-120"/>
            </a:rPr>
            <a:t>賽會列明得分點及失分點。</a:t>
          </a:r>
          <a:endParaRPr lang="zh-HK" sz="1600" dirty="0">
            <a:latin typeface="微軟正黑體" panose="020B0604030504040204" pitchFamily="34" charset="-120"/>
            <a:ea typeface="微軟正黑體" panose="020B0604030504040204" pitchFamily="34" charset="-120"/>
          </a:endParaRPr>
        </a:p>
      </dgm:t>
    </dgm:pt>
    <dgm:pt modelId="{E778F00B-8344-4DFC-B6BE-6584958DC631}" type="parTrans" cxnId="{8AF77C2C-744D-4647-84B4-69D73FD115B9}">
      <dgm:prSet/>
      <dgm:spPr/>
      <dgm:t>
        <a:bodyPr/>
        <a:lstStyle/>
        <a:p>
          <a:endParaRPr lang="zh-HK" altLang="en-US"/>
        </a:p>
      </dgm:t>
    </dgm:pt>
    <dgm:pt modelId="{88F408A2-6DB6-4A91-B451-A30C8A4F65E2}" type="sibTrans" cxnId="{8AF77C2C-744D-4647-84B4-69D73FD115B9}">
      <dgm:prSet/>
      <dgm:spPr/>
      <dgm:t>
        <a:bodyPr/>
        <a:lstStyle/>
        <a:p>
          <a:endParaRPr lang="zh-HK" altLang="en-US"/>
        </a:p>
      </dgm:t>
    </dgm:pt>
    <dgm:pt modelId="{9E6E89F5-65A7-4AA5-B457-A2FB51CDF48B}" type="pres">
      <dgm:prSet presAssocID="{B4E6910F-C3F7-4396-82C8-50A15D7E70B5}" presName="linear" presStyleCnt="0">
        <dgm:presLayoutVars>
          <dgm:animLvl val="lvl"/>
          <dgm:resizeHandles val="exact"/>
        </dgm:presLayoutVars>
      </dgm:prSet>
      <dgm:spPr/>
      <dgm:t>
        <a:bodyPr/>
        <a:lstStyle/>
        <a:p>
          <a:endParaRPr lang="zh-TW" altLang="en-US"/>
        </a:p>
      </dgm:t>
    </dgm:pt>
    <dgm:pt modelId="{07EFCFAB-2FF0-4989-9AA6-D394359F32B3}" type="pres">
      <dgm:prSet presAssocID="{757F13C7-228E-416C-9BD6-572DF8D2C934}" presName="parentText" presStyleLbl="node1" presStyleIdx="0" presStyleCnt="4">
        <dgm:presLayoutVars>
          <dgm:chMax val="0"/>
          <dgm:bulletEnabled val="1"/>
        </dgm:presLayoutVars>
      </dgm:prSet>
      <dgm:spPr/>
      <dgm:t>
        <a:bodyPr/>
        <a:lstStyle/>
        <a:p>
          <a:endParaRPr lang="zh-HK" altLang="en-US"/>
        </a:p>
      </dgm:t>
    </dgm:pt>
    <dgm:pt modelId="{D5394B03-DBF6-4239-99B3-F8D24ACFAE9F}" type="pres">
      <dgm:prSet presAssocID="{94FC6F2D-84FE-4500-A1D2-D5E74E950AE7}" presName="spacer" presStyleCnt="0"/>
      <dgm:spPr/>
    </dgm:pt>
    <dgm:pt modelId="{FB8CC207-39D1-41D9-B2A1-BFB5284B9D70}" type="pres">
      <dgm:prSet presAssocID="{CE163CA6-4BF0-4FA2-ACDD-A7A50B8A5E1E}" presName="parentText" presStyleLbl="node1" presStyleIdx="1" presStyleCnt="4">
        <dgm:presLayoutVars>
          <dgm:chMax val="0"/>
          <dgm:bulletEnabled val="1"/>
        </dgm:presLayoutVars>
      </dgm:prSet>
      <dgm:spPr/>
      <dgm:t>
        <a:bodyPr/>
        <a:lstStyle/>
        <a:p>
          <a:endParaRPr lang="zh-HK" altLang="en-US"/>
        </a:p>
      </dgm:t>
    </dgm:pt>
    <dgm:pt modelId="{2973064E-C466-49FA-82EE-A4A63BC77BDD}" type="pres">
      <dgm:prSet presAssocID="{08BF84A3-143A-48FF-BF37-24984F823B52}" presName="spacer" presStyleCnt="0"/>
      <dgm:spPr/>
    </dgm:pt>
    <dgm:pt modelId="{C8259277-FF2B-42DB-B801-AA4069B0D1D1}" type="pres">
      <dgm:prSet presAssocID="{0BBF5699-1A51-4DB2-AA08-7CB20200A29C}" presName="parentText" presStyleLbl="node1" presStyleIdx="2" presStyleCnt="4">
        <dgm:presLayoutVars>
          <dgm:chMax val="0"/>
          <dgm:bulletEnabled val="1"/>
        </dgm:presLayoutVars>
      </dgm:prSet>
      <dgm:spPr/>
      <dgm:t>
        <a:bodyPr/>
        <a:lstStyle/>
        <a:p>
          <a:endParaRPr lang="zh-HK" altLang="en-US"/>
        </a:p>
      </dgm:t>
    </dgm:pt>
    <dgm:pt modelId="{3FDA2798-C362-4193-9A1D-6B79647EC46D}" type="pres">
      <dgm:prSet presAssocID="{57AAC7F1-B2FB-45AC-99E8-0F4BEB7B1F03}" presName="spacer" presStyleCnt="0"/>
      <dgm:spPr/>
    </dgm:pt>
    <dgm:pt modelId="{07B385F3-064C-4F17-BE5C-5BD2849CCD29}" type="pres">
      <dgm:prSet presAssocID="{FE3D1DFB-6FE5-48E0-81B6-7EBA5C780880}" presName="parentText" presStyleLbl="node1" presStyleIdx="3" presStyleCnt="4">
        <dgm:presLayoutVars>
          <dgm:chMax val="0"/>
          <dgm:bulletEnabled val="1"/>
        </dgm:presLayoutVars>
      </dgm:prSet>
      <dgm:spPr/>
      <dgm:t>
        <a:bodyPr/>
        <a:lstStyle/>
        <a:p>
          <a:endParaRPr lang="zh-TW" altLang="en-US"/>
        </a:p>
      </dgm:t>
    </dgm:pt>
  </dgm:ptLst>
  <dgm:cxnLst>
    <dgm:cxn modelId="{03CA99B3-C2F3-429E-B381-8400F1A9405A}" type="presOf" srcId="{FE3D1DFB-6FE5-48E0-81B6-7EBA5C780880}" destId="{07B385F3-064C-4F17-BE5C-5BD2849CCD29}" srcOrd="0" destOrd="0" presId="urn:microsoft.com/office/officeart/2005/8/layout/vList2"/>
    <dgm:cxn modelId="{8AF77C2C-744D-4647-84B4-69D73FD115B9}" srcId="{B4E6910F-C3F7-4396-82C8-50A15D7E70B5}" destId="{FE3D1DFB-6FE5-48E0-81B6-7EBA5C780880}" srcOrd="3" destOrd="0" parTransId="{E778F00B-8344-4DFC-B6BE-6584958DC631}" sibTransId="{88F408A2-6DB6-4A91-B451-A30C8A4F65E2}"/>
    <dgm:cxn modelId="{C61E979E-4310-46CB-9BBF-2F7A64E64CB9}" srcId="{B4E6910F-C3F7-4396-82C8-50A15D7E70B5}" destId="{757F13C7-228E-416C-9BD6-572DF8D2C934}" srcOrd="0" destOrd="0" parTransId="{8945AE58-C628-4569-A39E-884C80EB7CB5}" sibTransId="{94FC6F2D-84FE-4500-A1D2-D5E74E950AE7}"/>
    <dgm:cxn modelId="{92C356F3-E744-4EA4-BB5E-7A539D9273C3}" type="presOf" srcId="{0BBF5699-1A51-4DB2-AA08-7CB20200A29C}" destId="{C8259277-FF2B-42DB-B801-AA4069B0D1D1}" srcOrd="0" destOrd="0" presId="urn:microsoft.com/office/officeart/2005/8/layout/vList2"/>
    <dgm:cxn modelId="{2F7AF518-BB17-4CF8-ACD3-9AFB6D9F0733}" srcId="{B4E6910F-C3F7-4396-82C8-50A15D7E70B5}" destId="{CE163CA6-4BF0-4FA2-ACDD-A7A50B8A5E1E}" srcOrd="1" destOrd="0" parTransId="{D442950F-A664-4011-860A-97839FB36E8D}" sibTransId="{08BF84A3-143A-48FF-BF37-24984F823B52}"/>
    <dgm:cxn modelId="{8BA2BE93-DDF3-4B44-AD90-C589E6533584}" srcId="{B4E6910F-C3F7-4396-82C8-50A15D7E70B5}" destId="{0BBF5699-1A51-4DB2-AA08-7CB20200A29C}" srcOrd="2" destOrd="0" parTransId="{B6E520B1-00F6-45CB-86DF-A0546BBE0D56}" sibTransId="{57AAC7F1-B2FB-45AC-99E8-0F4BEB7B1F03}"/>
    <dgm:cxn modelId="{CDC34A8F-EE6B-486E-B8F5-EA81276C78A3}" type="presOf" srcId="{B4E6910F-C3F7-4396-82C8-50A15D7E70B5}" destId="{9E6E89F5-65A7-4AA5-B457-A2FB51CDF48B}" srcOrd="0" destOrd="0" presId="urn:microsoft.com/office/officeart/2005/8/layout/vList2"/>
    <dgm:cxn modelId="{3F8688C2-1A55-4CCA-A717-76293E290D24}" type="presOf" srcId="{757F13C7-228E-416C-9BD6-572DF8D2C934}" destId="{07EFCFAB-2FF0-4989-9AA6-D394359F32B3}" srcOrd="0" destOrd="0" presId="urn:microsoft.com/office/officeart/2005/8/layout/vList2"/>
    <dgm:cxn modelId="{DFDEB636-34B0-4BF8-B9BE-8696291BE682}" type="presOf" srcId="{CE163CA6-4BF0-4FA2-ACDD-A7A50B8A5E1E}" destId="{FB8CC207-39D1-41D9-B2A1-BFB5284B9D70}" srcOrd="0" destOrd="0" presId="urn:microsoft.com/office/officeart/2005/8/layout/vList2"/>
    <dgm:cxn modelId="{9EBB8C6E-2863-4177-8CBA-F7686138EB64}" type="presParOf" srcId="{9E6E89F5-65A7-4AA5-B457-A2FB51CDF48B}" destId="{07EFCFAB-2FF0-4989-9AA6-D394359F32B3}" srcOrd="0" destOrd="0" presId="urn:microsoft.com/office/officeart/2005/8/layout/vList2"/>
    <dgm:cxn modelId="{572EF795-81FF-4EC1-B7F6-503A6590DA2C}" type="presParOf" srcId="{9E6E89F5-65A7-4AA5-B457-A2FB51CDF48B}" destId="{D5394B03-DBF6-4239-99B3-F8D24ACFAE9F}" srcOrd="1" destOrd="0" presId="urn:microsoft.com/office/officeart/2005/8/layout/vList2"/>
    <dgm:cxn modelId="{7B0D42F2-1C82-42AA-9C38-491F029A62DB}" type="presParOf" srcId="{9E6E89F5-65A7-4AA5-B457-A2FB51CDF48B}" destId="{FB8CC207-39D1-41D9-B2A1-BFB5284B9D70}" srcOrd="2" destOrd="0" presId="urn:microsoft.com/office/officeart/2005/8/layout/vList2"/>
    <dgm:cxn modelId="{D62AC471-D4B8-49C3-8482-31ABA98C0A5B}" type="presParOf" srcId="{9E6E89F5-65A7-4AA5-B457-A2FB51CDF48B}" destId="{2973064E-C466-49FA-82EE-A4A63BC77BDD}" srcOrd="3" destOrd="0" presId="urn:microsoft.com/office/officeart/2005/8/layout/vList2"/>
    <dgm:cxn modelId="{AE8E4A48-1CA9-44FB-8912-A55C0BF20020}" type="presParOf" srcId="{9E6E89F5-65A7-4AA5-B457-A2FB51CDF48B}" destId="{C8259277-FF2B-42DB-B801-AA4069B0D1D1}" srcOrd="4" destOrd="0" presId="urn:microsoft.com/office/officeart/2005/8/layout/vList2"/>
    <dgm:cxn modelId="{F118BE01-85C1-4F82-A387-E0E5FCD60129}" type="presParOf" srcId="{9E6E89F5-65A7-4AA5-B457-A2FB51CDF48B}" destId="{3FDA2798-C362-4193-9A1D-6B79647EC46D}" srcOrd="5" destOrd="0" presId="urn:microsoft.com/office/officeart/2005/8/layout/vList2"/>
    <dgm:cxn modelId="{890625E3-1189-4B77-8D56-11166E64E6F3}" type="presParOf" srcId="{9E6E89F5-65A7-4AA5-B457-A2FB51CDF48B}" destId="{07B385F3-064C-4F17-BE5C-5BD2849CCD2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C56C91-9438-4AE6-8C45-5BB285C0DC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F83F9057-6FC7-4248-9FD8-D4204BAB1811}">
      <dgm:prSet custT="1"/>
      <dgm:spPr/>
      <dgm:t>
        <a:bodyPr/>
        <a:lstStyle/>
        <a:p>
          <a:pPr rtl="0"/>
          <a:r>
            <a:rPr lang="zh-TW" sz="2800" b="0" i="0" baseline="0" dirty="0" smtClean="0">
              <a:latin typeface="微軟正黑體" panose="020B0604030504040204" pitchFamily="34" charset="-120"/>
              <a:ea typeface="微軟正黑體" panose="020B0604030504040204" pitchFamily="34" charset="-120"/>
            </a:rPr>
            <a:t>需要準時進入比賽區。</a:t>
          </a:r>
          <a:r>
            <a:rPr lang="zh-TW" sz="2800" b="0" i="0" baseline="0" dirty="0" smtClean="0">
              <a:solidFill>
                <a:srgbClr val="FF0000"/>
              </a:solidFill>
              <a:latin typeface="微軟正黑體" panose="020B0604030504040204" pitchFamily="34" charset="-120"/>
              <a:ea typeface="微軟正黑體" panose="020B0604030504040204" pitchFamily="34" charset="-120"/>
            </a:rPr>
            <a:t>每遲到1分鐘</a:t>
          </a:r>
          <a:r>
            <a:rPr lang="zh-TW" sz="2800" b="0" i="0" baseline="0" dirty="0" smtClean="0">
              <a:latin typeface="微軟正黑體" panose="020B0604030504040204" pitchFamily="34" charset="-120"/>
              <a:ea typeface="微軟正黑體" panose="020B0604030504040204" pitchFamily="34" charset="-120"/>
            </a:rPr>
            <a:t>則判罰該隊</a:t>
          </a:r>
          <a:r>
            <a:rPr lang="zh-TW" sz="2800" b="1" i="0" baseline="0" dirty="0" smtClean="0">
              <a:solidFill>
                <a:srgbClr val="FF0000"/>
              </a:solidFill>
              <a:latin typeface="微軟正黑體" panose="020B0604030504040204" pitchFamily="34" charset="-120"/>
              <a:ea typeface="微軟正黑體" panose="020B0604030504040204" pitchFamily="34" charset="-120"/>
            </a:rPr>
            <a:t>10</a:t>
          </a:r>
          <a:r>
            <a:rPr lang="zh-TW" sz="2800" b="0" i="0" baseline="0" dirty="0" smtClean="0">
              <a:solidFill>
                <a:srgbClr val="FF0000"/>
              </a:solidFill>
              <a:latin typeface="微軟正黑體" panose="020B0604030504040204" pitchFamily="34" charset="-120"/>
              <a:ea typeface="微軟正黑體" panose="020B0604030504040204" pitchFamily="34" charset="-120"/>
            </a:rPr>
            <a:t>分</a:t>
          </a:r>
          <a:r>
            <a:rPr lang="zh-TW" sz="2800" b="0" i="0" baseline="0" dirty="0" smtClean="0">
              <a:latin typeface="微軟正黑體" panose="020B0604030504040204" pitchFamily="34" charset="-120"/>
              <a:ea typeface="微軟正黑體" panose="020B0604030504040204" pitchFamily="34" charset="-120"/>
            </a:rPr>
            <a:t>。如果</a:t>
          </a:r>
          <a:r>
            <a:rPr lang="zh-TW" sz="2800" b="0" i="0" baseline="0" dirty="0" smtClean="0">
              <a:solidFill>
                <a:srgbClr val="FF0000"/>
              </a:solidFill>
              <a:latin typeface="微軟正黑體" panose="020B0604030504040204" pitchFamily="34" charset="-120"/>
              <a:ea typeface="微軟正黑體" panose="020B0604030504040204" pitchFamily="34" charset="-120"/>
            </a:rPr>
            <a:t>2分鐘後</a:t>
          </a:r>
          <a:r>
            <a:rPr lang="zh-TW" sz="2800" b="0" i="0" baseline="0" dirty="0" smtClean="0">
              <a:latin typeface="微軟正黑體" panose="020B0604030504040204" pitchFamily="34" charset="-120"/>
              <a:ea typeface="微軟正黑體" panose="020B0604030504040204" pitchFamily="34" charset="-120"/>
            </a:rPr>
            <a:t>仍未到場，該隊將被</a:t>
          </a:r>
          <a:r>
            <a:rPr lang="zh-TW" sz="2800" b="0" i="0" baseline="0" dirty="0" smtClean="0">
              <a:solidFill>
                <a:srgbClr val="FF0000"/>
              </a:solidFill>
              <a:latin typeface="微軟正黑體" panose="020B0604030504040204" pitchFamily="34" charset="-120"/>
              <a:ea typeface="微軟正黑體" panose="020B0604030504040204" pitchFamily="34" charset="-120"/>
            </a:rPr>
            <a:t>取消比賽資格。</a:t>
          </a:r>
          <a:endParaRPr lang="zh-HK" sz="2800" dirty="0">
            <a:solidFill>
              <a:srgbClr val="FF0000"/>
            </a:solidFill>
            <a:latin typeface="微軟正黑體" panose="020B0604030504040204" pitchFamily="34" charset="-120"/>
            <a:ea typeface="微軟正黑體" panose="020B0604030504040204" pitchFamily="34" charset="-120"/>
          </a:endParaRPr>
        </a:p>
      </dgm:t>
    </dgm:pt>
    <dgm:pt modelId="{35AD5963-E1BC-42EF-B462-418E2C57755C}" type="parTrans" cxnId="{603B455F-16A7-4113-9E2D-7E3DE2ED7693}">
      <dgm:prSet/>
      <dgm:spPr/>
      <dgm:t>
        <a:bodyPr/>
        <a:lstStyle/>
        <a:p>
          <a:endParaRPr lang="zh-HK" altLang="en-US"/>
        </a:p>
      </dgm:t>
    </dgm:pt>
    <dgm:pt modelId="{CAA3A0D5-5319-4C7E-B14A-CB40895EA4C4}" type="sibTrans" cxnId="{603B455F-16A7-4113-9E2D-7E3DE2ED7693}">
      <dgm:prSet/>
      <dgm:spPr/>
      <dgm:t>
        <a:bodyPr/>
        <a:lstStyle/>
        <a:p>
          <a:endParaRPr lang="zh-HK" altLang="en-US"/>
        </a:p>
      </dgm:t>
    </dgm:pt>
    <dgm:pt modelId="{05E01E5E-D392-4099-B18D-76FE174AD815}">
      <dgm:prSet custT="1"/>
      <dgm:spPr/>
      <dgm:t>
        <a:bodyPr/>
        <a:lstStyle/>
        <a:p>
          <a:pPr rtl="0"/>
          <a:r>
            <a:rPr lang="zh-TW" sz="2800" b="0" i="0" baseline="0" dirty="0" smtClean="0">
              <a:latin typeface="微軟正黑體" panose="020B0604030504040204" pitchFamily="34" charset="-120"/>
              <a:ea typeface="微軟正黑體" panose="020B0604030504040204" pitchFamily="34" charset="-120"/>
            </a:rPr>
            <a:t>隊員將自己的機</a:t>
          </a:r>
          <a:r>
            <a:rPr lang="zh-TW" altLang="en-US" sz="2800" b="0" i="0" baseline="0" dirty="0" smtClean="0">
              <a:latin typeface="微軟正黑體" panose="020B0604030504040204" pitchFamily="34" charset="-120"/>
              <a:ea typeface="微軟正黑體" panose="020B0604030504040204" pitchFamily="34" charset="-120"/>
            </a:rPr>
            <a:t>械</a:t>
          </a:r>
          <a:r>
            <a:rPr lang="zh-TW" sz="2800" b="0" i="0" baseline="0" dirty="0" smtClean="0">
              <a:latin typeface="微軟正黑體" panose="020B0604030504040204" pitchFamily="34" charset="-120"/>
              <a:ea typeface="微軟正黑體" panose="020B0604030504040204" pitchFamily="34" charset="-120"/>
            </a:rPr>
            <a:t>人放入待命區。機器人的</a:t>
          </a:r>
          <a:r>
            <a:rPr lang="zh-TW" sz="2800" b="0" i="0" baseline="0" dirty="0" smtClean="0">
              <a:solidFill>
                <a:srgbClr val="FF0000"/>
              </a:solidFill>
              <a:latin typeface="微軟正黑體" panose="020B0604030504040204" pitchFamily="34" charset="-120"/>
              <a:ea typeface="微軟正黑體" panose="020B0604030504040204" pitchFamily="34" charset="-120"/>
            </a:rPr>
            <a:t>任何部分</a:t>
          </a:r>
          <a:r>
            <a:rPr lang="zh-TW" sz="2800" b="0" i="0" baseline="0" dirty="0" smtClean="0">
              <a:latin typeface="微軟正黑體" panose="020B0604030504040204" pitchFamily="34" charset="-120"/>
              <a:ea typeface="微軟正黑體" panose="020B0604030504040204" pitchFamily="34" charset="-120"/>
            </a:rPr>
            <a:t>及其在面的投影</a:t>
          </a:r>
          <a:r>
            <a:rPr lang="zh-TW" sz="2800" b="0" i="0" baseline="0" dirty="0" smtClean="0">
              <a:solidFill>
                <a:srgbClr val="FF0000"/>
              </a:solidFill>
              <a:latin typeface="微軟正黑體" panose="020B0604030504040204" pitchFamily="34" charset="-120"/>
              <a:ea typeface="微軟正黑體" panose="020B0604030504040204" pitchFamily="34" charset="-120"/>
            </a:rPr>
            <a:t>不能超出待命區</a:t>
          </a:r>
          <a:r>
            <a:rPr lang="zh-TW" sz="2800" b="0" i="0" baseline="0" dirty="0" smtClean="0">
              <a:latin typeface="微軟正黑體" panose="020B0604030504040204" pitchFamily="34" charset="-120"/>
              <a:ea typeface="微軟正黑體" panose="020B0604030504040204" pitchFamily="34" charset="-120"/>
            </a:rPr>
            <a:t>。</a:t>
          </a:r>
          <a:endParaRPr lang="zh-HK" sz="2800" dirty="0">
            <a:latin typeface="微軟正黑體" panose="020B0604030504040204" pitchFamily="34" charset="-120"/>
            <a:ea typeface="微軟正黑體" panose="020B0604030504040204" pitchFamily="34" charset="-120"/>
          </a:endParaRPr>
        </a:p>
      </dgm:t>
    </dgm:pt>
    <dgm:pt modelId="{7CC1ACE9-4EF8-4D5B-A47C-EC32C63E79FC}" type="parTrans" cxnId="{EF656AC5-CE39-46F3-B3F8-BC3BB9E47048}">
      <dgm:prSet/>
      <dgm:spPr/>
      <dgm:t>
        <a:bodyPr/>
        <a:lstStyle/>
        <a:p>
          <a:endParaRPr lang="zh-HK" altLang="en-US"/>
        </a:p>
      </dgm:t>
    </dgm:pt>
    <dgm:pt modelId="{79F9195F-8634-4FC0-B94A-61AB25E4E8BE}" type="sibTrans" cxnId="{EF656AC5-CE39-46F3-B3F8-BC3BB9E47048}">
      <dgm:prSet/>
      <dgm:spPr/>
      <dgm:t>
        <a:bodyPr/>
        <a:lstStyle/>
        <a:p>
          <a:endParaRPr lang="zh-HK" altLang="en-US"/>
        </a:p>
      </dgm:t>
    </dgm:pt>
    <dgm:pt modelId="{AA24A8E2-8796-4EAB-9DE7-24FAB8D17629}">
      <dgm:prSet custT="1"/>
      <dgm:spPr/>
      <dgm:t>
        <a:bodyPr/>
        <a:lstStyle/>
        <a:p>
          <a:pPr rtl="0"/>
          <a:r>
            <a:rPr lang="zh-TW" sz="2800" b="0" i="0" baseline="0" dirty="0" smtClean="0">
              <a:latin typeface="微軟正黑體" panose="020B0604030504040204" pitchFamily="34" charset="-120"/>
              <a:ea typeface="微軟正黑體" panose="020B0604030504040204" pitchFamily="34" charset="-120"/>
            </a:rPr>
            <a:t>啟動後的機</a:t>
          </a:r>
          <a:r>
            <a:rPr lang="zh-TW" altLang="en-US" sz="2800" b="0" i="0" baseline="0" dirty="0" smtClean="0">
              <a:latin typeface="微軟正黑體" panose="020B0604030504040204" pitchFamily="34" charset="-120"/>
              <a:ea typeface="微軟正黑體" panose="020B0604030504040204" pitchFamily="34" charset="-120"/>
            </a:rPr>
            <a:t>械</a:t>
          </a:r>
          <a:r>
            <a:rPr lang="zh-TW" sz="2800" b="0" i="0" baseline="0" dirty="0" smtClean="0">
              <a:latin typeface="微軟正黑體" panose="020B0604030504040204" pitchFamily="34" charset="-120"/>
              <a:ea typeface="微軟正黑體" panose="020B0604030504040204" pitchFamily="34" charset="-120"/>
            </a:rPr>
            <a:t>人不得故意分離出</a:t>
          </a:r>
          <a:r>
            <a:rPr lang="zh-TW" sz="2800" b="0" i="0" baseline="0" dirty="0" smtClean="0">
              <a:solidFill>
                <a:srgbClr val="FF0000"/>
              </a:solidFill>
              <a:latin typeface="微軟正黑體" panose="020B0604030504040204" pitchFamily="34" charset="-120"/>
              <a:ea typeface="微軟正黑體" panose="020B0604030504040204" pitchFamily="34" charset="-120"/>
            </a:rPr>
            <a:t>部件</a:t>
          </a:r>
          <a:r>
            <a:rPr lang="zh-TW" sz="2800" b="0" i="0" baseline="0" dirty="0" smtClean="0">
              <a:latin typeface="微軟正黑體" panose="020B0604030504040204" pitchFamily="34" charset="-120"/>
              <a:ea typeface="微軟正黑體" panose="020B0604030504040204" pitchFamily="34" charset="-120"/>
            </a:rPr>
            <a:t>或把機械</a:t>
          </a:r>
          <a:r>
            <a:rPr lang="zh-TW" sz="2800" b="0" i="0" baseline="0" dirty="0" smtClean="0">
              <a:solidFill>
                <a:srgbClr val="FF0000"/>
              </a:solidFill>
              <a:latin typeface="微軟正黑體" panose="020B0604030504040204" pitchFamily="34" charset="-120"/>
              <a:ea typeface="微軟正黑體" panose="020B0604030504040204" pitchFamily="34" charset="-120"/>
            </a:rPr>
            <a:t>零件</a:t>
          </a:r>
          <a:r>
            <a:rPr lang="zh-TW" sz="2800" b="0" i="0" baseline="0" dirty="0" smtClean="0">
              <a:latin typeface="微軟正黑體" panose="020B0604030504040204" pitchFamily="34" charset="-120"/>
              <a:ea typeface="微軟正黑體" panose="020B0604030504040204" pitchFamily="34" charset="-120"/>
            </a:rPr>
            <a:t>掉在場上。</a:t>
          </a:r>
          <a:endParaRPr lang="zh-HK" sz="2800" dirty="0">
            <a:latin typeface="微軟正黑體" panose="020B0604030504040204" pitchFamily="34" charset="-120"/>
            <a:ea typeface="微軟正黑體" panose="020B0604030504040204" pitchFamily="34" charset="-120"/>
          </a:endParaRPr>
        </a:p>
      </dgm:t>
    </dgm:pt>
    <dgm:pt modelId="{C607A2B5-136D-4ED3-9F3E-64983E851620}" type="parTrans" cxnId="{F5248FA8-F1DA-4E7C-A68E-F61119FAFFC3}">
      <dgm:prSet/>
      <dgm:spPr/>
      <dgm:t>
        <a:bodyPr/>
        <a:lstStyle/>
        <a:p>
          <a:endParaRPr lang="zh-HK" altLang="en-US"/>
        </a:p>
      </dgm:t>
    </dgm:pt>
    <dgm:pt modelId="{2DC217BD-28AB-4B78-8B7D-36794A57C6AA}" type="sibTrans" cxnId="{F5248FA8-F1DA-4E7C-A68E-F61119FAFFC3}">
      <dgm:prSet/>
      <dgm:spPr/>
      <dgm:t>
        <a:bodyPr/>
        <a:lstStyle/>
        <a:p>
          <a:endParaRPr lang="zh-HK" altLang="en-US"/>
        </a:p>
      </dgm:t>
    </dgm:pt>
    <dgm:pt modelId="{AE05DD96-572F-41FE-9A72-F77503A36305}" type="pres">
      <dgm:prSet presAssocID="{B5C56C91-9438-4AE6-8C45-5BB285C0DC2F}" presName="linear" presStyleCnt="0">
        <dgm:presLayoutVars>
          <dgm:animLvl val="lvl"/>
          <dgm:resizeHandles val="exact"/>
        </dgm:presLayoutVars>
      </dgm:prSet>
      <dgm:spPr/>
      <dgm:t>
        <a:bodyPr/>
        <a:lstStyle/>
        <a:p>
          <a:endParaRPr lang="zh-HK" altLang="en-US"/>
        </a:p>
      </dgm:t>
    </dgm:pt>
    <dgm:pt modelId="{515B21CB-4243-4A33-B5D3-E5C54A130D42}" type="pres">
      <dgm:prSet presAssocID="{F83F9057-6FC7-4248-9FD8-D4204BAB1811}" presName="parentText" presStyleLbl="node1" presStyleIdx="0" presStyleCnt="3" custScaleY="125080">
        <dgm:presLayoutVars>
          <dgm:chMax val="0"/>
          <dgm:bulletEnabled val="1"/>
        </dgm:presLayoutVars>
      </dgm:prSet>
      <dgm:spPr/>
      <dgm:t>
        <a:bodyPr/>
        <a:lstStyle/>
        <a:p>
          <a:endParaRPr lang="zh-HK" altLang="en-US"/>
        </a:p>
      </dgm:t>
    </dgm:pt>
    <dgm:pt modelId="{214D466D-1DE0-4413-A3EB-D2076AB9667F}" type="pres">
      <dgm:prSet presAssocID="{CAA3A0D5-5319-4C7E-B14A-CB40895EA4C4}" presName="spacer" presStyleCnt="0"/>
      <dgm:spPr/>
    </dgm:pt>
    <dgm:pt modelId="{7EBF3E1E-A0A6-48A6-8671-37CB7C866E94}" type="pres">
      <dgm:prSet presAssocID="{05E01E5E-D392-4099-B18D-76FE174AD815}" presName="parentText" presStyleLbl="node1" presStyleIdx="1" presStyleCnt="3">
        <dgm:presLayoutVars>
          <dgm:chMax val="0"/>
          <dgm:bulletEnabled val="1"/>
        </dgm:presLayoutVars>
      </dgm:prSet>
      <dgm:spPr/>
      <dgm:t>
        <a:bodyPr/>
        <a:lstStyle/>
        <a:p>
          <a:endParaRPr lang="zh-HK" altLang="en-US"/>
        </a:p>
      </dgm:t>
    </dgm:pt>
    <dgm:pt modelId="{1E802325-4A03-46FF-A59F-421FCA840EBE}" type="pres">
      <dgm:prSet presAssocID="{79F9195F-8634-4FC0-B94A-61AB25E4E8BE}" presName="spacer" presStyleCnt="0"/>
      <dgm:spPr/>
    </dgm:pt>
    <dgm:pt modelId="{CB83CF88-997F-4922-8D00-82B37F07C8D7}" type="pres">
      <dgm:prSet presAssocID="{AA24A8E2-8796-4EAB-9DE7-24FAB8D17629}" presName="parentText" presStyleLbl="node1" presStyleIdx="2" presStyleCnt="3" custScaleY="94601">
        <dgm:presLayoutVars>
          <dgm:chMax val="0"/>
          <dgm:bulletEnabled val="1"/>
        </dgm:presLayoutVars>
      </dgm:prSet>
      <dgm:spPr/>
      <dgm:t>
        <a:bodyPr/>
        <a:lstStyle/>
        <a:p>
          <a:endParaRPr lang="zh-HK" altLang="en-US"/>
        </a:p>
      </dgm:t>
    </dgm:pt>
  </dgm:ptLst>
  <dgm:cxnLst>
    <dgm:cxn modelId="{58FD31DE-68F4-442D-AC9F-D065B4EBCBD0}" type="presOf" srcId="{F83F9057-6FC7-4248-9FD8-D4204BAB1811}" destId="{515B21CB-4243-4A33-B5D3-E5C54A130D42}" srcOrd="0" destOrd="0" presId="urn:microsoft.com/office/officeart/2005/8/layout/vList2"/>
    <dgm:cxn modelId="{F5248FA8-F1DA-4E7C-A68E-F61119FAFFC3}" srcId="{B5C56C91-9438-4AE6-8C45-5BB285C0DC2F}" destId="{AA24A8E2-8796-4EAB-9DE7-24FAB8D17629}" srcOrd="2" destOrd="0" parTransId="{C607A2B5-136D-4ED3-9F3E-64983E851620}" sibTransId="{2DC217BD-28AB-4B78-8B7D-36794A57C6AA}"/>
    <dgm:cxn modelId="{16DC4EA7-C6E3-44CB-BC0B-3D2015E65E80}" type="presOf" srcId="{AA24A8E2-8796-4EAB-9DE7-24FAB8D17629}" destId="{CB83CF88-997F-4922-8D00-82B37F07C8D7}" srcOrd="0" destOrd="0" presId="urn:microsoft.com/office/officeart/2005/8/layout/vList2"/>
    <dgm:cxn modelId="{EF656AC5-CE39-46F3-B3F8-BC3BB9E47048}" srcId="{B5C56C91-9438-4AE6-8C45-5BB285C0DC2F}" destId="{05E01E5E-D392-4099-B18D-76FE174AD815}" srcOrd="1" destOrd="0" parTransId="{7CC1ACE9-4EF8-4D5B-A47C-EC32C63E79FC}" sibTransId="{79F9195F-8634-4FC0-B94A-61AB25E4E8BE}"/>
    <dgm:cxn modelId="{603B455F-16A7-4113-9E2D-7E3DE2ED7693}" srcId="{B5C56C91-9438-4AE6-8C45-5BB285C0DC2F}" destId="{F83F9057-6FC7-4248-9FD8-D4204BAB1811}" srcOrd="0" destOrd="0" parTransId="{35AD5963-E1BC-42EF-B462-418E2C57755C}" sibTransId="{CAA3A0D5-5319-4C7E-B14A-CB40895EA4C4}"/>
    <dgm:cxn modelId="{440192E5-F368-441F-9C95-33F28FC4615D}" type="presOf" srcId="{B5C56C91-9438-4AE6-8C45-5BB285C0DC2F}" destId="{AE05DD96-572F-41FE-9A72-F77503A36305}" srcOrd="0" destOrd="0" presId="urn:microsoft.com/office/officeart/2005/8/layout/vList2"/>
    <dgm:cxn modelId="{2510DFAA-4807-4B6B-8A09-F288F017E34E}" type="presOf" srcId="{05E01E5E-D392-4099-B18D-76FE174AD815}" destId="{7EBF3E1E-A0A6-48A6-8671-37CB7C866E94}" srcOrd="0" destOrd="0" presId="urn:microsoft.com/office/officeart/2005/8/layout/vList2"/>
    <dgm:cxn modelId="{CA3E60AD-DE6B-4613-906D-437FD3D12633}" type="presParOf" srcId="{AE05DD96-572F-41FE-9A72-F77503A36305}" destId="{515B21CB-4243-4A33-B5D3-E5C54A130D42}" srcOrd="0" destOrd="0" presId="urn:microsoft.com/office/officeart/2005/8/layout/vList2"/>
    <dgm:cxn modelId="{B5305D4C-0C48-4916-B027-777CF67D8BA3}" type="presParOf" srcId="{AE05DD96-572F-41FE-9A72-F77503A36305}" destId="{214D466D-1DE0-4413-A3EB-D2076AB9667F}" srcOrd="1" destOrd="0" presId="urn:microsoft.com/office/officeart/2005/8/layout/vList2"/>
    <dgm:cxn modelId="{97AD619F-BA3D-4129-8CFF-A2BC860D49DF}" type="presParOf" srcId="{AE05DD96-572F-41FE-9A72-F77503A36305}" destId="{7EBF3E1E-A0A6-48A6-8671-37CB7C866E94}" srcOrd="2" destOrd="0" presId="urn:microsoft.com/office/officeart/2005/8/layout/vList2"/>
    <dgm:cxn modelId="{D5ECE42B-E37E-4A15-AA86-3930D8CDE058}" type="presParOf" srcId="{AE05DD96-572F-41FE-9A72-F77503A36305}" destId="{1E802325-4A03-46FF-A59F-421FCA840EBE}" srcOrd="3" destOrd="0" presId="urn:microsoft.com/office/officeart/2005/8/layout/vList2"/>
    <dgm:cxn modelId="{C0856547-98AC-4E6C-8424-D9F62BCC2C1E}" type="presParOf" srcId="{AE05DD96-572F-41FE-9A72-F77503A36305}" destId="{CB83CF88-997F-4922-8D00-82B37F07C8D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573A7A-AB32-4144-B39C-0928F2FA98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HK" altLang="en-US"/>
        </a:p>
      </dgm:t>
    </dgm:pt>
    <dgm:pt modelId="{F7DBC462-720A-41BB-AD8F-E76A9BD26019}">
      <dgm:prSet custT="1"/>
      <dgm:spPr/>
      <dgm:t>
        <a:bodyPr/>
        <a:lstStyle/>
        <a:p>
          <a:pPr rtl="0"/>
          <a:r>
            <a:rPr lang="zh-TW" sz="2800" dirty="0" smtClean="0">
              <a:latin typeface="微軟正黑體" panose="020B0604030504040204" pitchFamily="34" charset="-120"/>
              <a:ea typeface="微軟正黑體" panose="020B0604030504040204" pitchFamily="34" charset="-120"/>
            </a:rPr>
            <a:t>在競賽中，裁判有最終裁定權。他們的裁決是最終裁決。裁判(或裁判委員會)</a:t>
          </a:r>
          <a:r>
            <a:rPr lang="zh-TW" sz="2800" dirty="0" smtClean="0">
              <a:solidFill>
                <a:srgbClr val="FF0000"/>
              </a:solidFill>
              <a:latin typeface="微軟正黑體" panose="020B0604030504040204" pitchFamily="34" charset="-120"/>
              <a:ea typeface="微軟正黑體" panose="020B0604030504040204" pitchFamily="34" charset="-120"/>
            </a:rPr>
            <a:t>不會複查任何的比賽錄影</a:t>
          </a:r>
          <a:r>
            <a:rPr lang="zh-TW" sz="2800" dirty="0" smtClean="0">
              <a:latin typeface="微軟正黑體" panose="020B0604030504040204" pitchFamily="34" charset="-120"/>
              <a:ea typeface="微軟正黑體" panose="020B0604030504040204" pitchFamily="34" charset="-120"/>
            </a:rPr>
            <a:t>。對於裁決後產生的任何問題必須由比賽隊伍的</a:t>
          </a:r>
          <a:r>
            <a:rPr lang="zh-TW" sz="2800" dirty="0" smtClean="0">
              <a:solidFill>
                <a:srgbClr val="FF0000"/>
              </a:solidFill>
              <a:latin typeface="微軟正黑體" panose="020B0604030504040204" pitchFamily="34" charset="-120"/>
              <a:ea typeface="微軟正黑體" panose="020B0604030504040204" pitchFamily="34" charset="-120"/>
            </a:rPr>
            <a:t>隊長(學生)</a:t>
          </a:r>
          <a:r>
            <a:rPr lang="zh-TW" sz="2800" dirty="0" smtClean="0">
              <a:latin typeface="微軟正黑體" panose="020B0604030504040204" pitchFamily="34" charset="-120"/>
              <a:ea typeface="微軟正黑體" panose="020B0604030504040204" pitchFamily="34" charset="-120"/>
            </a:rPr>
            <a:t>在比賽現場</a:t>
          </a:r>
          <a:r>
            <a:rPr lang="zh-TW" sz="2800" dirty="0" smtClean="0">
              <a:solidFill>
                <a:srgbClr val="FF0000"/>
              </a:solidFill>
              <a:latin typeface="微軟正黑體" panose="020B0604030504040204" pitchFamily="34" charset="-120"/>
              <a:ea typeface="微軟正黑體" panose="020B0604030504040204" pitchFamily="34" charset="-120"/>
            </a:rPr>
            <a:t>即時向裁判提出</a:t>
          </a:r>
          <a:r>
            <a:rPr lang="zh-TW" sz="2800" dirty="0" smtClean="0">
              <a:latin typeface="微軟正黑體" panose="020B0604030504040204" pitchFamily="34" charset="-120"/>
              <a:ea typeface="微軟正黑體" panose="020B0604030504040204" pitchFamily="34" charset="-120"/>
            </a:rPr>
            <a:t>，並且必須填妥大會所提供之申訴書才予以受理。賽會均不會接受比賽後的任何上訴。</a:t>
          </a:r>
          <a:endParaRPr lang="zh-HK" sz="2800" dirty="0">
            <a:latin typeface="微軟正黑體" panose="020B0604030504040204" pitchFamily="34" charset="-120"/>
            <a:ea typeface="微軟正黑體" panose="020B0604030504040204" pitchFamily="34" charset="-120"/>
          </a:endParaRPr>
        </a:p>
      </dgm:t>
    </dgm:pt>
    <dgm:pt modelId="{2CF17C76-E903-4C2C-B69E-0A8E47A4F81D}" type="parTrans" cxnId="{5AA7A2FA-8D01-4C4B-99EF-6490EA9EC297}">
      <dgm:prSet/>
      <dgm:spPr/>
      <dgm:t>
        <a:bodyPr/>
        <a:lstStyle/>
        <a:p>
          <a:endParaRPr lang="zh-HK" altLang="en-US"/>
        </a:p>
      </dgm:t>
    </dgm:pt>
    <dgm:pt modelId="{81C5D344-C888-44C5-89F0-ACDC43818519}" type="sibTrans" cxnId="{5AA7A2FA-8D01-4C4B-99EF-6490EA9EC297}">
      <dgm:prSet/>
      <dgm:spPr/>
      <dgm:t>
        <a:bodyPr/>
        <a:lstStyle/>
        <a:p>
          <a:endParaRPr lang="zh-HK" altLang="en-US"/>
        </a:p>
      </dgm:t>
    </dgm:pt>
    <dgm:pt modelId="{6C1FBD70-8390-49FA-B396-0453777CB4B2}">
      <dgm:prSet custT="1"/>
      <dgm:spPr/>
      <dgm:t>
        <a:bodyPr/>
        <a:lstStyle/>
        <a:p>
          <a:pPr rtl="0"/>
          <a:r>
            <a:rPr lang="zh-TW" sz="2800" dirty="0" smtClean="0">
              <a:latin typeface="微軟正黑體" panose="020B0604030504040204" pitchFamily="34" charset="-120"/>
              <a:ea typeface="微軟正黑體" panose="020B0604030504040204" pitchFamily="34" charset="-120"/>
            </a:rPr>
            <a:t>任何參賽學校人士(包括</a:t>
          </a:r>
          <a:r>
            <a:rPr lang="zh-TW" sz="2800" dirty="0" smtClean="0">
              <a:solidFill>
                <a:srgbClr val="FF0000"/>
              </a:solidFill>
              <a:latin typeface="微軟正黑體" panose="020B0604030504040204" pitchFamily="34" charset="-120"/>
              <a:ea typeface="微軟正黑體" panose="020B0604030504040204" pitchFamily="34" charset="-120"/>
            </a:rPr>
            <a:t>老師及學生</a:t>
          </a:r>
          <a:r>
            <a:rPr lang="zh-TW" sz="2800" dirty="0" smtClean="0">
              <a:latin typeface="微軟正黑體" panose="020B0604030504040204" pitchFamily="34" charset="-120"/>
              <a:ea typeface="微軟正黑體" panose="020B0604030504040204" pitchFamily="34" charset="-120"/>
            </a:rPr>
            <a:t>)，</a:t>
          </a:r>
          <a:r>
            <a:rPr lang="zh-TW" sz="2800" dirty="0" smtClean="0">
              <a:solidFill>
                <a:srgbClr val="FF0000"/>
              </a:solidFill>
              <a:latin typeface="微軟正黑體" panose="020B0604030504040204" pitchFamily="34" charset="-120"/>
              <a:ea typeface="微軟正黑體" panose="020B0604030504040204" pitchFamily="34" charset="-120"/>
            </a:rPr>
            <a:t>不得騷擾比賽及影響裁判的判決</a:t>
          </a:r>
          <a:r>
            <a:rPr lang="zh-TW" sz="2800" dirty="0" smtClean="0">
              <a:latin typeface="微軟正黑體" panose="020B0604030504040204" pitchFamily="34" charset="-120"/>
              <a:ea typeface="微軟正黑體" panose="020B0604030504040204" pitchFamily="34" charset="-120"/>
            </a:rPr>
            <a:t>，否則該校正進行比賽的隊伍將被給予黃牌警告。再犯者，則該學校正進行比賽的隊伍將被</a:t>
          </a:r>
          <a:r>
            <a:rPr lang="zh-TW" sz="2800" dirty="0" smtClean="0">
              <a:solidFill>
                <a:srgbClr val="FF0000"/>
              </a:solidFill>
              <a:latin typeface="微軟正黑體" panose="020B0604030504040204" pitchFamily="34" charset="-120"/>
              <a:ea typeface="微軟正黑體" panose="020B0604030504040204" pitchFamily="34" charset="-120"/>
            </a:rPr>
            <a:t>取消參賽資格</a:t>
          </a:r>
          <a:r>
            <a:rPr lang="zh-TW" sz="2800" dirty="0" smtClean="0">
              <a:latin typeface="微軟正黑體" panose="020B0604030504040204" pitchFamily="34" charset="-120"/>
              <a:ea typeface="微軟正黑體" panose="020B0604030504040204" pitchFamily="34" charset="-120"/>
            </a:rPr>
            <a:t>。</a:t>
          </a:r>
          <a:endParaRPr lang="zh-HK" sz="2800" dirty="0">
            <a:latin typeface="微軟正黑體" panose="020B0604030504040204" pitchFamily="34" charset="-120"/>
            <a:ea typeface="微軟正黑體" panose="020B0604030504040204" pitchFamily="34" charset="-120"/>
          </a:endParaRPr>
        </a:p>
      </dgm:t>
    </dgm:pt>
    <dgm:pt modelId="{62596900-5D39-4CC8-AEE0-A2C5213C6026}" type="parTrans" cxnId="{D73C0FE8-87AB-4A23-BEF6-817C34411289}">
      <dgm:prSet/>
      <dgm:spPr/>
      <dgm:t>
        <a:bodyPr/>
        <a:lstStyle/>
        <a:p>
          <a:endParaRPr lang="zh-HK" altLang="en-US"/>
        </a:p>
      </dgm:t>
    </dgm:pt>
    <dgm:pt modelId="{89322B26-F4A3-45C0-AD9B-886D4D76EF9E}" type="sibTrans" cxnId="{D73C0FE8-87AB-4A23-BEF6-817C34411289}">
      <dgm:prSet/>
      <dgm:spPr/>
      <dgm:t>
        <a:bodyPr/>
        <a:lstStyle/>
        <a:p>
          <a:endParaRPr lang="zh-HK" altLang="en-US"/>
        </a:p>
      </dgm:t>
    </dgm:pt>
    <dgm:pt modelId="{C5AC621B-7FBB-47B1-9219-82E5FC09C71F}" type="pres">
      <dgm:prSet presAssocID="{74573A7A-AB32-4144-B39C-0928F2FA98BA}" presName="linear" presStyleCnt="0">
        <dgm:presLayoutVars>
          <dgm:animLvl val="lvl"/>
          <dgm:resizeHandles val="exact"/>
        </dgm:presLayoutVars>
      </dgm:prSet>
      <dgm:spPr/>
      <dgm:t>
        <a:bodyPr/>
        <a:lstStyle/>
        <a:p>
          <a:endParaRPr lang="zh-HK" altLang="en-US"/>
        </a:p>
      </dgm:t>
    </dgm:pt>
    <dgm:pt modelId="{55710B07-0FB0-4C62-B74E-9BEE5F9ADB31}" type="pres">
      <dgm:prSet presAssocID="{F7DBC462-720A-41BB-AD8F-E76A9BD26019}" presName="parentText" presStyleLbl="node1" presStyleIdx="0" presStyleCnt="2">
        <dgm:presLayoutVars>
          <dgm:chMax val="0"/>
          <dgm:bulletEnabled val="1"/>
        </dgm:presLayoutVars>
      </dgm:prSet>
      <dgm:spPr/>
      <dgm:t>
        <a:bodyPr/>
        <a:lstStyle/>
        <a:p>
          <a:endParaRPr lang="zh-HK" altLang="en-US"/>
        </a:p>
      </dgm:t>
    </dgm:pt>
    <dgm:pt modelId="{FE286804-447E-42FD-9943-7EB061F1D486}" type="pres">
      <dgm:prSet presAssocID="{81C5D344-C888-44C5-89F0-ACDC43818519}" presName="spacer" presStyleCnt="0"/>
      <dgm:spPr/>
    </dgm:pt>
    <dgm:pt modelId="{FFC4DE08-AD5B-4389-A9BC-D6DCA95A4D4D}" type="pres">
      <dgm:prSet presAssocID="{6C1FBD70-8390-49FA-B396-0453777CB4B2}" presName="parentText" presStyleLbl="node1" presStyleIdx="1" presStyleCnt="2">
        <dgm:presLayoutVars>
          <dgm:chMax val="0"/>
          <dgm:bulletEnabled val="1"/>
        </dgm:presLayoutVars>
      </dgm:prSet>
      <dgm:spPr/>
      <dgm:t>
        <a:bodyPr/>
        <a:lstStyle/>
        <a:p>
          <a:endParaRPr lang="zh-HK" altLang="en-US"/>
        </a:p>
      </dgm:t>
    </dgm:pt>
  </dgm:ptLst>
  <dgm:cxnLst>
    <dgm:cxn modelId="{C7A09E7C-8EF5-45B8-9049-517DD7AA393A}" type="presOf" srcId="{F7DBC462-720A-41BB-AD8F-E76A9BD26019}" destId="{55710B07-0FB0-4C62-B74E-9BEE5F9ADB31}" srcOrd="0" destOrd="0" presId="urn:microsoft.com/office/officeart/2005/8/layout/vList2"/>
    <dgm:cxn modelId="{5278D6C3-C763-4D80-938B-9B149134EE8E}" type="presOf" srcId="{6C1FBD70-8390-49FA-B396-0453777CB4B2}" destId="{FFC4DE08-AD5B-4389-A9BC-D6DCA95A4D4D}" srcOrd="0" destOrd="0" presId="urn:microsoft.com/office/officeart/2005/8/layout/vList2"/>
    <dgm:cxn modelId="{7772B216-2AA4-4013-B38D-CD180A37CE3A}" type="presOf" srcId="{74573A7A-AB32-4144-B39C-0928F2FA98BA}" destId="{C5AC621B-7FBB-47B1-9219-82E5FC09C71F}" srcOrd="0" destOrd="0" presId="urn:microsoft.com/office/officeart/2005/8/layout/vList2"/>
    <dgm:cxn modelId="{D73C0FE8-87AB-4A23-BEF6-817C34411289}" srcId="{74573A7A-AB32-4144-B39C-0928F2FA98BA}" destId="{6C1FBD70-8390-49FA-B396-0453777CB4B2}" srcOrd="1" destOrd="0" parTransId="{62596900-5D39-4CC8-AEE0-A2C5213C6026}" sibTransId="{89322B26-F4A3-45C0-AD9B-886D4D76EF9E}"/>
    <dgm:cxn modelId="{5AA7A2FA-8D01-4C4B-99EF-6490EA9EC297}" srcId="{74573A7A-AB32-4144-B39C-0928F2FA98BA}" destId="{F7DBC462-720A-41BB-AD8F-E76A9BD26019}" srcOrd="0" destOrd="0" parTransId="{2CF17C76-E903-4C2C-B69E-0A8E47A4F81D}" sibTransId="{81C5D344-C888-44C5-89F0-ACDC43818519}"/>
    <dgm:cxn modelId="{2D697896-FA66-41DD-96F7-2D8364C97FC5}" type="presParOf" srcId="{C5AC621B-7FBB-47B1-9219-82E5FC09C71F}" destId="{55710B07-0FB0-4C62-B74E-9BEE5F9ADB31}" srcOrd="0" destOrd="0" presId="urn:microsoft.com/office/officeart/2005/8/layout/vList2"/>
    <dgm:cxn modelId="{5CD7F2E6-E7D0-4D00-A2BE-05A327ABFD52}" type="presParOf" srcId="{C5AC621B-7FBB-47B1-9219-82E5FC09C71F}" destId="{FE286804-447E-42FD-9943-7EB061F1D486}" srcOrd="1" destOrd="0" presId="urn:microsoft.com/office/officeart/2005/8/layout/vList2"/>
    <dgm:cxn modelId="{A81EDA88-D7DB-4A7E-B36C-179130394848}" type="presParOf" srcId="{C5AC621B-7FBB-47B1-9219-82E5FC09C71F}" destId="{FFC4DE08-AD5B-4389-A9BC-D6DCA95A4D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E322B0-FF78-4D43-820F-4F2603B8E7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9D23FD16-C787-4C29-8C9D-B3CE98799A9F}">
      <dgm:prSet/>
      <dgm:spPr/>
      <dgm:t>
        <a:bodyPr/>
        <a:lstStyle/>
        <a:p>
          <a:pPr rtl="0"/>
          <a:r>
            <a:rPr lang="zh-TW" b="0" i="0" baseline="0" dirty="0" smtClean="0">
              <a:latin typeface="微軟正黑體" panose="020B0604030504040204" pitchFamily="34" charset="-120"/>
              <a:ea typeface="微軟正黑體" panose="020B0604030504040204" pitchFamily="34" charset="-120"/>
            </a:rPr>
            <a:t>往屆機</a:t>
          </a:r>
          <a:r>
            <a:rPr lang="zh-TW" altLang="en-US" b="0" i="0" baseline="0" dirty="0" smtClean="0">
              <a:latin typeface="微軟正黑體" panose="020B0604030504040204" pitchFamily="34" charset="-120"/>
              <a:ea typeface="微軟正黑體" panose="020B0604030504040204" pitchFamily="34" charset="-120"/>
            </a:rPr>
            <a:t>械</a:t>
          </a:r>
          <a:r>
            <a:rPr lang="zh-TW" b="0" i="0" baseline="0" dirty="0" smtClean="0">
              <a:latin typeface="微軟正黑體" panose="020B0604030504040204" pitchFamily="34" charset="-120"/>
              <a:ea typeface="微軟正黑體" panose="020B0604030504040204" pitchFamily="34" charset="-120"/>
            </a:rPr>
            <a:t>人競賽中所用的部分</a:t>
          </a:r>
          <a:r>
            <a:rPr lang="zh-TW" b="0" i="0" baseline="0" dirty="0" smtClean="0">
              <a:solidFill>
                <a:srgbClr val="FF0000"/>
              </a:solidFill>
              <a:latin typeface="微軟正黑體" panose="020B0604030504040204" pitchFamily="34" charset="-120"/>
              <a:ea typeface="微軟正黑體" panose="020B0604030504040204" pitchFamily="34" charset="-120"/>
            </a:rPr>
            <a:t>可換拼裝塊的圖形</a:t>
          </a:r>
          <a:r>
            <a:rPr lang="zh-TW" b="0" i="0" baseline="0" dirty="0" smtClean="0">
              <a:latin typeface="微軟正黑體" panose="020B0604030504040204" pitchFamily="34" charset="-120"/>
              <a:ea typeface="微軟正黑體" panose="020B0604030504040204" pitchFamily="34" charset="-120"/>
            </a:rPr>
            <a:t>可能沿用，但也會有一些</a:t>
          </a:r>
          <a:r>
            <a:rPr lang="zh-TW" b="0" i="0" baseline="0" dirty="0" smtClean="0">
              <a:solidFill>
                <a:srgbClr val="FF0000"/>
              </a:solidFill>
              <a:latin typeface="微軟正黑體" panose="020B0604030504040204" pitchFamily="34" charset="-120"/>
              <a:ea typeface="微軟正黑體" panose="020B0604030504040204" pitchFamily="34" charset="-120"/>
            </a:rPr>
            <a:t>新的圖形</a:t>
          </a:r>
          <a:r>
            <a:rPr lang="zh-TW" b="0" i="0" baseline="0" dirty="0" smtClean="0">
              <a:latin typeface="微軟正黑體" panose="020B0604030504040204" pitchFamily="34" charset="-120"/>
              <a:ea typeface="微軟正黑體" panose="020B0604030504040204" pitchFamily="34" charset="-120"/>
            </a:rPr>
            <a:t>。</a:t>
          </a:r>
          <a:endParaRPr lang="zh-HK" dirty="0">
            <a:latin typeface="微軟正黑體" panose="020B0604030504040204" pitchFamily="34" charset="-120"/>
            <a:ea typeface="微軟正黑體" panose="020B0604030504040204" pitchFamily="34" charset="-120"/>
          </a:endParaRPr>
        </a:p>
      </dgm:t>
    </dgm:pt>
    <dgm:pt modelId="{65D2BBDD-B1D5-40B9-9470-89CF1758B0FB}" type="parTrans" cxnId="{AFEB9BB8-B9B9-4FB3-9661-AACEF8ECE50A}">
      <dgm:prSet/>
      <dgm:spPr/>
      <dgm:t>
        <a:bodyPr/>
        <a:lstStyle/>
        <a:p>
          <a:endParaRPr lang="zh-HK" altLang="en-US"/>
        </a:p>
      </dgm:t>
    </dgm:pt>
    <dgm:pt modelId="{117FCC9C-8A8E-4353-99BD-1E8E0289BAE6}" type="sibTrans" cxnId="{AFEB9BB8-B9B9-4FB3-9661-AACEF8ECE50A}">
      <dgm:prSet/>
      <dgm:spPr/>
      <dgm:t>
        <a:bodyPr/>
        <a:lstStyle/>
        <a:p>
          <a:endParaRPr lang="zh-HK" altLang="en-US"/>
        </a:p>
      </dgm:t>
    </dgm:pt>
    <dgm:pt modelId="{AD18DD42-DF41-4387-8343-16570695CB6F}">
      <dgm:prSet/>
      <dgm:spPr/>
      <dgm:t>
        <a:bodyPr/>
        <a:lstStyle/>
        <a:p>
          <a:pPr rtl="0"/>
          <a:r>
            <a:rPr lang="zh-TW" b="0" i="0" baseline="0" dirty="0" smtClean="0">
              <a:latin typeface="微軟正黑體" panose="020B0604030504040204" pitchFamily="34" charset="-120"/>
              <a:ea typeface="微軟正黑體" panose="020B0604030504040204" pitchFamily="34" charset="-120"/>
            </a:rPr>
            <a:t>右圖是一個完整的場地示例。</a:t>
          </a:r>
          <a:endParaRPr lang="zh-HK" dirty="0">
            <a:latin typeface="微軟正黑體" panose="020B0604030504040204" pitchFamily="34" charset="-120"/>
            <a:ea typeface="微軟正黑體" panose="020B0604030504040204" pitchFamily="34" charset="-120"/>
          </a:endParaRPr>
        </a:p>
      </dgm:t>
    </dgm:pt>
    <dgm:pt modelId="{25AC65C8-89EE-4D10-9013-D9B46F606E57}" type="parTrans" cxnId="{FEF5A777-087C-40D7-AF65-7B0015A17CDB}">
      <dgm:prSet/>
      <dgm:spPr/>
      <dgm:t>
        <a:bodyPr/>
        <a:lstStyle/>
        <a:p>
          <a:endParaRPr lang="zh-HK" altLang="en-US"/>
        </a:p>
      </dgm:t>
    </dgm:pt>
    <dgm:pt modelId="{CBD30800-76D2-4713-8658-73D291A62B1D}" type="sibTrans" cxnId="{FEF5A777-087C-40D7-AF65-7B0015A17CDB}">
      <dgm:prSet/>
      <dgm:spPr/>
      <dgm:t>
        <a:bodyPr/>
        <a:lstStyle/>
        <a:p>
          <a:endParaRPr lang="zh-HK" altLang="en-US"/>
        </a:p>
      </dgm:t>
    </dgm:pt>
    <dgm:pt modelId="{49BDAA0D-6DE1-41D9-A376-DCE5ACD52D67}" type="pres">
      <dgm:prSet presAssocID="{11E322B0-FF78-4D43-820F-4F2603B8E729}" presName="linear" presStyleCnt="0">
        <dgm:presLayoutVars>
          <dgm:animLvl val="lvl"/>
          <dgm:resizeHandles val="exact"/>
        </dgm:presLayoutVars>
      </dgm:prSet>
      <dgm:spPr/>
      <dgm:t>
        <a:bodyPr/>
        <a:lstStyle/>
        <a:p>
          <a:endParaRPr lang="zh-HK" altLang="en-US"/>
        </a:p>
      </dgm:t>
    </dgm:pt>
    <dgm:pt modelId="{75AE97F8-6576-4599-97AE-372E7481610D}" type="pres">
      <dgm:prSet presAssocID="{9D23FD16-C787-4C29-8C9D-B3CE98799A9F}" presName="parentText" presStyleLbl="node1" presStyleIdx="0" presStyleCnt="2">
        <dgm:presLayoutVars>
          <dgm:chMax val="0"/>
          <dgm:bulletEnabled val="1"/>
        </dgm:presLayoutVars>
      </dgm:prSet>
      <dgm:spPr/>
      <dgm:t>
        <a:bodyPr/>
        <a:lstStyle/>
        <a:p>
          <a:endParaRPr lang="zh-HK" altLang="en-US"/>
        </a:p>
      </dgm:t>
    </dgm:pt>
    <dgm:pt modelId="{3112154F-D9ED-4A1F-8D46-4A2D80F5C944}" type="pres">
      <dgm:prSet presAssocID="{117FCC9C-8A8E-4353-99BD-1E8E0289BAE6}" presName="spacer" presStyleCnt="0"/>
      <dgm:spPr/>
    </dgm:pt>
    <dgm:pt modelId="{1F24D615-3B8F-475A-AEBC-417D77D5C943}" type="pres">
      <dgm:prSet presAssocID="{AD18DD42-DF41-4387-8343-16570695CB6F}" presName="parentText" presStyleLbl="node1" presStyleIdx="1" presStyleCnt="2">
        <dgm:presLayoutVars>
          <dgm:chMax val="0"/>
          <dgm:bulletEnabled val="1"/>
        </dgm:presLayoutVars>
      </dgm:prSet>
      <dgm:spPr/>
      <dgm:t>
        <a:bodyPr/>
        <a:lstStyle/>
        <a:p>
          <a:endParaRPr lang="zh-HK" altLang="en-US"/>
        </a:p>
      </dgm:t>
    </dgm:pt>
  </dgm:ptLst>
  <dgm:cxnLst>
    <dgm:cxn modelId="{AFEB9BB8-B9B9-4FB3-9661-AACEF8ECE50A}" srcId="{11E322B0-FF78-4D43-820F-4F2603B8E729}" destId="{9D23FD16-C787-4C29-8C9D-B3CE98799A9F}" srcOrd="0" destOrd="0" parTransId="{65D2BBDD-B1D5-40B9-9470-89CF1758B0FB}" sibTransId="{117FCC9C-8A8E-4353-99BD-1E8E0289BAE6}"/>
    <dgm:cxn modelId="{095E7380-DF66-4DC6-997C-FF7C1E75DD6C}" type="presOf" srcId="{AD18DD42-DF41-4387-8343-16570695CB6F}" destId="{1F24D615-3B8F-475A-AEBC-417D77D5C943}" srcOrd="0" destOrd="0" presId="urn:microsoft.com/office/officeart/2005/8/layout/vList2"/>
    <dgm:cxn modelId="{5CBCF7EF-0347-481B-A566-97764003F2F8}" type="presOf" srcId="{11E322B0-FF78-4D43-820F-4F2603B8E729}" destId="{49BDAA0D-6DE1-41D9-A376-DCE5ACD52D67}" srcOrd="0" destOrd="0" presId="urn:microsoft.com/office/officeart/2005/8/layout/vList2"/>
    <dgm:cxn modelId="{1F82DB13-A17F-48BD-B250-193640273493}" type="presOf" srcId="{9D23FD16-C787-4C29-8C9D-B3CE98799A9F}" destId="{75AE97F8-6576-4599-97AE-372E7481610D}" srcOrd="0" destOrd="0" presId="urn:microsoft.com/office/officeart/2005/8/layout/vList2"/>
    <dgm:cxn modelId="{FEF5A777-087C-40D7-AF65-7B0015A17CDB}" srcId="{11E322B0-FF78-4D43-820F-4F2603B8E729}" destId="{AD18DD42-DF41-4387-8343-16570695CB6F}" srcOrd="1" destOrd="0" parTransId="{25AC65C8-89EE-4D10-9013-D9B46F606E57}" sibTransId="{CBD30800-76D2-4713-8658-73D291A62B1D}"/>
    <dgm:cxn modelId="{10E7B562-8FD8-43FD-BCCF-A1F7398BA1C4}" type="presParOf" srcId="{49BDAA0D-6DE1-41D9-A376-DCE5ACD52D67}" destId="{75AE97F8-6576-4599-97AE-372E7481610D}" srcOrd="0" destOrd="0" presId="urn:microsoft.com/office/officeart/2005/8/layout/vList2"/>
    <dgm:cxn modelId="{3F8CAAFB-009F-4C8D-B791-FA21BAEFD1FC}" type="presParOf" srcId="{49BDAA0D-6DE1-41D9-A376-DCE5ACD52D67}" destId="{3112154F-D9ED-4A1F-8D46-4A2D80F5C944}" srcOrd="1" destOrd="0" presId="urn:microsoft.com/office/officeart/2005/8/layout/vList2"/>
    <dgm:cxn modelId="{093D0B13-040E-43BE-9861-B743E48FCDCE}" type="presParOf" srcId="{49BDAA0D-6DE1-41D9-A376-DCE5ACD52D67}" destId="{1F24D615-3B8F-475A-AEBC-417D77D5C94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66625A-433A-43D8-8DEE-66328CE839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A55B41C3-1DBE-4CCE-B98C-46A60ACE4E50}">
      <dgm:prSet custT="1"/>
      <dgm:spPr/>
      <dgm:t>
        <a:bodyPr/>
        <a:lstStyle/>
        <a:p>
          <a:pPr rtl="0"/>
          <a:r>
            <a:rPr lang="zh-TW" sz="2400" dirty="0" smtClean="0">
              <a:latin typeface="微軟正黑體" panose="020B0604030504040204" pitchFamily="34" charset="-120"/>
              <a:ea typeface="微軟正黑體" panose="020B0604030504040204" pitchFamily="34" charset="-120"/>
            </a:rPr>
            <a:t>機</a:t>
          </a:r>
          <a:r>
            <a:rPr lang="zh-TW" altLang="en-US" sz="2400" dirty="0" smtClean="0">
              <a:latin typeface="微軟正黑體" panose="020B0604030504040204" pitchFamily="34" charset="-120"/>
              <a:ea typeface="微軟正黑體" panose="020B0604030504040204" pitchFamily="34" charset="-120"/>
            </a:rPr>
            <a:t>械</a:t>
          </a:r>
          <a:r>
            <a:rPr lang="zh-TW" sz="2400" dirty="0" smtClean="0">
              <a:latin typeface="微軟正黑體" panose="020B0604030504040204" pitchFamily="34" charset="-120"/>
              <a:ea typeface="微軟正黑體" panose="020B0604030504040204" pitchFamily="34" charset="-120"/>
            </a:rPr>
            <a:t>人外形最大尺寸不得超過長</a:t>
          </a:r>
          <a:r>
            <a:rPr lang="en-US" sz="2400" dirty="0" smtClean="0">
              <a:solidFill>
                <a:srgbClr val="FF0000"/>
              </a:solidFill>
              <a:latin typeface="微軟正黑體" panose="020B0604030504040204" pitchFamily="34" charset="-120"/>
              <a:ea typeface="微軟正黑體" panose="020B0604030504040204" pitchFamily="34" charset="-120"/>
            </a:rPr>
            <a:t>25</a:t>
          </a:r>
          <a:r>
            <a:rPr lang="zh-TW" sz="2400" dirty="0" smtClean="0">
              <a:solidFill>
                <a:srgbClr val="FF0000"/>
              </a:solidFill>
              <a:latin typeface="微軟正黑體" panose="020B0604030504040204" pitchFamily="34" charset="-120"/>
              <a:ea typeface="微軟正黑體" panose="020B0604030504040204" pitchFamily="34" charset="-120"/>
            </a:rPr>
            <a:t>0mm</a:t>
          </a:r>
          <a:r>
            <a:rPr lang="zh-TW" sz="2400" dirty="0" smtClean="0">
              <a:latin typeface="微軟正黑體" panose="020B0604030504040204" pitchFamily="34" charset="-120"/>
              <a:ea typeface="微軟正黑體" panose="020B0604030504040204" pitchFamily="34" charset="-120"/>
            </a:rPr>
            <a:t>、寬</a:t>
          </a:r>
          <a:r>
            <a:rPr lang="en-US" sz="2400" dirty="0" smtClean="0">
              <a:solidFill>
                <a:srgbClr val="FF0000"/>
              </a:solidFill>
              <a:latin typeface="微軟正黑體" panose="020B0604030504040204" pitchFamily="34" charset="-120"/>
              <a:ea typeface="微軟正黑體" panose="020B0604030504040204" pitchFamily="34" charset="-120"/>
            </a:rPr>
            <a:t>25</a:t>
          </a:r>
          <a:r>
            <a:rPr lang="zh-TW" sz="2400" dirty="0" smtClean="0">
              <a:solidFill>
                <a:srgbClr val="FF0000"/>
              </a:solidFill>
              <a:latin typeface="微軟正黑體" panose="020B0604030504040204" pitchFamily="34" charset="-120"/>
              <a:ea typeface="微軟正黑體" panose="020B0604030504040204" pitchFamily="34" charset="-120"/>
            </a:rPr>
            <a:t>0mm</a:t>
          </a:r>
          <a:r>
            <a:rPr lang="zh-TW" sz="2400" dirty="0" smtClean="0">
              <a:latin typeface="微軟正黑體" panose="020B0604030504040204" pitchFamily="34" charset="-120"/>
              <a:ea typeface="微軟正黑體" panose="020B0604030504040204" pitchFamily="34" charset="-120"/>
            </a:rPr>
            <a:t>、高</a:t>
          </a:r>
          <a:r>
            <a:rPr lang="zh-TW" sz="2400" dirty="0" smtClean="0">
              <a:solidFill>
                <a:srgbClr val="FF0000"/>
              </a:solidFill>
              <a:latin typeface="微軟正黑體" panose="020B0604030504040204" pitchFamily="34" charset="-120"/>
              <a:ea typeface="微軟正黑體" panose="020B0604030504040204" pitchFamily="34" charset="-120"/>
            </a:rPr>
            <a:t>300mm</a:t>
          </a:r>
          <a:r>
            <a:rPr lang="zh-TW" sz="2400" dirty="0" smtClean="0">
              <a:latin typeface="微軟正黑體" panose="020B0604030504040204" pitchFamily="34" charset="-120"/>
              <a:ea typeface="微軟正黑體" panose="020B0604030504040204" pitchFamily="34" charset="-120"/>
            </a:rPr>
            <a:t>。</a:t>
          </a:r>
          <a:endParaRPr lang="zh-HK" sz="2400" dirty="0">
            <a:latin typeface="微軟正黑體" panose="020B0604030504040204" pitchFamily="34" charset="-120"/>
            <a:ea typeface="微軟正黑體" panose="020B0604030504040204" pitchFamily="34" charset="-120"/>
          </a:endParaRPr>
        </a:p>
      </dgm:t>
    </dgm:pt>
    <dgm:pt modelId="{AFC681F0-F62F-427D-B886-FC2EB7112755}" type="parTrans" cxnId="{6170EFB3-8568-4627-97B7-1C33754F715B}">
      <dgm:prSet/>
      <dgm:spPr/>
      <dgm:t>
        <a:bodyPr/>
        <a:lstStyle/>
        <a:p>
          <a:endParaRPr lang="zh-HK" altLang="en-US"/>
        </a:p>
      </dgm:t>
    </dgm:pt>
    <dgm:pt modelId="{EAB10EF8-F57D-4B22-B968-2F76ACA1D61C}" type="sibTrans" cxnId="{6170EFB3-8568-4627-97B7-1C33754F715B}">
      <dgm:prSet/>
      <dgm:spPr/>
      <dgm:t>
        <a:bodyPr/>
        <a:lstStyle/>
        <a:p>
          <a:endParaRPr lang="zh-HK" altLang="en-US"/>
        </a:p>
      </dgm:t>
    </dgm:pt>
    <dgm:pt modelId="{1392F7B4-083C-4B91-8D8E-A159066937F7}">
      <dgm:prSet custT="1"/>
      <dgm:spPr/>
      <dgm:t>
        <a:bodyPr/>
        <a:lstStyle/>
        <a:p>
          <a:pPr rtl="0"/>
          <a:r>
            <a:rPr lang="zh-TW" sz="2400" dirty="0" smtClean="0">
              <a:latin typeface="微軟正黑體" panose="020B0604030504040204" pitchFamily="34" charset="-120"/>
              <a:ea typeface="微軟正黑體" panose="020B0604030504040204" pitchFamily="34" charset="-120"/>
            </a:rPr>
            <a:t>在開始比賽後，機</a:t>
          </a:r>
          <a:r>
            <a:rPr lang="zh-TW" altLang="en-US" sz="2400" dirty="0" smtClean="0">
              <a:latin typeface="微軟正黑體" panose="020B0604030504040204" pitchFamily="34" charset="-120"/>
              <a:ea typeface="微軟正黑體" panose="020B0604030504040204" pitchFamily="34" charset="-120"/>
            </a:rPr>
            <a:t>械</a:t>
          </a:r>
          <a:r>
            <a:rPr lang="zh-TW" sz="2400" dirty="0" smtClean="0">
              <a:latin typeface="微軟正黑體" panose="020B0604030504040204" pitchFamily="34" charset="-120"/>
              <a:ea typeface="微軟正黑體" panose="020B0604030504040204" pitchFamily="34" charset="-120"/>
            </a:rPr>
            <a:t>人</a:t>
          </a:r>
          <a:r>
            <a:rPr lang="zh-TW" sz="2400" dirty="0" smtClean="0">
              <a:solidFill>
                <a:srgbClr val="FF0000"/>
              </a:solidFill>
              <a:latin typeface="微軟正黑體" panose="020B0604030504040204" pitchFamily="34" charset="-120"/>
              <a:ea typeface="微軟正黑體" panose="020B0604030504040204" pitchFamily="34" charset="-120"/>
            </a:rPr>
            <a:t>可以超出此尺寸限制</a:t>
          </a:r>
          <a:r>
            <a:rPr lang="zh-TW" sz="2400" dirty="0" smtClean="0">
              <a:latin typeface="微軟正黑體" panose="020B0604030504040204" pitchFamily="34" charset="-120"/>
              <a:ea typeface="微軟正黑體" panose="020B0604030504040204" pitchFamily="34" charset="-120"/>
            </a:rPr>
            <a:t>。</a:t>
          </a:r>
          <a:endParaRPr lang="zh-HK" sz="2400" dirty="0">
            <a:latin typeface="微軟正黑體" panose="020B0604030504040204" pitchFamily="34" charset="-120"/>
            <a:ea typeface="微軟正黑體" panose="020B0604030504040204" pitchFamily="34" charset="-120"/>
          </a:endParaRPr>
        </a:p>
      </dgm:t>
    </dgm:pt>
    <dgm:pt modelId="{50D083D7-648F-4018-AB7E-78BD0729F809}" type="parTrans" cxnId="{6A59C846-47EE-49C5-8557-0EED22EAB43B}">
      <dgm:prSet/>
      <dgm:spPr/>
      <dgm:t>
        <a:bodyPr/>
        <a:lstStyle/>
        <a:p>
          <a:endParaRPr lang="zh-HK" altLang="en-US"/>
        </a:p>
      </dgm:t>
    </dgm:pt>
    <dgm:pt modelId="{FFA46B22-41BB-4078-BF50-D25207C6A3FC}" type="sibTrans" cxnId="{6A59C846-47EE-49C5-8557-0EED22EAB43B}">
      <dgm:prSet/>
      <dgm:spPr/>
      <dgm:t>
        <a:bodyPr/>
        <a:lstStyle/>
        <a:p>
          <a:endParaRPr lang="zh-HK" altLang="en-US"/>
        </a:p>
      </dgm:t>
    </dgm:pt>
    <dgm:pt modelId="{FE6D7FD5-8336-49DB-9846-AFBF7C4FDF93}">
      <dgm:prSet custT="1"/>
      <dgm:spPr/>
      <dgm:t>
        <a:bodyPr/>
        <a:lstStyle/>
        <a:p>
          <a:pPr rtl="0"/>
          <a:r>
            <a:rPr lang="zh-TW" sz="2400" dirty="0" smtClean="0">
              <a:latin typeface="微軟正黑體" panose="020B0604030504040204" pitchFamily="34" charset="-120"/>
              <a:ea typeface="微軟正黑體" panose="020B0604030504040204" pitchFamily="34" charset="-120"/>
            </a:rPr>
            <a:t>機</a:t>
          </a:r>
          <a:r>
            <a:rPr lang="zh-TW" altLang="en-US" sz="2400" dirty="0" smtClean="0">
              <a:latin typeface="微軟正黑體" panose="020B0604030504040204" pitchFamily="34" charset="-120"/>
              <a:ea typeface="微軟正黑體" panose="020B0604030504040204" pitchFamily="34" charset="-120"/>
            </a:rPr>
            <a:t>械</a:t>
          </a:r>
          <a:r>
            <a:rPr lang="zh-TW" sz="2400" dirty="0" smtClean="0">
              <a:latin typeface="微軟正黑體" panose="020B0604030504040204" pitchFamily="34" charset="-120"/>
              <a:ea typeface="微軟正黑體" panose="020B0604030504040204" pitchFamily="34" charset="-120"/>
            </a:rPr>
            <a:t>人的重量不得超過</a:t>
          </a:r>
          <a:r>
            <a:rPr lang="zh-TW" sz="2400" dirty="0" smtClean="0">
              <a:solidFill>
                <a:srgbClr val="FF0000"/>
              </a:solidFill>
              <a:latin typeface="微軟正黑體" panose="020B0604030504040204" pitchFamily="34" charset="-120"/>
              <a:ea typeface="微軟正黑體" panose="020B0604030504040204" pitchFamily="34" charset="-120"/>
            </a:rPr>
            <a:t>3kg</a:t>
          </a:r>
          <a:r>
            <a:rPr lang="zh-TW" sz="2400" dirty="0" smtClean="0">
              <a:latin typeface="微軟正黑體" panose="020B0604030504040204" pitchFamily="34" charset="-120"/>
              <a:ea typeface="微軟正黑體" panose="020B0604030504040204" pitchFamily="34" charset="-120"/>
            </a:rPr>
            <a:t>。</a:t>
          </a:r>
          <a:endParaRPr lang="zh-HK" sz="2400" dirty="0">
            <a:latin typeface="微軟正黑體" panose="020B0604030504040204" pitchFamily="34" charset="-120"/>
            <a:ea typeface="微軟正黑體" panose="020B0604030504040204" pitchFamily="34" charset="-120"/>
          </a:endParaRPr>
        </a:p>
      </dgm:t>
    </dgm:pt>
    <dgm:pt modelId="{649B6177-3AFD-4721-A9B3-A91F29AA4756}" type="parTrans" cxnId="{22F32ED2-7453-4886-AA17-7680D795F904}">
      <dgm:prSet/>
      <dgm:spPr/>
      <dgm:t>
        <a:bodyPr/>
        <a:lstStyle/>
        <a:p>
          <a:endParaRPr lang="zh-HK" altLang="en-US"/>
        </a:p>
      </dgm:t>
    </dgm:pt>
    <dgm:pt modelId="{D2036DDE-7554-4A29-BC3B-89E7A74A67CD}" type="sibTrans" cxnId="{22F32ED2-7453-4886-AA17-7680D795F904}">
      <dgm:prSet/>
      <dgm:spPr/>
      <dgm:t>
        <a:bodyPr/>
        <a:lstStyle/>
        <a:p>
          <a:endParaRPr lang="zh-HK" altLang="en-US"/>
        </a:p>
      </dgm:t>
    </dgm:pt>
    <dgm:pt modelId="{B0A51ABD-9C76-4D36-90BF-93FCD76D6201}">
      <dgm:prSet custT="1"/>
      <dgm:spPr/>
      <dgm:t>
        <a:bodyPr/>
        <a:lstStyle/>
        <a:p>
          <a:pPr rtl="0"/>
          <a:r>
            <a:rPr lang="zh-TW" sz="2400" dirty="0" smtClean="0">
              <a:latin typeface="微軟正黑體" panose="020B0604030504040204" pitchFamily="34" charset="-120"/>
              <a:ea typeface="微軟正黑體" panose="020B0604030504040204" pitchFamily="34" charset="-120"/>
            </a:rPr>
            <a:t>機</a:t>
          </a:r>
          <a:r>
            <a:rPr lang="zh-TW" altLang="en-US" sz="2400" dirty="0" smtClean="0">
              <a:latin typeface="微軟正黑體" panose="020B0604030504040204" pitchFamily="34" charset="-120"/>
              <a:ea typeface="微軟正黑體" panose="020B0604030504040204" pitchFamily="34" charset="-120"/>
            </a:rPr>
            <a:t>械</a:t>
          </a:r>
          <a:r>
            <a:rPr lang="zh-TW" sz="2400" dirty="0" smtClean="0">
              <a:latin typeface="微軟正黑體" panose="020B0604030504040204" pitchFamily="34" charset="-120"/>
              <a:ea typeface="微軟正黑體" panose="020B0604030504040204" pitchFamily="34" charset="-120"/>
            </a:rPr>
            <a:t>人所使用的直流電源電壓不得超過</a:t>
          </a:r>
          <a:r>
            <a:rPr lang="zh-TW" sz="2400" dirty="0" smtClean="0">
              <a:solidFill>
                <a:srgbClr val="FF0000"/>
              </a:solidFill>
              <a:latin typeface="微軟正黑體" panose="020B0604030504040204" pitchFamily="34" charset="-120"/>
              <a:ea typeface="微軟正黑體" panose="020B0604030504040204" pitchFamily="34" charset="-120"/>
            </a:rPr>
            <a:t>12V</a:t>
          </a:r>
          <a:r>
            <a:rPr lang="zh-TW" sz="2400" dirty="0" smtClean="0">
              <a:latin typeface="微軟正黑體" panose="020B0604030504040204" pitchFamily="34" charset="-120"/>
              <a:ea typeface="微軟正黑體" panose="020B0604030504040204" pitchFamily="34" charset="-120"/>
            </a:rPr>
            <a:t>。</a:t>
          </a:r>
          <a:endParaRPr lang="zh-HK" sz="2400" dirty="0">
            <a:latin typeface="微軟正黑體" panose="020B0604030504040204" pitchFamily="34" charset="-120"/>
            <a:ea typeface="微軟正黑體" panose="020B0604030504040204" pitchFamily="34" charset="-120"/>
          </a:endParaRPr>
        </a:p>
      </dgm:t>
    </dgm:pt>
    <dgm:pt modelId="{A03FBA0C-E355-4479-905F-6B1B7569C5A9}" type="parTrans" cxnId="{09071416-BB38-4BFD-82E1-EDC1A3DD99C8}">
      <dgm:prSet/>
      <dgm:spPr/>
      <dgm:t>
        <a:bodyPr/>
        <a:lstStyle/>
        <a:p>
          <a:endParaRPr lang="zh-HK" altLang="en-US"/>
        </a:p>
      </dgm:t>
    </dgm:pt>
    <dgm:pt modelId="{6FD0857B-C460-49DB-B7A2-DBD1945524FC}" type="sibTrans" cxnId="{09071416-BB38-4BFD-82E1-EDC1A3DD99C8}">
      <dgm:prSet/>
      <dgm:spPr/>
      <dgm:t>
        <a:bodyPr/>
        <a:lstStyle/>
        <a:p>
          <a:endParaRPr lang="zh-HK" altLang="en-US"/>
        </a:p>
      </dgm:t>
    </dgm:pt>
    <dgm:pt modelId="{2118731C-5C6A-4EF3-AE00-7B5D98784F0A}">
      <dgm:prSet custT="1"/>
      <dgm:spPr/>
      <dgm:t>
        <a:bodyPr/>
        <a:lstStyle/>
        <a:p>
          <a:pPr rtl="0"/>
          <a:r>
            <a:rPr lang="zh-TW" sz="2400" dirty="0" smtClean="0">
              <a:latin typeface="微軟正黑體" panose="020B0604030504040204" pitchFamily="34" charset="-120"/>
              <a:ea typeface="微軟正黑體" panose="020B0604030504040204" pitchFamily="34" charset="-120"/>
            </a:rPr>
            <a:t>機</a:t>
          </a:r>
          <a:r>
            <a:rPr lang="zh-TW" altLang="en-US" sz="2400" dirty="0" smtClean="0">
              <a:latin typeface="微軟正黑體" panose="020B0604030504040204" pitchFamily="34" charset="-120"/>
              <a:ea typeface="微軟正黑體" panose="020B0604030504040204" pitchFamily="34" charset="-120"/>
            </a:rPr>
            <a:t>械</a:t>
          </a:r>
          <a:r>
            <a:rPr lang="zh-TW" sz="2400" dirty="0" smtClean="0">
              <a:latin typeface="微軟正黑體" panose="020B0604030504040204" pitchFamily="34" charset="-120"/>
              <a:ea typeface="微軟正黑體" panose="020B0604030504040204" pitchFamily="34" charset="-120"/>
            </a:rPr>
            <a:t>人須能原地</a:t>
          </a:r>
          <a:r>
            <a:rPr lang="zh-TW" sz="2400" dirty="0" smtClean="0">
              <a:solidFill>
                <a:srgbClr val="FF0000"/>
              </a:solidFill>
              <a:latin typeface="微軟正黑體" panose="020B0604030504040204" pitchFamily="34" charset="-120"/>
              <a:ea typeface="微軟正黑體" panose="020B0604030504040204" pitchFamily="34" charset="-120"/>
            </a:rPr>
            <a:t>旋轉</a:t>
          </a:r>
          <a:r>
            <a:rPr lang="zh-TW" sz="2400" dirty="0" smtClean="0">
              <a:latin typeface="微軟正黑體" panose="020B0604030504040204" pitchFamily="34" charset="-120"/>
              <a:ea typeface="微軟正黑體" panose="020B0604030504040204" pitchFamily="34" charset="-120"/>
            </a:rPr>
            <a:t>，旋轉的次數可控。機</a:t>
          </a:r>
          <a:r>
            <a:rPr lang="zh-TW" altLang="en-US" sz="2400" dirty="0" smtClean="0">
              <a:latin typeface="微軟正黑體" panose="020B0604030504040204" pitchFamily="34" charset="-120"/>
              <a:ea typeface="微軟正黑體" panose="020B0604030504040204" pitchFamily="34" charset="-120"/>
            </a:rPr>
            <a:t>械</a:t>
          </a:r>
          <a:r>
            <a:rPr lang="zh-TW" sz="2400" dirty="0" smtClean="0">
              <a:latin typeface="微軟正黑體" panose="020B0604030504040204" pitchFamily="34" charset="-120"/>
              <a:ea typeface="微軟正黑體" panose="020B0604030504040204" pitchFamily="34" charset="-120"/>
            </a:rPr>
            <a:t>人必須在明顯位置裝一個</a:t>
          </a:r>
          <a:r>
            <a:rPr lang="zh-TW" sz="2400" dirty="0" smtClean="0">
              <a:solidFill>
                <a:srgbClr val="FF0000"/>
              </a:solidFill>
              <a:latin typeface="微軟正黑體" panose="020B0604030504040204" pitchFamily="34" charset="-120"/>
              <a:ea typeface="微軟正黑體" panose="020B0604030504040204" pitchFamily="34" charset="-120"/>
            </a:rPr>
            <a:t>可見光LED</a:t>
          </a:r>
          <a:r>
            <a:rPr lang="zh-TW" sz="2400" dirty="0" smtClean="0">
              <a:latin typeface="微軟正黑體" panose="020B0604030504040204" pitchFamily="34" charset="-120"/>
              <a:ea typeface="微軟正黑體" panose="020B0604030504040204" pitchFamily="34" charset="-120"/>
            </a:rPr>
            <a:t>，它的開/關應可控。</a:t>
          </a:r>
          <a:endParaRPr lang="zh-HK" sz="2400" dirty="0">
            <a:latin typeface="微軟正黑體" panose="020B0604030504040204" pitchFamily="34" charset="-120"/>
            <a:ea typeface="微軟正黑體" panose="020B0604030504040204" pitchFamily="34" charset="-120"/>
          </a:endParaRPr>
        </a:p>
      </dgm:t>
    </dgm:pt>
    <dgm:pt modelId="{5D8BA523-3C02-4CA1-AC16-D597C1DAE1B4}" type="parTrans" cxnId="{D66D3CAC-80F3-45C4-9B94-8B579AD2F0DA}">
      <dgm:prSet/>
      <dgm:spPr/>
      <dgm:t>
        <a:bodyPr/>
        <a:lstStyle/>
        <a:p>
          <a:endParaRPr lang="zh-HK" altLang="en-US"/>
        </a:p>
      </dgm:t>
    </dgm:pt>
    <dgm:pt modelId="{4649F38A-A17A-413D-B562-27863250061D}" type="sibTrans" cxnId="{D66D3CAC-80F3-45C4-9B94-8B579AD2F0DA}">
      <dgm:prSet/>
      <dgm:spPr/>
      <dgm:t>
        <a:bodyPr/>
        <a:lstStyle/>
        <a:p>
          <a:endParaRPr lang="zh-HK" altLang="en-US"/>
        </a:p>
      </dgm:t>
    </dgm:pt>
    <dgm:pt modelId="{1A5073AA-5A77-4BA3-9435-26B8F3971E25}" type="pres">
      <dgm:prSet presAssocID="{0466625A-433A-43D8-8DEE-66328CE83908}" presName="linear" presStyleCnt="0">
        <dgm:presLayoutVars>
          <dgm:animLvl val="lvl"/>
          <dgm:resizeHandles val="exact"/>
        </dgm:presLayoutVars>
      </dgm:prSet>
      <dgm:spPr/>
      <dgm:t>
        <a:bodyPr/>
        <a:lstStyle/>
        <a:p>
          <a:endParaRPr lang="zh-HK" altLang="en-US"/>
        </a:p>
      </dgm:t>
    </dgm:pt>
    <dgm:pt modelId="{DA95AB05-2306-4C1C-AC30-F67C1166B923}" type="pres">
      <dgm:prSet presAssocID="{A55B41C3-1DBE-4CCE-B98C-46A60ACE4E50}" presName="parentText" presStyleLbl="node1" presStyleIdx="0" presStyleCnt="5">
        <dgm:presLayoutVars>
          <dgm:chMax val="0"/>
          <dgm:bulletEnabled val="1"/>
        </dgm:presLayoutVars>
      </dgm:prSet>
      <dgm:spPr/>
      <dgm:t>
        <a:bodyPr/>
        <a:lstStyle/>
        <a:p>
          <a:endParaRPr lang="zh-HK" altLang="en-US"/>
        </a:p>
      </dgm:t>
    </dgm:pt>
    <dgm:pt modelId="{0B511C72-08CF-41D1-8974-50180B0428A4}" type="pres">
      <dgm:prSet presAssocID="{EAB10EF8-F57D-4B22-B968-2F76ACA1D61C}" presName="spacer" presStyleCnt="0"/>
      <dgm:spPr/>
    </dgm:pt>
    <dgm:pt modelId="{23615D30-B4F2-4083-A64E-ED33D3155546}" type="pres">
      <dgm:prSet presAssocID="{1392F7B4-083C-4B91-8D8E-A159066937F7}" presName="parentText" presStyleLbl="node1" presStyleIdx="1" presStyleCnt="5">
        <dgm:presLayoutVars>
          <dgm:chMax val="0"/>
          <dgm:bulletEnabled val="1"/>
        </dgm:presLayoutVars>
      </dgm:prSet>
      <dgm:spPr/>
      <dgm:t>
        <a:bodyPr/>
        <a:lstStyle/>
        <a:p>
          <a:endParaRPr lang="zh-HK" altLang="en-US"/>
        </a:p>
      </dgm:t>
    </dgm:pt>
    <dgm:pt modelId="{91E32028-DDEC-475A-A846-DE81EF835C69}" type="pres">
      <dgm:prSet presAssocID="{FFA46B22-41BB-4078-BF50-D25207C6A3FC}" presName="spacer" presStyleCnt="0"/>
      <dgm:spPr/>
    </dgm:pt>
    <dgm:pt modelId="{D1E869E0-A362-463D-ACD1-9419F24A6340}" type="pres">
      <dgm:prSet presAssocID="{FE6D7FD5-8336-49DB-9846-AFBF7C4FDF93}" presName="parentText" presStyleLbl="node1" presStyleIdx="2" presStyleCnt="5">
        <dgm:presLayoutVars>
          <dgm:chMax val="0"/>
          <dgm:bulletEnabled val="1"/>
        </dgm:presLayoutVars>
      </dgm:prSet>
      <dgm:spPr/>
      <dgm:t>
        <a:bodyPr/>
        <a:lstStyle/>
        <a:p>
          <a:endParaRPr lang="zh-HK" altLang="en-US"/>
        </a:p>
      </dgm:t>
    </dgm:pt>
    <dgm:pt modelId="{3D5180DD-0D7B-4DD7-8EE2-6F6AE8024B50}" type="pres">
      <dgm:prSet presAssocID="{D2036DDE-7554-4A29-BC3B-89E7A74A67CD}" presName="spacer" presStyleCnt="0"/>
      <dgm:spPr/>
    </dgm:pt>
    <dgm:pt modelId="{76299488-1A55-4D6E-A704-97FE75D222DB}" type="pres">
      <dgm:prSet presAssocID="{B0A51ABD-9C76-4D36-90BF-93FCD76D6201}" presName="parentText" presStyleLbl="node1" presStyleIdx="3" presStyleCnt="5">
        <dgm:presLayoutVars>
          <dgm:chMax val="0"/>
          <dgm:bulletEnabled val="1"/>
        </dgm:presLayoutVars>
      </dgm:prSet>
      <dgm:spPr/>
      <dgm:t>
        <a:bodyPr/>
        <a:lstStyle/>
        <a:p>
          <a:endParaRPr lang="zh-HK" altLang="en-US"/>
        </a:p>
      </dgm:t>
    </dgm:pt>
    <dgm:pt modelId="{351A5734-D562-448B-B97D-F73C067FCA72}" type="pres">
      <dgm:prSet presAssocID="{6FD0857B-C460-49DB-B7A2-DBD1945524FC}" presName="spacer" presStyleCnt="0"/>
      <dgm:spPr/>
    </dgm:pt>
    <dgm:pt modelId="{319094C7-CB5D-4830-B347-C90B4EB0DEEF}" type="pres">
      <dgm:prSet presAssocID="{2118731C-5C6A-4EF3-AE00-7B5D98784F0A}" presName="parentText" presStyleLbl="node1" presStyleIdx="4" presStyleCnt="5">
        <dgm:presLayoutVars>
          <dgm:chMax val="0"/>
          <dgm:bulletEnabled val="1"/>
        </dgm:presLayoutVars>
      </dgm:prSet>
      <dgm:spPr/>
      <dgm:t>
        <a:bodyPr/>
        <a:lstStyle/>
        <a:p>
          <a:endParaRPr lang="zh-HK" altLang="en-US"/>
        </a:p>
      </dgm:t>
    </dgm:pt>
  </dgm:ptLst>
  <dgm:cxnLst>
    <dgm:cxn modelId="{22F32ED2-7453-4886-AA17-7680D795F904}" srcId="{0466625A-433A-43D8-8DEE-66328CE83908}" destId="{FE6D7FD5-8336-49DB-9846-AFBF7C4FDF93}" srcOrd="2" destOrd="0" parTransId="{649B6177-3AFD-4721-A9B3-A91F29AA4756}" sibTransId="{D2036DDE-7554-4A29-BC3B-89E7A74A67CD}"/>
    <dgm:cxn modelId="{50B9E7A1-C9A8-4218-B39E-1D326799168A}" type="presOf" srcId="{1392F7B4-083C-4B91-8D8E-A159066937F7}" destId="{23615D30-B4F2-4083-A64E-ED33D3155546}" srcOrd="0" destOrd="0" presId="urn:microsoft.com/office/officeart/2005/8/layout/vList2"/>
    <dgm:cxn modelId="{6170EFB3-8568-4627-97B7-1C33754F715B}" srcId="{0466625A-433A-43D8-8DEE-66328CE83908}" destId="{A55B41C3-1DBE-4CCE-B98C-46A60ACE4E50}" srcOrd="0" destOrd="0" parTransId="{AFC681F0-F62F-427D-B886-FC2EB7112755}" sibTransId="{EAB10EF8-F57D-4B22-B968-2F76ACA1D61C}"/>
    <dgm:cxn modelId="{D66D3CAC-80F3-45C4-9B94-8B579AD2F0DA}" srcId="{0466625A-433A-43D8-8DEE-66328CE83908}" destId="{2118731C-5C6A-4EF3-AE00-7B5D98784F0A}" srcOrd="4" destOrd="0" parTransId="{5D8BA523-3C02-4CA1-AC16-D597C1DAE1B4}" sibTransId="{4649F38A-A17A-413D-B562-27863250061D}"/>
    <dgm:cxn modelId="{09071416-BB38-4BFD-82E1-EDC1A3DD99C8}" srcId="{0466625A-433A-43D8-8DEE-66328CE83908}" destId="{B0A51ABD-9C76-4D36-90BF-93FCD76D6201}" srcOrd="3" destOrd="0" parTransId="{A03FBA0C-E355-4479-905F-6B1B7569C5A9}" sibTransId="{6FD0857B-C460-49DB-B7A2-DBD1945524FC}"/>
    <dgm:cxn modelId="{4CDA1640-F75D-458C-860E-C9E4179EF43F}" type="presOf" srcId="{0466625A-433A-43D8-8DEE-66328CE83908}" destId="{1A5073AA-5A77-4BA3-9435-26B8F3971E25}" srcOrd="0" destOrd="0" presId="urn:microsoft.com/office/officeart/2005/8/layout/vList2"/>
    <dgm:cxn modelId="{6035FFEA-7704-4DA1-8043-B5F748BF657B}" type="presOf" srcId="{B0A51ABD-9C76-4D36-90BF-93FCD76D6201}" destId="{76299488-1A55-4D6E-A704-97FE75D222DB}" srcOrd="0" destOrd="0" presId="urn:microsoft.com/office/officeart/2005/8/layout/vList2"/>
    <dgm:cxn modelId="{6FC83A16-FCBE-4C1C-A604-85659A300CAA}" type="presOf" srcId="{2118731C-5C6A-4EF3-AE00-7B5D98784F0A}" destId="{319094C7-CB5D-4830-B347-C90B4EB0DEEF}" srcOrd="0" destOrd="0" presId="urn:microsoft.com/office/officeart/2005/8/layout/vList2"/>
    <dgm:cxn modelId="{C9868D38-A99F-4A6C-9C41-E668CA3A2F88}" type="presOf" srcId="{A55B41C3-1DBE-4CCE-B98C-46A60ACE4E50}" destId="{DA95AB05-2306-4C1C-AC30-F67C1166B923}" srcOrd="0" destOrd="0" presId="urn:microsoft.com/office/officeart/2005/8/layout/vList2"/>
    <dgm:cxn modelId="{6A59C846-47EE-49C5-8557-0EED22EAB43B}" srcId="{0466625A-433A-43D8-8DEE-66328CE83908}" destId="{1392F7B4-083C-4B91-8D8E-A159066937F7}" srcOrd="1" destOrd="0" parTransId="{50D083D7-648F-4018-AB7E-78BD0729F809}" sibTransId="{FFA46B22-41BB-4078-BF50-D25207C6A3FC}"/>
    <dgm:cxn modelId="{A8027BCA-3C49-44D8-AE18-1F31960E0824}" type="presOf" srcId="{FE6D7FD5-8336-49DB-9846-AFBF7C4FDF93}" destId="{D1E869E0-A362-463D-ACD1-9419F24A6340}" srcOrd="0" destOrd="0" presId="urn:microsoft.com/office/officeart/2005/8/layout/vList2"/>
    <dgm:cxn modelId="{52838A1B-756C-4B8C-9DFF-122468649B2E}" type="presParOf" srcId="{1A5073AA-5A77-4BA3-9435-26B8F3971E25}" destId="{DA95AB05-2306-4C1C-AC30-F67C1166B923}" srcOrd="0" destOrd="0" presId="urn:microsoft.com/office/officeart/2005/8/layout/vList2"/>
    <dgm:cxn modelId="{96DD9B19-2DF0-40B0-8DBA-49E8AE36D305}" type="presParOf" srcId="{1A5073AA-5A77-4BA3-9435-26B8F3971E25}" destId="{0B511C72-08CF-41D1-8974-50180B0428A4}" srcOrd="1" destOrd="0" presId="urn:microsoft.com/office/officeart/2005/8/layout/vList2"/>
    <dgm:cxn modelId="{92D787E6-366F-4712-83E4-CD4BCEF4AA1E}" type="presParOf" srcId="{1A5073AA-5A77-4BA3-9435-26B8F3971E25}" destId="{23615D30-B4F2-4083-A64E-ED33D3155546}" srcOrd="2" destOrd="0" presId="urn:microsoft.com/office/officeart/2005/8/layout/vList2"/>
    <dgm:cxn modelId="{CD5B21DA-4F3C-4236-96B6-C2324E2573AF}" type="presParOf" srcId="{1A5073AA-5A77-4BA3-9435-26B8F3971E25}" destId="{91E32028-DDEC-475A-A846-DE81EF835C69}" srcOrd="3" destOrd="0" presId="urn:microsoft.com/office/officeart/2005/8/layout/vList2"/>
    <dgm:cxn modelId="{983BFAC3-75E1-40BD-A8DF-399A313B2F2B}" type="presParOf" srcId="{1A5073AA-5A77-4BA3-9435-26B8F3971E25}" destId="{D1E869E0-A362-463D-ACD1-9419F24A6340}" srcOrd="4" destOrd="0" presId="urn:microsoft.com/office/officeart/2005/8/layout/vList2"/>
    <dgm:cxn modelId="{237D2DFD-5251-4EA5-A102-5A3AEFC47796}" type="presParOf" srcId="{1A5073AA-5A77-4BA3-9435-26B8F3971E25}" destId="{3D5180DD-0D7B-4DD7-8EE2-6F6AE8024B50}" srcOrd="5" destOrd="0" presId="urn:microsoft.com/office/officeart/2005/8/layout/vList2"/>
    <dgm:cxn modelId="{5889D362-CD81-4A6A-841C-A560013CEFC8}" type="presParOf" srcId="{1A5073AA-5A77-4BA3-9435-26B8F3971E25}" destId="{76299488-1A55-4D6E-A704-97FE75D222DB}" srcOrd="6" destOrd="0" presId="urn:microsoft.com/office/officeart/2005/8/layout/vList2"/>
    <dgm:cxn modelId="{6AD8C69F-F21E-4862-A80D-B3F0D7C89425}" type="presParOf" srcId="{1A5073AA-5A77-4BA3-9435-26B8F3971E25}" destId="{351A5734-D562-448B-B97D-F73C067FCA72}" srcOrd="7" destOrd="0" presId="urn:microsoft.com/office/officeart/2005/8/layout/vList2"/>
    <dgm:cxn modelId="{157B5B0E-048C-4C69-A729-A0C30C09EF09}" type="presParOf" srcId="{1A5073AA-5A77-4BA3-9435-26B8F3971E25}" destId="{319094C7-CB5D-4830-B347-C90B4EB0DEE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9B43C-B716-4C83-9510-4D887AD58639}" type="datetimeFigureOut">
              <a:rPr lang="zh-TW" altLang="en-US" smtClean="0"/>
              <a:pPr/>
              <a:t>2017/2/24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77A7D-6DC2-46AB-B68F-02E26FBC9BE4}" type="slidenum">
              <a:rPr lang="zh-TW" altLang="en-US" smtClean="0"/>
              <a:pPr/>
              <a:t>‹#›</a:t>
            </a:fld>
            <a:endParaRPr lang="zh-TW" altLang="en-US"/>
          </a:p>
        </p:txBody>
      </p:sp>
    </p:spTree>
    <p:extLst>
      <p:ext uri="{BB962C8B-B14F-4D97-AF65-F5344CB8AC3E}">
        <p14:creationId xmlns:p14="http://schemas.microsoft.com/office/powerpoint/2010/main" val="232005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9E5F5F-BDE3-4E12-BDAE-292DEC3ADB8C}" type="slidenum">
              <a:rPr lang="zh-TW" altLang="en-US" smtClean="0">
                <a:solidFill>
                  <a:prstClr val="black"/>
                </a:solidFill>
              </a:rPr>
              <a:pPr/>
              <a:t>9</a:t>
            </a:fld>
            <a:endParaRPr lang="zh-TW" altLang="en-US" smtClean="0">
              <a:solidFill>
                <a:prstClr val="black"/>
              </a:solidFill>
            </a:endParaRPr>
          </a:p>
        </p:txBody>
      </p:sp>
    </p:spTree>
    <p:extLst>
      <p:ext uri="{BB962C8B-B14F-4D97-AF65-F5344CB8AC3E}">
        <p14:creationId xmlns:p14="http://schemas.microsoft.com/office/powerpoint/2010/main" val="292512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6E77A7D-6DC2-46AB-B68F-02E26FBC9BE4}" type="slidenum">
              <a:rPr lang="zh-TW" altLang="en-US" smtClean="0"/>
              <a:pPr/>
              <a:t>29</a:t>
            </a:fld>
            <a:endParaRPr lang="zh-TW" altLang="en-US"/>
          </a:p>
        </p:txBody>
      </p:sp>
    </p:spTree>
    <p:extLst>
      <p:ext uri="{BB962C8B-B14F-4D97-AF65-F5344CB8AC3E}">
        <p14:creationId xmlns:p14="http://schemas.microsoft.com/office/powerpoint/2010/main" val="230702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6E77A7D-6DC2-46AB-B68F-02E26FBC9BE4}" type="slidenum">
              <a:rPr lang="zh-TW" altLang="en-US" smtClean="0"/>
              <a:pPr/>
              <a:t>33</a:t>
            </a:fld>
            <a:endParaRPr lang="zh-TW" altLang="en-US"/>
          </a:p>
        </p:txBody>
      </p:sp>
    </p:spTree>
    <p:extLst>
      <p:ext uri="{BB962C8B-B14F-4D97-AF65-F5344CB8AC3E}">
        <p14:creationId xmlns:p14="http://schemas.microsoft.com/office/powerpoint/2010/main" val="242974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867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86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E530-9697-4628-BE24-2EF6774F82B1}" type="slidenum">
              <a:rPr lang="zh-TW" altLang="en-US" smtClean="0">
                <a:solidFill>
                  <a:prstClr val="black"/>
                </a:solidFill>
              </a:rPr>
              <a:pPr/>
              <a:t>70</a:t>
            </a:fld>
            <a:endParaRPr lang="zh-TW" altLang="en-US" smtClean="0">
              <a:solidFill>
                <a:prstClr val="black"/>
              </a:solidFill>
            </a:endParaRPr>
          </a:p>
        </p:txBody>
      </p:sp>
    </p:spTree>
    <p:extLst>
      <p:ext uri="{BB962C8B-B14F-4D97-AF65-F5344CB8AC3E}">
        <p14:creationId xmlns:p14="http://schemas.microsoft.com/office/powerpoint/2010/main" val="176126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9E5F5F-BDE3-4E12-BDAE-292DEC3ADB8C}" type="slidenum">
              <a:rPr lang="zh-TW" altLang="en-US" smtClean="0">
                <a:solidFill>
                  <a:prstClr val="black"/>
                </a:solidFill>
              </a:rPr>
              <a:pPr/>
              <a:t>74</a:t>
            </a:fld>
            <a:endParaRPr lang="zh-TW" altLang="en-US" smtClean="0">
              <a:solidFill>
                <a:prstClr val="black"/>
              </a:solidFill>
            </a:endParaRPr>
          </a:p>
        </p:txBody>
      </p:sp>
    </p:spTree>
    <p:extLst>
      <p:ext uri="{BB962C8B-B14F-4D97-AF65-F5344CB8AC3E}">
        <p14:creationId xmlns:p14="http://schemas.microsoft.com/office/powerpoint/2010/main" val="425287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174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17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84F89D-13EA-4799-BDE4-83A8AE1CD130}" type="slidenum">
              <a:rPr lang="zh-TW" altLang="en-US" smtClean="0">
                <a:solidFill>
                  <a:prstClr val="black"/>
                </a:solidFill>
              </a:rPr>
              <a:pPr/>
              <a:t>85</a:t>
            </a:fld>
            <a:endParaRPr lang="zh-TW" altLang="en-US" smtClean="0">
              <a:solidFill>
                <a:prstClr val="black"/>
              </a:solidFill>
            </a:endParaRPr>
          </a:p>
        </p:txBody>
      </p:sp>
    </p:spTree>
    <p:extLst>
      <p:ext uri="{BB962C8B-B14F-4D97-AF65-F5344CB8AC3E}">
        <p14:creationId xmlns:p14="http://schemas.microsoft.com/office/powerpoint/2010/main" val="4075576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ltLang="zh-MO"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MO"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AC13A2-1356-40BE-9C75-42E9C0EB09D2}" type="datetimeFigureOut">
              <a:rPr lang="zh-TW" altLang="en-US" smtClean="0"/>
              <a:pPr/>
              <a:t>2017/2/24</a:t>
            </a:fld>
            <a:endParaRPr lang="zh-TW"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8FCC4EE-5B3F-4D7A-ABCC-2F74F3FB45A3}"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zh-MO"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4" name="Date Placeholder 3"/>
          <p:cNvSpPr>
            <a:spLocks noGrp="1"/>
          </p:cNvSpPr>
          <p:nvPr>
            <p:ph type="dt" sz="half" idx="10"/>
          </p:nvPr>
        </p:nvSpPr>
        <p:spPr/>
        <p:txBody>
          <a:bodyPr/>
          <a:lstStyle>
            <a:extLst/>
          </a:lstStyle>
          <a:p>
            <a:fld id="{DEAC13A2-1356-40BE-9C75-42E9C0EB09D2}" type="datetimeFigureOut">
              <a:rPr lang="zh-TW" altLang="en-US" smtClean="0"/>
              <a:pPr/>
              <a:t>2017/2/24</a:t>
            </a:fld>
            <a:endParaRPr lang="zh-TW" altLang="en-US"/>
          </a:p>
        </p:txBody>
      </p:sp>
      <p:sp>
        <p:nvSpPr>
          <p:cNvPr id="5" name="Footer Placeholder 4"/>
          <p:cNvSpPr>
            <a:spLocks noGrp="1"/>
          </p:cNvSpPr>
          <p:nvPr>
            <p:ph type="ftr" sz="quarter" idx="11"/>
          </p:nvPr>
        </p:nvSpPr>
        <p:spPr/>
        <p:txBody>
          <a:bodyPr/>
          <a:lstStyle>
            <a:extLst/>
          </a:lstStyle>
          <a:p>
            <a:endParaRPr lang="zh-TW" altLang="en-US"/>
          </a:p>
        </p:txBody>
      </p:sp>
      <p:sp>
        <p:nvSpPr>
          <p:cNvPr id="6" name="Slide Number Placeholder 5"/>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altLang="zh-MO"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4" name="Date Placeholder 3"/>
          <p:cNvSpPr>
            <a:spLocks noGrp="1"/>
          </p:cNvSpPr>
          <p:nvPr>
            <p:ph type="dt" sz="half" idx="10"/>
          </p:nvPr>
        </p:nvSpPr>
        <p:spPr/>
        <p:txBody>
          <a:bodyPr/>
          <a:lstStyle>
            <a:extLst/>
          </a:lstStyle>
          <a:p>
            <a:fld id="{DEAC13A2-1356-40BE-9C75-42E9C0EB09D2}" type="datetimeFigureOut">
              <a:rPr lang="zh-TW" altLang="en-US" smtClean="0"/>
              <a:pPr/>
              <a:t>2017/2/24</a:t>
            </a:fld>
            <a:endParaRPr lang="zh-TW" altLang="en-US"/>
          </a:p>
        </p:txBody>
      </p:sp>
      <p:sp>
        <p:nvSpPr>
          <p:cNvPr id="5" name="Footer Placeholder 4"/>
          <p:cNvSpPr>
            <a:spLocks noGrp="1"/>
          </p:cNvSpPr>
          <p:nvPr>
            <p:ph type="ftr" sz="quarter" idx="11"/>
          </p:nvPr>
        </p:nvSpPr>
        <p:spPr/>
        <p:txBody>
          <a:bodyPr/>
          <a:lstStyle>
            <a:extLst/>
          </a:lstStyle>
          <a:p>
            <a:endParaRPr lang="zh-TW" altLang="en-US"/>
          </a:p>
        </p:txBody>
      </p:sp>
      <p:sp>
        <p:nvSpPr>
          <p:cNvPr id="6" name="Slide Number Placeholder 5"/>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pPr>
              <a:defRPr/>
            </a:pPr>
            <a:fld id="{5AB12EB5-8969-439A-B40A-523F21C13F14}"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20" name="頁尾版面配置區 19"/>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10" name="投影片編號版面配置區 9"/>
          <p:cNvSpPr>
            <a:spLocks noGrp="1"/>
          </p:cNvSpPr>
          <p:nvPr>
            <p:ph type="sldNum" sz="quarter" idx="12"/>
          </p:nvPr>
        </p:nvSpPr>
        <p:spPr/>
        <p:txBody>
          <a:bodyPr/>
          <a:lstStyle>
            <a:extLst/>
          </a:lstStyle>
          <a:p>
            <a:pPr>
              <a:defRPr/>
            </a:pPr>
            <a:fld id="{13D84483-63FA-4EDA-9A2B-AE517C02A774}"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a:solidFill>
                <a:prstClr val="black"/>
              </a:solidFill>
            </a:endParaRPr>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93330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7F997C77-39A2-4219-AA14-1689DD67DAD2}"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pPr>
              <a:defRPr/>
            </a:pPr>
            <a:fld id="{EF93B8F9-E4DE-45AC-A8F7-07CB26ABD5EB}"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597618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pPr>
              <a:defRPr/>
            </a:pPr>
            <a:fld id="{87A7D874-0A21-454B-AAC7-ED9020AE24C6}"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pPr>
              <a:defRPr/>
            </a:pPr>
            <a:fld id="{3C8E18A7-84F1-49B0-BF02-072CF1F3B477}"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a:solidFill>
                <a:prstClr val="black"/>
              </a:solidFill>
            </a:endParaRPr>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798411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pPr>
              <a:defRPr/>
            </a:pPr>
            <a:fld id="{7C5573B2-2D4E-4997-9B11-F7C5C0D88D13}"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pPr>
              <a:defRPr/>
            </a:pPr>
            <a:fld id="{150227C2-60A9-4E16-87C0-891B84F5F71E}"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419982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pPr>
              <a:defRPr/>
            </a:pPr>
            <a:fld id="{C5A3D537-B3D5-484B-B697-877E8F02FE88}"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8" name="頁尾版面配置區 7"/>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9" name="投影片編號版面配置區 8"/>
          <p:cNvSpPr>
            <a:spLocks noGrp="1"/>
          </p:cNvSpPr>
          <p:nvPr>
            <p:ph type="sldNum" sz="quarter" idx="12"/>
          </p:nvPr>
        </p:nvSpPr>
        <p:spPr/>
        <p:txBody>
          <a:bodyPr/>
          <a:lstStyle>
            <a:extLst/>
          </a:lstStyle>
          <a:p>
            <a:pPr>
              <a:defRPr/>
            </a:pPr>
            <a:fld id="{ECB676F0-2762-4E2C-B75E-1D4402081489}"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4276914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pPr>
              <a:defRPr/>
            </a:pPr>
            <a:fld id="{A5EDA172-C5E1-4D85-A7FD-D3310C15AB25}"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4" name="頁尾版面配置區 3"/>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5" name="投影片編號版面配置區 4"/>
          <p:cNvSpPr>
            <a:spLocks noGrp="1"/>
          </p:cNvSpPr>
          <p:nvPr>
            <p:ph type="sldNum" sz="quarter" idx="12"/>
          </p:nvPr>
        </p:nvSpPr>
        <p:spPr/>
        <p:txBody>
          <a:bodyPr/>
          <a:lstStyle>
            <a:extLst/>
          </a:lstStyle>
          <a:p>
            <a:pPr>
              <a:defRPr/>
            </a:pPr>
            <a:fld id="{B2DA52C3-49E6-4EDF-8475-BB3415BF61DD}"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275589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2" name="日期版面配置區 1"/>
          <p:cNvSpPr>
            <a:spLocks noGrp="1"/>
          </p:cNvSpPr>
          <p:nvPr>
            <p:ph type="dt" sz="half" idx="10"/>
          </p:nvPr>
        </p:nvSpPr>
        <p:spPr/>
        <p:txBody>
          <a:bodyPr/>
          <a:lstStyle>
            <a:extLst/>
          </a:lstStyle>
          <a:p>
            <a:pPr>
              <a:defRPr/>
            </a:pPr>
            <a:fld id="{1811CEC9-C278-415E-ACAB-97FB927C1AEC}"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3" name="頁尾版面配置區 2"/>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4" name="投影片編號版面配置區 3"/>
          <p:cNvSpPr>
            <a:spLocks noGrp="1"/>
          </p:cNvSpPr>
          <p:nvPr>
            <p:ph type="sldNum" sz="quarter" idx="12"/>
          </p:nvPr>
        </p:nvSpPr>
        <p:spPr/>
        <p:txBody>
          <a:bodyPr/>
          <a:lstStyle>
            <a:extLst/>
          </a:lstStyle>
          <a:p>
            <a:pPr>
              <a:defRPr/>
            </a:pPr>
            <a:fld id="{67A9242D-B8B7-4B50-A6AA-A87A28D47750}"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17405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pPr>
              <a:defRPr/>
            </a:pPr>
            <a:fld id="{50F33431-55F8-44D7-AB1B-660EF21CE2B6}"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pPr>
              <a:defRPr/>
            </a:pPr>
            <a:fld id="{B1E6595B-6A75-4E58-B388-66006100A55C}"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314266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4" name="Date Placeholder 3"/>
          <p:cNvSpPr>
            <a:spLocks noGrp="1"/>
          </p:cNvSpPr>
          <p:nvPr>
            <p:ph type="dt" sz="half" idx="10"/>
          </p:nvPr>
        </p:nvSpPr>
        <p:spPr/>
        <p:txBody>
          <a:bodyPr/>
          <a:lstStyle>
            <a:extLst/>
          </a:lstStyle>
          <a:p>
            <a:fld id="{DEAC13A2-1356-40BE-9C75-42E9C0EB09D2}" type="datetimeFigureOut">
              <a:rPr lang="zh-TW" altLang="en-US" smtClean="0"/>
              <a:pPr/>
              <a:t>2017/2/24</a:t>
            </a:fld>
            <a:endParaRPr lang="zh-TW" altLang="en-US"/>
          </a:p>
        </p:txBody>
      </p:sp>
      <p:sp>
        <p:nvSpPr>
          <p:cNvPr id="5" name="Footer Placeholder 4"/>
          <p:cNvSpPr>
            <a:spLocks noGrp="1"/>
          </p:cNvSpPr>
          <p:nvPr>
            <p:ph type="ftr" sz="quarter" idx="11"/>
          </p:nvPr>
        </p:nvSpPr>
        <p:spPr/>
        <p:txBody>
          <a:bodyPr/>
          <a:lstStyle>
            <a:extLst/>
          </a:lstStyle>
          <a:p>
            <a:endParaRPr lang="zh-TW" altLang="en-US"/>
          </a:p>
        </p:txBody>
      </p:sp>
      <p:sp>
        <p:nvSpPr>
          <p:cNvPr id="6" name="Slide Number Placeholder 5"/>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
        <p:nvSpPr>
          <p:cNvPr id="7" name="Title 6"/>
          <p:cNvSpPr>
            <a:spLocks noGrp="1"/>
          </p:cNvSpPr>
          <p:nvPr>
            <p:ph type="title"/>
          </p:nvPr>
        </p:nvSpPr>
        <p:spPr/>
        <p:txBody>
          <a:bodyPr rtlCol="0"/>
          <a:lstStyle>
            <a:extLst/>
          </a:lstStyle>
          <a:p>
            <a:r>
              <a:rPr kumimoji="0" lang="en-US" altLang="zh-MO"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pPr>
              <a:defRPr/>
            </a:pPr>
            <a:fld id="{87CCEA7E-4B22-46AD-BB9F-B0A18527F9F4}"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pPr>
              <a:defRPr/>
            </a:pPr>
            <a:fld id="{FBC29125-552C-4A8F-94F5-7AC285EDBA31}"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fontAlgn="base">
              <a:lnSpc>
                <a:spcPts val="3000"/>
              </a:lnSpc>
              <a:spcBef>
                <a:spcPts val="600"/>
              </a:spcBef>
              <a:spcAft>
                <a:spcPct val="0"/>
              </a:spcAft>
              <a:buClr>
                <a:srgbClr val="3891A7"/>
              </a:buClr>
              <a:buSzPct val="80000"/>
              <a:buFont typeface="Wingdings 2"/>
              <a:buNone/>
            </a:pPr>
            <a:endParaRPr lang="en-US" sz="3200">
              <a:solidFill>
                <a:prstClr val="black"/>
              </a:solidFill>
              <a:ea typeface="新細明體" pitchFamily="18" charset="-120"/>
            </a:endParaRPr>
          </a:p>
        </p:txBody>
      </p:sp>
      <p:sp>
        <p:nvSpPr>
          <p:cNvPr id="3" name="圖片版面配置區 2"/>
          <p:cNvSpPr>
            <a:spLocks noGrp="1"/>
          </p:cNvSpPr>
          <p:nvPr>
            <p:ph type="pic" idx="1"/>
          </p:nvPr>
        </p:nvSpPr>
        <p:spPr>
          <a:xfrm>
            <a:off x="838200" y="114300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169603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7F040700-F235-4923-B5F0-7748F4B90AA7}"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pPr>
              <a:defRPr/>
            </a:pPr>
            <a:fld id="{5D9E5247-A773-4786-A0FD-C5272E2C5DAE}"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362990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43"/>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4"/>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DF8B9043-9CA3-4B4B-ACC0-FD4AC25D229C}" type="datetimeFigureOut">
              <a:rPr lang="zh-TW" altLang="en-US" smtClean="0">
                <a:solidFill>
                  <a:srgbClr val="E7DEC9">
                    <a:shade val="50000"/>
                    <a:satMod val="200000"/>
                  </a:srgbClr>
                </a:solidFill>
              </a:rPr>
              <a:pPr>
                <a:defRPr/>
              </a:pPr>
              <a:t>2017/2/24</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extLst/>
          </a:lstStyle>
          <a:p>
            <a:pPr>
              <a:defRPr/>
            </a:pPr>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pPr>
              <a:defRPr/>
            </a:pPr>
            <a:fld id="{C4879412-B00B-4B4F-BA43-2C882B952D14}" type="slidenum">
              <a:rPr lang="zh-TW" altLang="en-US" smtClean="0">
                <a:solidFill>
                  <a:srgbClr val="E7DEC9">
                    <a:shade val="50000"/>
                    <a:satMod val="200000"/>
                  </a:srgbClr>
                </a:solidFill>
              </a:rPr>
              <a:pPr>
                <a:def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3235960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404426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856256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3"/>
            <a:ext cx="78867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393761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377310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9"/>
            <a:ext cx="78867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2"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HK"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430453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HK"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85615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HK"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68537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ltLang="zh-MO"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ltLang="zh-MO" smtClean="0"/>
              <a:t>Click to edit Master text styles</a:t>
            </a:r>
          </a:p>
        </p:txBody>
      </p:sp>
      <p:sp>
        <p:nvSpPr>
          <p:cNvPr id="4" name="Date Placeholder 3"/>
          <p:cNvSpPr>
            <a:spLocks noGrp="1"/>
          </p:cNvSpPr>
          <p:nvPr>
            <p:ph type="dt" sz="half" idx="10"/>
          </p:nvPr>
        </p:nvSpPr>
        <p:spPr/>
        <p:txBody>
          <a:bodyPr/>
          <a:lstStyle>
            <a:extLst/>
          </a:lstStyle>
          <a:p>
            <a:fld id="{DEAC13A2-1356-40BE-9C75-42E9C0EB09D2}" type="datetimeFigureOut">
              <a:rPr lang="zh-TW" altLang="en-US" smtClean="0"/>
              <a:pPr/>
              <a:t>2017/2/24</a:t>
            </a:fld>
            <a:endParaRPr lang="zh-TW" altLang="en-US"/>
          </a:p>
        </p:txBody>
      </p:sp>
      <p:sp>
        <p:nvSpPr>
          <p:cNvPr id="5" name="Footer Placeholder 4"/>
          <p:cNvSpPr>
            <a:spLocks noGrp="1"/>
          </p:cNvSpPr>
          <p:nvPr>
            <p:ph type="ftr" sz="quarter" idx="11"/>
          </p:nvPr>
        </p:nvSpPr>
        <p:spPr/>
        <p:txBody>
          <a:bodyPr/>
          <a:lstStyle>
            <a:extLst/>
          </a:lstStyle>
          <a:p>
            <a:endParaRPr lang="zh-TW" altLang="en-US"/>
          </a:p>
        </p:txBody>
      </p:sp>
      <p:sp>
        <p:nvSpPr>
          <p:cNvPr id="6" name="Slide Number Placeholder 5"/>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727657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582032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698663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5"/>
            <a:ext cx="1971675"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628652"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398628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ltLang="zh-MO"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MO"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AC13A2-1356-40BE-9C75-42E9C0EB09D2}" type="datetimeFigureOut">
              <a:rPr lang="zh-TW" altLang="en-US" smtClean="0"/>
              <a:pPr/>
              <a:t>2017/2/24</a:t>
            </a:fld>
            <a:endParaRPr lang="zh-TW"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zh-TW" alt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8FCC4EE-5B3F-4D7A-ABCC-2F74F3FB45A3}" type="slidenum">
              <a:rPr lang="zh-TW" altLang="en-US" smtClean="0"/>
              <a:pPr/>
              <a:t>‹#›</a:t>
            </a:fld>
            <a:endParaRPr lang="zh-TW" altLang="en-US"/>
          </a:p>
        </p:txBody>
      </p:sp>
    </p:spTree>
    <p:extLst>
      <p:ext uri="{BB962C8B-B14F-4D97-AF65-F5344CB8AC3E}">
        <p14:creationId xmlns:p14="http://schemas.microsoft.com/office/powerpoint/2010/main" val="209228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4" name="Date Placeholder 3"/>
          <p:cNvSpPr>
            <a:spLocks noGrp="1"/>
          </p:cNvSpPr>
          <p:nvPr>
            <p:ph type="dt" sz="half" idx="10"/>
          </p:nvPr>
        </p:nvSpPr>
        <p:spPr/>
        <p:txBody>
          <a:bodyPr/>
          <a:lstStyle>
            <a:extLst/>
          </a:lstStyle>
          <a:p>
            <a:fld id="{DEAC13A2-1356-40BE-9C75-42E9C0EB09D2}" type="datetimeFigureOut">
              <a:rPr lang="zh-TW" altLang="en-US" smtClean="0">
                <a:solidFill>
                  <a:prstClr val="black"/>
                </a:solidFill>
              </a:rPr>
              <a:pPr/>
              <a:t>2017/2/24</a:t>
            </a:fld>
            <a:endParaRPr lang="zh-TW" altLang="en-US">
              <a:solidFill>
                <a:prstClr val="black"/>
              </a:solidFill>
            </a:endParaRPr>
          </a:p>
        </p:txBody>
      </p:sp>
      <p:sp>
        <p:nvSpPr>
          <p:cNvPr id="5" name="Footer Placeholder 4"/>
          <p:cNvSpPr>
            <a:spLocks noGrp="1"/>
          </p:cNvSpPr>
          <p:nvPr>
            <p:ph type="ftr" sz="quarter" idx="11"/>
          </p:nvPr>
        </p:nvSpPr>
        <p:spPr/>
        <p:txBody>
          <a:bodyPr/>
          <a:lstStyle>
            <a:extLst/>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extLst/>
          </a:lstStyle>
          <a:p>
            <a:fld id="{C8FCC4EE-5B3F-4D7A-ABCC-2F74F3FB45A3}" type="slidenum">
              <a:rPr lang="zh-TW" altLang="en-US" smtClean="0">
                <a:solidFill>
                  <a:prstClr val="black"/>
                </a:solidFill>
              </a:rPr>
              <a:pPr/>
              <a:t>‹#›</a:t>
            </a:fld>
            <a:endParaRPr lang="zh-TW" altLang="en-US">
              <a:solidFill>
                <a:prstClr val="black"/>
              </a:solidFill>
            </a:endParaRPr>
          </a:p>
        </p:txBody>
      </p:sp>
      <p:sp>
        <p:nvSpPr>
          <p:cNvPr id="7" name="Title 6"/>
          <p:cNvSpPr>
            <a:spLocks noGrp="1"/>
          </p:cNvSpPr>
          <p:nvPr>
            <p:ph type="title"/>
          </p:nvPr>
        </p:nvSpPr>
        <p:spPr/>
        <p:txBody>
          <a:bodyPr rtlCol="0"/>
          <a:lstStyle>
            <a:extLst/>
          </a:lstStyle>
          <a:p>
            <a:r>
              <a:rPr kumimoji="0" lang="en-US" altLang="zh-MO" smtClean="0"/>
              <a:t>Click to edit Master title style</a:t>
            </a:r>
            <a:endParaRPr kumimoji="0" lang="en-US"/>
          </a:p>
        </p:txBody>
      </p:sp>
    </p:spTree>
    <p:extLst>
      <p:ext uri="{BB962C8B-B14F-4D97-AF65-F5344CB8AC3E}">
        <p14:creationId xmlns:p14="http://schemas.microsoft.com/office/powerpoint/2010/main" val="2828904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ltLang="zh-MO"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ltLang="zh-MO" smtClean="0"/>
              <a:t>Click to edit Master text styles</a:t>
            </a:r>
          </a:p>
        </p:txBody>
      </p:sp>
      <p:sp>
        <p:nvSpPr>
          <p:cNvPr id="4" name="Date Placeholder 3"/>
          <p:cNvSpPr>
            <a:spLocks noGrp="1"/>
          </p:cNvSpPr>
          <p:nvPr>
            <p:ph type="dt" sz="half" idx="10"/>
          </p:nvPr>
        </p:nvSpPr>
        <p:spPr/>
        <p:txBody>
          <a:bodyPr/>
          <a:lstStyle>
            <a:extLst/>
          </a:lstStyle>
          <a:p>
            <a:fld id="{DEAC13A2-1356-40BE-9C75-42E9C0EB09D2}" type="datetimeFigureOut">
              <a:rPr lang="zh-TW" altLang="en-US" smtClean="0">
                <a:solidFill>
                  <a:prstClr val="white"/>
                </a:solidFill>
              </a:rPr>
              <a:pPr/>
              <a:t>2017/2/24</a:t>
            </a:fld>
            <a:endParaRPr lang="zh-TW" altLang="en-US">
              <a:solidFill>
                <a:prstClr val="white"/>
              </a:solidFill>
            </a:endParaRPr>
          </a:p>
        </p:txBody>
      </p:sp>
      <p:sp>
        <p:nvSpPr>
          <p:cNvPr id="5" name="Footer Placeholder 4"/>
          <p:cNvSpPr>
            <a:spLocks noGrp="1"/>
          </p:cNvSpPr>
          <p:nvPr>
            <p:ph type="ftr" sz="quarter" idx="11"/>
          </p:nvPr>
        </p:nvSpPr>
        <p:spPr/>
        <p:txBody>
          <a:bodyPr/>
          <a:lstStyle>
            <a:extLst/>
          </a:lstStyle>
          <a:p>
            <a:endParaRPr lang="zh-TW" altLang="en-US">
              <a:solidFill>
                <a:prstClr val="white"/>
              </a:solidFill>
            </a:endParaRPr>
          </a:p>
        </p:txBody>
      </p:sp>
      <p:sp>
        <p:nvSpPr>
          <p:cNvPr id="6" name="Slide Number Placeholder 5"/>
          <p:cNvSpPr>
            <a:spLocks noGrp="1"/>
          </p:cNvSpPr>
          <p:nvPr>
            <p:ph type="sldNum" sz="quarter" idx="12"/>
          </p:nvPr>
        </p:nvSpPr>
        <p:spPr/>
        <p:txBody>
          <a:bodyPr/>
          <a:lstStyle>
            <a:extLst/>
          </a:lstStyle>
          <a:p>
            <a:fld id="{C8FCC4EE-5B3F-4D7A-ABCC-2F74F3FB45A3}" type="slidenum">
              <a:rPr lang="zh-TW" altLang="en-US" smtClean="0">
                <a:solidFill>
                  <a:prstClr val="white"/>
                </a:solidFill>
              </a:rPr>
              <a:pPr/>
              <a:t>‹#›</a:t>
            </a:fld>
            <a:endParaRPr lang="zh-TW" alt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01083963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5" name="Date Placeholder 4"/>
          <p:cNvSpPr>
            <a:spLocks noGrp="1"/>
          </p:cNvSpPr>
          <p:nvPr>
            <p:ph type="dt" sz="half" idx="10"/>
          </p:nvPr>
        </p:nvSpPr>
        <p:spPr/>
        <p:txBody>
          <a:bodyPr/>
          <a:lstStyle>
            <a:extLst/>
          </a:lstStyle>
          <a:p>
            <a:fld id="{DEAC13A2-1356-40BE-9C75-42E9C0EB09D2}" type="datetimeFigureOut">
              <a:rPr lang="zh-TW" altLang="en-US" smtClean="0">
                <a:solidFill>
                  <a:prstClr val="white"/>
                </a:solidFill>
              </a:rPr>
              <a:pPr/>
              <a:t>2017/2/24</a:t>
            </a:fld>
            <a:endParaRPr lang="zh-TW" altLang="en-US">
              <a:solidFill>
                <a:prstClr val="white"/>
              </a:solidFill>
            </a:endParaRPr>
          </a:p>
        </p:txBody>
      </p:sp>
      <p:sp>
        <p:nvSpPr>
          <p:cNvPr id="6" name="Footer Placeholder 5"/>
          <p:cNvSpPr>
            <a:spLocks noGrp="1"/>
          </p:cNvSpPr>
          <p:nvPr>
            <p:ph type="ftr" sz="quarter" idx="11"/>
          </p:nvPr>
        </p:nvSpPr>
        <p:spPr/>
        <p:txBody>
          <a:bodyPr/>
          <a:lstStyle>
            <a:extLst/>
          </a:lstStyle>
          <a:p>
            <a:endParaRPr lang="zh-TW" altLang="en-US">
              <a:solidFill>
                <a:prstClr val="white"/>
              </a:solidFill>
            </a:endParaRPr>
          </a:p>
        </p:txBody>
      </p:sp>
      <p:sp>
        <p:nvSpPr>
          <p:cNvPr id="7" name="Slide Number Placeholder 6"/>
          <p:cNvSpPr>
            <a:spLocks noGrp="1"/>
          </p:cNvSpPr>
          <p:nvPr>
            <p:ph type="sldNum" sz="quarter" idx="12"/>
          </p:nvPr>
        </p:nvSpPr>
        <p:spPr/>
        <p:txBody>
          <a:bodyPr/>
          <a:lstStyle>
            <a:extLst/>
          </a:lstStyle>
          <a:p>
            <a:fld id="{C8FCC4EE-5B3F-4D7A-ABCC-2F74F3FB45A3}" type="slidenum">
              <a:rPr lang="zh-TW" altLang="en-US" smtClean="0">
                <a:solidFill>
                  <a:prstClr val="white"/>
                </a:solidFill>
              </a:rPr>
              <a:pPr/>
              <a:t>‹#›</a:t>
            </a:fld>
            <a:endParaRPr lang="zh-TW" altLang="en-US">
              <a:solidFill>
                <a:prstClr val="white"/>
              </a:solidFill>
            </a:endParaRPr>
          </a:p>
        </p:txBody>
      </p:sp>
      <p:sp>
        <p:nvSpPr>
          <p:cNvPr id="8" name="Title 7"/>
          <p:cNvSpPr>
            <a:spLocks noGrp="1"/>
          </p:cNvSpPr>
          <p:nvPr>
            <p:ph type="title"/>
          </p:nvPr>
        </p:nvSpPr>
        <p:spPr/>
        <p:txBody>
          <a:bodyPr rtlCol="0"/>
          <a:lstStyle>
            <a:extLst/>
          </a:lstStyle>
          <a:p>
            <a:r>
              <a:rPr kumimoji="0" lang="en-US" altLang="zh-MO" smtClean="0"/>
              <a:t>Click to edit Master title style</a:t>
            </a:r>
            <a:endParaRPr kumimoji="0" lang="en-US"/>
          </a:p>
        </p:txBody>
      </p:sp>
    </p:spTree>
    <p:extLst>
      <p:ext uri="{BB962C8B-B14F-4D97-AF65-F5344CB8AC3E}">
        <p14:creationId xmlns:p14="http://schemas.microsoft.com/office/powerpoint/2010/main" val="10592661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ltLang="zh-MO"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MO"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MO"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7" name="Date Placeholder 6"/>
          <p:cNvSpPr>
            <a:spLocks noGrp="1"/>
          </p:cNvSpPr>
          <p:nvPr>
            <p:ph type="dt" sz="half" idx="10"/>
          </p:nvPr>
        </p:nvSpPr>
        <p:spPr/>
        <p:txBody>
          <a:bodyPr/>
          <a:lstStyle>
            <a:extLst/>
          </a:lstStyle>
          <a:p>
            <a:fld id="{DEAC13A2-1356-40BE-9C75-42E9C0EB09D2}" type="datetimeFigureOut">
              <a:rPr lang="zh-TW" altLang="en-US" smtClean="0">
                <a:solidFill>
                  <a:prstClr val="black"/>
                </a:solidFill>
              </a:rPr>
              <a:pPr/>
              <a:t>2017/2/24</a:t>
            </a:fld>
            <a:endParaRPr lang="zh-TW" altLang="en-US">
              <a:solidFill>
                <a:prstClr val="black"/>
              </a:solidFill>
            </a:endParaRPr>
          </a:p>
        </p:txBody>
      </p:sp>
      <p:sp>
        <p:nvSpPr>
          <p:cNvPr id="8" name="Footer Placeholder 7"/>
          <p:cNvSpPr>
            <a:spLocks noGrp="1"/>
          </p:cNvSpPr>
          <p:nvPr>
            <p:ph type="ftr" sz="quarter" idx="11"/>
          </p:nvPr>
        </p:nvSpPr>
        <p:spPr/>
        <p:txBody>
          <a:bodyPr/>
          <a:lstStyle>
            <a:extLst/>
          </a:lstStyle>
          <a:p>
            <a:endParaRPr lang="zh-TW" altLang="en-US">
              <a:solidFill>
                <a:prstClr val="black"/>
              </a:solidFill>
            </a:endParaRPr>
          </a:p>
        </p:txBody>
      </p:sp>
      <p:sp>
        <p:nvSpPr>
          <p:cNvPr id="9" name="Slide Number Placeholder 8"/>
          <p:cNvSpPr>
            <a:spLocks noGrp="1"/>
          </p:cNvSpPr>
          <p:nvPr>
            <p:ph type="sldNum" sz="quarter" idx="12"/>
          </p:nvPr>
        </p:nvSpPr>
        <p:spPr/>
        <p:txBody>
          <a:bodyPr/>
          <a:lstStyle>
            <a:extLst/>
          </a:lstStyle>
          <a:p>
            <a:fld id="{C8FCC4EE-5B3F-4D7A-ABCC-2F74F3FB45A3}"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19394452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EAC13A2-1356-40BE-9C75-42E9C0EB09D2}" type="datetimeFigureOut">
              <a:rPr lang="zh-TW" altLang="en-US" smtClean="0">
                <a:solidFill>
                  <a:prstClr val="white"/>
                </a:solidFill>
              </a:rPr>
              <a:pPr/>
              <a:t>2017/2/24</a:t>
            </a:fld>
            <a:endParaRPr lang="zh-TW" altLang="en-US">
              <a:solidFill>
                <a:prstClr val="white"/>
              </a:solidFill>
            </a:endParaRPr>
          </a:p>
        </p:txBody>
      </p:sp>
      <p:sp>
        <p:nvSpPr>
          <p:cNvPr id="4" name="Footer Placeholder 3"/>
          <p:cNvSpPr>
            <a:spLocks noGrp="1"/>
          </p:cNvSpPr>
          <p:nvPr>
            <p:ph type="ftr" sz="quarter" idx="11"/>
          </p:nvPr>
        </p:nvSpPr>
        <p:spPr/>
        <p:txBody>
          <a:bodyPr/>
          <a:lstStyle>
            <a:extLst/>
          </a:lstStyle>
          <a:p>
            <a:endParaRPr lang="zh-TW" altLang="en-US">
              <a:solidFill>
                <a:prstClr val="white"/>
              </a:solidFill>
            </a:endParaRPr>
          </a:p>
        </p:txBody>
      </p:sp>
      <p:sp>
        <p:nvSpPr>
          <p:cNvPr id="5" name="Slide Number Placeholder 4"/>
          <p:cNvSpPr>
            <a:spLocks noGrp="1"/>
          </p:cNvSpPr>
          <p:nvPr>
            <p:ph type="sldNum" sz="quarter" idx="12"/>
          </p:nvPr>
        </p:nvSpPr>
        <p:spPr/>
        <p:txBody>
          <a:bodyPr/>
          <a:lstStyle>
            <a:extLst/>
          </a:lstStyle>
          <a:p>
            <a:fld id="{C8FCC4EE-5B3F-4D7A-ABCC-2F74F3FB45A3}" type="slidenum">
              <a:rPr lang="zh-TW" altLang="en-US" smtClean="0">
                <a:solidFill>
                  <a:prstClr val="white"/>
                </a:solidFill>
              </a:rPr>
              <a:pPr/>
              <a:t>‹#›</a:t>
            </a:fld>
            <a:endParaRPr lang="zh-TW" altLang="en-US">
              <a:solidFill>
                <a:prstClr val="white"/>
              </a:solidFill>
            </a:endParaRPr>
          </a:p>
        </p:txBody>
      </p:sp>
      <p:sp>
        <p:nvSpPr>
          <p:cNvPr id="6" name="Title 5"/>
          <p:cNvSpPr>
            <a:spLocks noGrp="1"/>
          </p:cNvSpPr>
          <p:nvPr>
            <p:ph type="title"/>
          </p:nvPr>
        </p:nvSpPr>
        <p:spPr/>
        <p:txBody>
          <a:bodyPr rtlCol="0"/>
          <a:lstStyle>
            <a:extLst/>
          </a:lstStyle>
          <a:p>
            <a:r>
              <a:rPr kumimoji="0" lang="en-US" altLang="zh-MO" smtClean="0"/>
              <a:t>Click to edit Master title style</a:t>
            </a:r>
            <a:endParaRPr kumimoji="0" lang="en-US"/>
          </a:p>
        </p:txBody>
      </p:sp>
    </p:spTree>
    <p:extLst>
      <p:ext uri="{BB962C8B-B14F-4D97-AF65-F5344CB8AC3E}">
        <p14:creationId xmlns:p14="http://schemas.microsoft.com/office/powerpoint/2010/main" val="3531310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5" name="Date Placeholder 4"/>
          <p:cNvSpPr>
            <a:spLocks noGrp="1"/>
          </p:cNvSpPr>
          <p:nvPr>
            <p:ph type="dt" sz="half" idx="10"/>
          </p:nvPr>
        </p:nvSpPr>
        <p:spPr/>
        <p:txBody>
          <a:bodyPr/>
          <a:lstStyle>
            <a:extLst/>
          </a:lstStyle>
          <a:p>
            <a:fld id="{DEAC13A2-1356-40BE-9C75-42E9C0EB09D2}" type="datetimeFigureOut">
              <a:rPr lang="zh-TW" altLang="en-US" smtClean="0"/>
              <a:pPr/>
              <a:t>2017/2/24</a:t>
            </a:fld>
            <a:endParaRPr lang="zh-TW" altLang="en-US"/>
          </a:p>
        </p:txBody>
      </p:sp>
      <p:sp>
        <p:nvSpPr>
          <p:cNvPr id="6" name="Footer Placeholder 5"/>
          <p:cNvSpPr>
            <a:spLocks noGrp="1"/>
          </p:cNvSpPr>
          <p:nvPr>
            <p:ph type="ftr" sz="quarter" idx="11"/>
          </p:nvPr>
        </p:nvSpPr>
        <p:spPr/>
        <p:txBody>
          <a:bodyPr/>
          <a:lstStyle>
            <a:extLst/>
          </a:lstStyle>
          <a:p>
            <a:endParaRPr lang="zh-TW" altLang="en-US"/>
          </a:p>
        </p:txBody>
      </p:sp>
      <p:sp>
        <p:nvSpPr>
          <p:cNvPr id="7" name="Slide Number Placeholder 6"/>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
        <p:nvSpPr>
          <p:cNvPr id="8" name="Title 7"/>
          <p:cNvSpPr>
            <a:spLocks noGrp="1"/>
          </p:cNvSpPr>
          <p:nvPr>
            <p:ph type="title"/>
          </p:nvPr>
        </p:nvSpPr>
        <p:spPr/>
        <p:txBody>
          <a:bodyPr rtlCol="0"/>
          <a:lstStyle>
            <a:extLst/>
          </a:lstStyle>
          <a:p>
            <a:r>
              <a:rPr kumimoji="0" lang="en-US" altLang="zh-MO"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AC13A2-1356-40BE-9C75-42E9C0EB09D2}" type="datetimeFigureOut">
              <a:rPr lang="zh-TW" altLang="en-US" smtClean="0">
                <a:solidFill>
                  <a:prstClr val="black"/>
                </a:solidFill>
              </a:rPr>
              <a:pPr/>
              <a:t>2017/2/24</a:t>
            </a:fld>
            <a:endParaRPr lang="zh-TW" altLang="en-US">
              <a:solidFill>
                <a:prstClr val="black"/>
              </a:solidFill>
            </a:endParaRPr>
          </a:p>
        </p:txBody>
      </p:sp>
      <p:sp>
        <p:nvSpPr>
          <p:cNvPr id="3" name="Footer Placeholder 2"/>
          <p:cNvSpPr>
            <a:spLocks noGrp="1"/>
          </p:cNvSpPr>
          <p:nvPr>
            <p:ph type="ftr" sz="quarter" idx="11"/>
          </p:nvPr>
        </p:nvSpPr>
        <p:spPr/>
        <p:txBody>
          <a:bodyPr/>
          <a:lstStyle>
            <a:extLst/>
          </a:lstStyle>
          <a:p>
            <a:endParaRPr lang="zh-TW" altLang="en-US">
              <a:solidFill>
                <a:prstClr val="black"/>
              </a:solidFill>
            </a:endParaRPr>
          </a:p>
        </p:txBody>
      </p:sp>
      <p:sp>
        <p:nvSpPr>
          <p:cNvPr id="4" name="Slide Number Placeholder 3"/>
          <p:cNvSpPr>
            <a:spLocks noGrp="1"/>
          </p:cNvSpPr>
          <p:nvPr>
            <p:ph type="sldNum" sz="quarter" idx="12"/>
          </p:nvPr>
        </p:nvSpPr>
        <p:spPr/>
        <p:txBody>
          <a:bodyPr/>
          <a:lstStyle>
            <a:extLst/>
          </a:lstStyle>
          <a:p>
            <a:fld id="{C8FCC4EE-5B3F-4D7A-ABCC-2F74F3FB45A3}"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762876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ltLang="zh-MO"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ltLang="zh-MO"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EAC13A2-1356-40BE-9C75-42E9C0EB09D2}" type="datetimeFigureOut">
              <a:rPr lang="zh-TW" altLang="en-US" smtClean="0">
                <a:solidFill>
                  <a:prstClr val="black"/>
                </a:solidFill>
              </a:rPr>
              <a:pPr/>
              <a:t>2017/2/24</a:t>
            </a:fld>
            <a:endParaRPr lang="zh-TW" altLang="en-US">
              <a:solidFill>
                <a:prstClr val="black"/>
              </a:solidFill>
            </a:endParaRPr>
          </a:p>
        </p:txBody>
      </p:sp>
      <p:sp>
        <p:nvSpPr>
          <p:cNvPr id="6" name="Footer Placeholder 5"/>
          <p:cNvSpPr>
            <a:spLocks noGrp="1"/>
          </p:cNvSpPr>
          <p:nvPr>
            <p:ph type="ftr" sz="quarter" idx="11"/>
          </p:nvPr>
        </p:nvSpPr>
        <p:spPr/>
        <p:txBody>
          <a:bodyPr/>
          <a:lstStyle>
            <a:extLst/>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extLst/>
          </a:lstStyle>
          <a:p>
            <a:fld id="{C8FCC4EE-5B3F-4D7A-ABCC-2F74F3FB45A3}"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428523312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ltLang="zh-MO"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ltLang="zh-MO"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AC13A2-1356-40BE-9C75-42E9C0EB09D2}" type="datetimeFigureOut">
              <a:rPr lang="zh-TW" altLang="en-US" smtClean="0">
                <a:solidFill>
                  <a:prstClr val="white"/>
                </a:solidFill>
              </a:rPr>
              <a:pPr/>
              <a:t>2017/2/24</a:t>
            </a:fld>
            <a:endParaRPr lang="zh-TW" alt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FCC4EE-5B3F-4D7A-ABCC-2F74F3FB45A3}" type="slidenum">
              <a:rPr lang="zh-TW" altLang="en-US" smtClean="0">
                <a:solidFill>
                  <a:prstClr val="white"/>
                </a:solidFill>
              </a:rPr>
              <a:pPr/>
              <a:t>‹#›</a:t>
            </a:fld>
            <a:endParaRPr lang="zh-TW" alt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ltLang="zh-MO"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74906611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zh-MO"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4" name="Date Placeholder 3"/>
          <p:cNvSpPr>
            <a:spLocks noGrp="1"/>
          </p:cNvSpPr>
          <p:nvPr>
            <p:ph type="dt" sz="half" idx="10"/>
          </p:nvPr>
        </p:nvSpPr>
        <p:spPr/>
        <p:txBody>
          <a:bodyPr/>
          <a:lstStyle>
            <a:extLst/>
          </a:lstStyle>
          <a:p>
            <a:fld id="{DEAC13A2-1356-40BE-9C75-42E9C0EB09D2}" type="datetimeFigureOut">
              <a:rPr lang="zh-TW" altLang="en-US" smtClean="0">
                <a:solidFill>
                  <a:prstClr val="black"/>
                </a:solidFill>
              </a:rPr>
              <a:pPr/>
              <a:t>2017/2/24</a:t>
            </a:fld>
            <a:endParaRPr lang="zh-TW" altLang="en-US">
              <a:solidFill>
                <a:prstClr val="black"/>
              </a:solidFill>
            </a:endParaRPr>
          </a:p>
        </p:txBody>
      </p:sp>
      <p:sp>
        <p:nvSpPr>
          <p:cNvPr id="5" name="Footer Placeholder 4"/>
          <p:cNvSpPr>
            <a:spLocks noGrp="1"/>
          </p:cNvSpPr>
          <p:nvPr>
            <p:ph type="ftr" sz="quarter" idx="11"/>
          </p:nvPr>
        </p:nvSpPr>
        <p:spPr/>
        <p:txBody>
          <a:bodyPr/>
          <a:lstStyle>
            <a:extLst/>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extLst/>
          </a:lstStyle>
          <a:p>
            <a:fld id="{C8FCC4EE-5B3F-4D7A-ABCC-2F74F3FB45A3}"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785111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altLang="zh-MO"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4" name="Date Placeholder 3"/>
          <p:cNvSpPr>
            <a:spLocks noGrp="1"/>
          </p:cNvSpPr>
          <p:nvPr>
            <p:ph type="dt" sz="half" idx="10"/>
          </p:nvPr>
        </p:nvSpPr>
        <p:spPr/>
        <p:txBody>
          <a:bodyPr/>
          <a:lstStyle>
            <a:extLst/>
          </a:lstStyle>
          <a:p>
            <a:fld id="{DEAC13A2-1356-40BE-9C75-42E9C0EB09D2}" type="datetimeFigureOut">
              <a:rPr lang="zh-TW" altLang="en-US" smtClean="0">
                <a:solidFill>
                  <a:prstClr val="black"/>
                </a:solidFill>
              </a:rPr>
              <a:pPr/>
              <a:t>2017/2/24</a:t>
            </a:fld>
            <a:endParaRPr lang="zh-TW" altLang="en-US">
              <a:solidFill>
                <a:prstClr val="black"/>
              </a:solidFill>
            </a:endParaRPr>
          </a:p>
        </p:txBody>
      </p:sp>
      <p:sp>
        <p:nvSpPr>
          <p:cNvPr id="5" name="Footer Placeholder 4"/>
          <p:cNvSpPr>
            <a:spLocks noGrp="1"/>
          </p:cNvSpPr>
          <p:nvPr>
            <p:ph type="ftr" sz="quarter" idx="11"/>
          </p:nvPr>
        </p:nvSpPr>
        <p:spPr/>
        <p:txBody>
          <a:bodyPr/>
          <a:lstStyle>
            <a:extLst/>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extLst/>
          </a:lstStyle>
          <a:p>
            <a:fld id="{C8FCC4EE-5B3F-4D7A-ABCC-2F74F3FB45A3}"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84153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ltLang="zh-MO"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MO"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MO"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7" name="Date Placeholder 6"/>
          <p:cNvSpPr>
            <a:spLocks noGrp="1"/>
          </p:cNvSpPr>
          <p:nvPr>
            <p:ph type="dt" sz="half" idx="10"/>
          </p:nvPr>
        </p:nvSpPr>
        <p:spPr/>
        <p:txBody>
          <a:bodyPr/>
          <a:lstStyle>
            <a:extLst/>
          </a:lstStyle>
          <a:p>
            <a:fld id="{DEAC13A2-1356-40BE-9C75-42E9C0EB09D2}" type="datetimeFigureOut">
              <a:rPr lang="zh-TW" altLang="en-US" smtClean="0"/>
              <a:pPr/>
              <a:t>2017/2/24</a:t>
            </a:fld>
            <a:endParaRPr lang="zh-TW" altLang="en-US"/>
          </a:p>
        </p:txBody>
      </p:sp>
      <p:sp>
        <p:nvSpPr>
          <p:cNvPr id="8" name="Footer Placeholder 7"/>
          <p:cNvSpPr>
            <a:spLocks noGrp="1"/>
          </p:cNvSpPr>
          <p:nvPr>
            <p:ph type="ftr" sz="quarter" idx="11"/>
          </p:nvPr>
        </p:nvSpPr>
        <p:spPr/>
        <p:txBody>
          <a:bodyPr/>
          <a:lstStyle>
            <a:extLst/>
          </a:lstStyle>
          <a:p>
            <a:endParaRPr lang="zh-TW" altLang="en-US"/>
          </a:p>
        </p:txBody>
      </p:sp>
      <p:sp>
        <p:nvSpPr>
          <p:cNvPr id="9" name="Slide Number Placeholder 8"/>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EAC13A2-1356-40BE-9C75-42E9C0EB09D2}" type="datetimeFigureOut">
              <a:rPr lang="zh-TW" altLang="en-US" smtClean="0"/>
              <a:pPr/>
              <a:t>2017/2/24</a:t>
            </a:fld>
            <a:endParaRPr lang="zh-TW" altLang="en-US"/>
          </a:p>
        </p:txBody>
      </p:sp>
      <p:sp>
        <p:nvSpPr>
          <p:cNvPr id="4" name="Footer Placeholder 3"/>
          <p:cNvSpPr>
            <a:spLocks noGrp="1"/>
          </p:cNvSpPr>
          <p:nvPr>
            <p:ph type="ftr" sz="quarter" idx="11"/>
          </p:nvPr>
        </p:nvSpPr>
        <p:spPr/>
        <p:txBody>
          <a:bodyPr/>
          <a:lstStyle>
            <a:extLst/>
          </a:lstStyle>
          <a:p>
            <a:endParaRPr lang="zh-TW" altLang="en-US"/>
          </a:p>
        </p:txBody>
      </p:sp>
      <p:sp>
        <p:nvSpPr>
          <p:cNvPr id="5" name="Slide Number Placeholder 4"/>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
        <p:nvSpPr>
          <p:cNvPr id="6" name="Title 5"/>
          <p:cNvSpPr>
            <a:spLocks noGrp="1"/>
          </p:cNvSpPr>
          <p:nvPr>
            <p:ph type="title"/>
          </p:nvPr>
        </p:nvSpPr>
        <p:spPr/>
        <p:txBody>
          <a:bodyPr rtlCol="0"/>
          <a:lstStyle>
            <a:extLst/>
          </a:lstStyle>
          <a:p>
            <a:r>
              <a:rPr kumimoji="0" lang="en-US" altLang="zh-MO"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AC13A2-1356-40BE-9C75-42E9C0EB09D2}" type="datetimeFigureOut">
              <a:rPr lang="zh-TW" altLang="en-US" smtClean="0"/>
              <a:pPr/>
              <a:t>2017/2/24</a:t>
            </a:fld>
            <a:endParaRPr lang="zh-TW" altLang="en-US"/>
          </a:p>
        </p:txBody>
      </p:sp>
      <p:sp>
        <p:nvSpPr>
          <p:cNvPr id="3" name="Footer Placeholder 2"/>
          <p:cNvSpPr>
            <a:spLocks noGrp="1"/>
          </p:cNvSpPr>
          <p:nvPr>
            <p:ph type="ftr" sz="quarter" idx="11"/>
          </p:nvPr>
        </p:nvSpPr>
        <p:spPr/>
        <p:txBody>
          <a:bodyPr/>
          <a:lstStyle>
            <a:extLst/>
          </a:lstStyle>
          <a:p>
            <a:endParaRPr lang="zh-TW" altLang="en-US"/>
          </a:p>
        </p:txBody>
      </p:sp>
      <p:sp>
        <p:nvSpPr>
          <p:cNvPr id="4" name="Slide Number Placeholder 3"/>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ltLang="zh-MO"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ltLang="zh-MO"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ltLang="zh-MO" smtClean="0"/>
              <a:t>Click to edit Master text styles</a:t>
            </a:r>
          </a:p>
          <a:p>
            <a:pPr lvl="1" eaLnBrk="1" latinLnBrk="0" hangingPunct="1"/>
            <a:r>
              <a:rPr lang="en-US" altLang="zh-MO" smtClean="0"/>
              <a:t>Second level</a:t>
            </a:r>
          </a:p>
          <a:p>
            <a:pPr lvl="2" eaLnBrk="1" latinLnBrk="0" hangingPunct="1"/>
            <a:r>
              <a:rPr lang="en-US" altLang="zh-MO" smtClean="0"/>
              <a:t>Third level</a:t>
            </a:r>
          </a:p>
          <a:p>
            <a:pPr lvl="3" eaLnBrk="1" latinLnBrk="0" hangingPunct="1"/>
            <a:r>
              <a:rPr lang="en-US" altLang="zh-MO" smtClean="0"/>
              <a:t>Fourth level</a:t>
            </a:r>
          </a:p>
          <a:p>
            <a:pPr lvl="4" eaLnBrk="1" latinLnBrk="0" hangingPunct="1"/>
            <a:r>
              <a:rPr lang="en-US" altLang="zh-MO"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EAC13A2-1356-40BE-9C75-42E9C0EB09D2}" type="datetimeFigureOut">
              <a:rPr lang="zh-TW" altLang="en-US" smtClean="0"/>
              <a:pPr/>
              <a:t>2017/2/24</a:t>
            </a:fld>
            <a:endParaRPr lang="zh-TW" altLang="en-US"/>
          </a:p>
        </p:txBody>
      </p:sp>
      <p:sp>
        <p:nvSpPr>
          <p:cNvPr id="6" name="Footer Placeholder 5"/>
          <p:cNvSpPr>
            <a:spLocks noGrp="1"/>
          </p:cNvSpPr>
          <p:nvPr>
            <p:ph type="ftr" sz="quarter" idx="11"/>
          </p:nvPr>
        </p:nvSpPr>
        <p:spPr/>
        <p:txBody>
          <a:bodyPr/>
          <a:lstStyle>
            <a:extLst/>
          </a:lstStyle>
          <a:p>
            <a:endParaRPr lang="zh-TW" altLang="en-US"/>
          </a:p>
        </p:txBody>
      </p:sp>
      <p:sp>
        <p:nvSpPr>
          <p:cNvPr id="7" name="Slide Number Placeholder 6"/>
          <p:cNvSpPr>
            <a:spLocks noGrp="1"/>
          </p:cNvSpPr>
          <p:nvPr>
            <p:ph type="sldNum" sz="quarter" idx="12"/>
          </p:nvPr>
        </p:nvSpPr>
        <p:spPr/>
        <p:txBody>
          <a:bodyPr/>
          <a:lstStyle>
            <a:extLst/>
          </a:lstStyle>
          <a:p>
            <a:fld id="{C8FCC4EE-5B3F-4D7A-ABCC-2F74F3FB45A3}"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ltLang="zh-MO"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ltLang="zh-MO"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AC13A2-1356-40BE-9C75-42E9C0EB09D2}" type="datetimeFigureOut">
              <a:rPr lang="zh-TW" altLang="en-US" smtClean="0"/>
              <a:pPr/>
              <a:t>2017/2/24</a:t>
            </a:fld>
            <a:endParaRPr lang="zh-TW"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FCC4EE-5B3F-4D7A-ABCC-2F74F3FB45A3}" type="slidenum">
              <a:rPr lang="zh-TW" altLang="en-US" smtClean="0"/>
              <a:pPr/>
              <a:t>‹#›</a:t>
            </a:fld>
            <a:endParaRPr lang="zh-TW"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ltLang="zh-MO"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altLang="zh-MO"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altLang="zh-MO" smtClean="0"/>
              <a:t>Click to edit Master text styles</a:t>
            </a:r>
          </a:p>
          <a:p>
            <a:pPr lvl="1" eaLnBrk="1" latinLnBrk="0" hangingPunct="1"/>
            <a:r>
              <a:rPr kumimoji="0" lang="en-US" altLang="zh-MO" smtClean="0"/>
              <a:t>Second level</a:t>
            </a:r>
          </a:p>
          <a:p>
            <a:pPr lvl="2" eaLnBrk="1" latinLnBrk="0" hangingPunct="1"/>
            <a:r>
              <a:rPr kumimoji="0" lang="en-US" altLang="zh-MO" smtClean="0"/>
              <a:t>Third level</a:t>
            </a:r>
          </a:p>
          <a:p>
            <a:pPr lvl="3" eaLnBrk="1" latinLnBrk="0" hangingPunct="1"/>
            <a:r>
              <a:rPr kumimoji="0" lang="en-US" altLang="zh-MO" smtClean="0"/>
              <a:t>Fourth level</a:t>
            </a:r>
          </a:p>
          <a:p>
            <a:pPr lvl="4" eaLnBrk="1" latinLnBrk="0" hangingPunct="1"/>
            <a:r>
              <a:rPr kumimoji="0" lang="en-US" altLang="zh-MO"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AC13A2-1356-40BE-9C75-42E9C0EB09D2}" type="datetimeFigureOut">
              <a:rPr lang="zh-TW" altLang="en-US" smtClean="0"/>
              <a:pPr/>
              <a:t>2017/2/24</a:t>
            </a:fld>
            <a:endParaRPr lang="zh-TW"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8FCC4EE-5B3F-4D7A-ABCC-2F74F3FB45A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8" name="橢圓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11" name="甜甜圈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12" name="矩形 11"/>
          <p:cNvSpPr/>
          <p:nvPr/>
        </p:nvSpPr>
        <p:spPr>
          <a:xfrm>
            <a:off x="1012875"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fld id="{87A7D874-0A21-454B-AAC7-ED9020AE24C6}" type="datetimeFigureOut">
              <a:rPr lang="zh-TW" altLang="en-US" smtClean="0">
                <a:solidFill>
                  <a:srgbClr val="E7DEC9">
                    <a:shade val="50000"/>
                    <a:satMod val="200000"/>
                  </a:srgbClr>
                </a:solidFill>
                <a:latin typeface="Arial" pitchFamily="34" charset="0"/>
                <a:ea typeface="新細明體" pitchFamily="18" charset="-120"/>
              </a:rPr>
              <a:pPr fontAlgn="base">
                <a:spcBef>
                  <a:spcPct val="0"/>
                </a:spcBef>
                <a:spcAft>
                  <a:spcPct val="0"/>
                </a:spcAft>
                <a:defRPr/>
              </a:pPr>
              <a:t>2017/2/24</a:t>
            </a:fld>
            <a:endParaRPr lang="zh-TW" altLang="en-US">
              <a:solidFill>
                <a:srgbClr val="E7DEC9">
                  <a:shade val="50000"/>
                  <a:satMod val="200000"/>
                </a:srgbClr>
              </a:solidFill>
              <a:latin typeface="Arial" pitchFamily="34" charset="0"/>
              <a:ea typeface="新細明體" pitchFamily="18" charset="-120"/>
            </a:endParaRPr>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endParaRPr lang="zh-TW" altLang="en-US">
              <a:solidFill>
                <a:srgbClr val="E7DEC9">
                  <a:shade val="50000"/>
                  <a:satMod val="200000"/>
                </a:srgbClr>
              </a:solidFill>
              <a:latin typeface="Arial" pitchFamily="34" charset="0"/>
              <a:ea typeface="新細明體" pitchFamily="18" charset="-120"/>
            </a:endParaRPr>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fld id="{3C8E18A7-84F1-49B0-BF02-072CF1F3B477}" type="slidenum">
              <a:rPr lang="zh-TW" altLang="en-US" smtClean="0">
                <a:solidFill>
                  <a:srgbClr val="E7DEC9">
                    <a:shade val="50000"/>
                    <a:satMod val="200000"/>
                  </a:srgbClr>
                </a:solidFill>
                <a:latin typeface="Arial" pitchFamily="34" charset="0"/>
                <a:ea typeface="新細明體" pitchFamily="18" charset="-120"/>
              </a:rPr>
              <a:pPr fontAlgn="base">
                <a:spcBef>
                  <a:spcPct val="0"/>
                </a:spcBef>
                <a:spcAft>
                  <a:spcPct val="0"/>
                </a:spcAft>
                <a:defRPr/>
              </a:pPr>
              <a:t>‹#›</a:t>
            </a:fld>
            <a:endParaRPr lang="zh-TW" altLang="en-US">
              <a:solidFill>
                <a:srgbClr val="E7DEC9">
                  <a:shade val="50000"/>
                  <a:satMod val="200000"/>
                </a:srgbClr>
              </a:solidFill>
              <a:latin typeface="Arial" pitchFamily="34" charset="0"/>
              <a:ea typeface="新細明體" pitchFamily="18" charset="-120"/>
            </a:endParaRPr>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2572423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B4439-CA1A-4B7D-AB37-8AAB7C75B5B8}" type="datetimeFigureOut">
              <a:rPr lang="zh-HK" altLang="en-US" smtClean="0">
                <a:solidFill>
                  <a:prstClr val="black">
                    <a:tint val="75000"/>
                  </a:prstClr>
                </a:solidFill>
              </a:rPr>
              <a:pPr/>
              <a:t>24/2/2017</a:t>
            </a:fld>
            <a:endParaRPr lang="zh-HK" altLang="en-US">
              <a:solidFill>
                <a:prstClr val="black">
                  <a:tint val="75000"/>
                </a:prstClr>
              </a:solidFill>
            </a:endParaRPr>
          </a:p>
        </p:txBody>
      </p:sp>
      <p:sp>
        <p:nvSpPr>
          <p:cNvPr id="5" name="頁尾版面配置區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EFC81-AF91-485A-8B3A-2D033206A194}"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42774887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altLang="zh-MO"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altLang="zh-MO" smtClean="0"/>
              <a:t>Click to edit Master text styles</a:t>
            </a:r>
          </a:p>
          <a:p>
            <a:pPr lvl="1" eaLnBrk="1" latinLnBrk="0" hangingPunct="1"/>
            <a:r>
              <a:rPr kumimoji="0" lang="en-US" altLang="zh-MO" smtClean="0"/>
              <a:t>Second level</a:t>
            </a:r>
          </a:p>
          <a:p>
            <a:pPr lvl="2" eaLnBrk="1" latinLnBrk="0" hangingPunct="1"/>
            <a:r>
              <a:rPr kumimoji="0" lang="en-US" altLang="zh-MO" smtClean="0"/>
              <a:t>Third level</a:t>
            </a:r>
          </a:p>
          <a:p>
            <a:pPr lvl="3" eaLnBrk="1" latinLnBrk="0" hangingPunct="1"/>
            <a:r>
              <a:rPr kumimoji="0" lang="en-US" altLang="zh-MO" smtClean="0"/>
              <a:t>Fourth level</a:t>
            </a:r>
          </a:p>
          <a:p>
            <a:pPr lvl="4" eaLnBrk="1" latinLnBrk="0" hangingPunct="1"/>
            <a:r>
              <a:rPr kumimoji="0" lang="en-US" altLang="zh-MO"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AC13A2-1356-40BE-9C75-42E9C0EB09D2}" type="datetimeFigureOut">
              <a:rPr lang="zh-TW" altLang="en-US" smtClean="0">
                <a:solidFill>
                  <a:prstClr val="black"/>
                </a:solidFill>
              </a:rPr>
              <a:pPr/>
              <a:t>2017/2/24</a:t>
            </a:fld>
            <a:endParaRPr lang="zh-TW" alt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8FCC4EE-5B3F-4D7A-ABCC-2F74F3FB45A3}"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7611701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hyperlink" Target="http://www.macau-robot.org/"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e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zh-TW" altLang="en-US" dirty="0"/>
              <a:t>主辦單位</a:t>
            </a:r>
            <a:r>
              <a:rPr lang="en-US" altLang="zh-TW" dirty="0" smtClean="0"/>
              <a:t>:</a:t>
            </a:r>
            <a:r>
              <a:rPr lang="zh-TW" altLang="en-US" dirty="0" smtClean="0"/>
              <a:t>澳門</a:t>
            </a:r>
            <a:r>
              <a:rPr lang="zh-TW" altLang="en-US" dirty="0"/>
              <a:t>教育暨青年局</a:t>
            </a:r>
            <a:r>
              <a:rPr lang="zh-TW" altLang="en-US" dirty="0" smtClean="0"/>
              <a:t>主辦</a:t>
            </a:r>
            <a:endParaRPr lang="en-US" altLang="zh-TW" dirty="0" smtClean="0"/>
          </a:p>
          <a:p>
            <a:pPr marL="109728" indent="0">
              <a:buNone/>
            </a:pPr>
            <a:endParaRPr lang="en-US" altLang="zh-TW" dirty="0" smtClean="0"/>
          </a:p>
          <a:p>
            <a:pPr marL="109728" indent="0">
              <a:buNone/>
            </a:pPr>
            <a:r>
              <a:rPr lang="zh-TW" altLang="en-US" dirty="0"/>
              <a:t>承辦單位</a:t>
            </a:r>
            <a:r>
              <a:rPr lang="en-US" altLang="zh-TW" dirty="0" smtClean="0"/>
              <a:t>:</a:t>
            </a:r>
            <a:r>
              <a:rPr lang="zh-TW" altLang="en-US" dirty="0"/>
              <a:t>澳門科學技術協進</a:t>
            </a:r>
            <a:r>
              <a:rPr lang="zh-TW" altLang="en-US" dirty="0" smtClean="0"/>
              <a:t>會</a:t>
            </a:r>
            <a:endParaRPr lang="en-US" altLang="zh-TW" dirty="0" smtClean="0"/>
          </a:p>
          <a:p>
            <a:pPr marL="109728" indent="0">
              <a:buNone/>
            </a:pPr>
            <a:endParaRPr lang="en-US" altLang="zh-TW" dirty="0"/>
          </a:p>
          <a:p>
            <a:pPr marL="109728" indent="0">
              <a:buNone/>
            </a:pPr>
            <a:r>
              <a:rPr lang="zh-TW" altLang="en-US" dirty="0" smtClean="0"/>
              <a:t>協辦單位</a:t>
            </a:r>
            <a:r>
              <a:rPr lang="en-US" altLang="zh-TW" dirty="0" smtClean="0"/>
              <a:t>:</a:t>
            </a:r>
            <a:r>
              <a:rPr lang="zh-TW" altLang="en-US" dirty="0"/>
              <a:t>澳門</a:t>
            </a:r>
            <a:r>
              <a:rPr lang="zh-TW" altLang="en-US" dirty="0" smtClean="0"/>
              <a:t>大學、澳門創新教育學會</a:t>
            </a:r>
            <a:endParaRPr lang="en-US" altLang="zh-TW" dirty="0" smtClean="0"/>
          </a:p>
          <a:p>
            <a:pPr marL="109728" indent="0">
              <a:buNone/>
            </a:pPr>
            <a:endParaRPr lang="en-US" dirty="0"/>
          </a:p>
          <a:p>
            <a:pPr marL="109728" indent="0">
              <a:buNone/>
            </a:pPr>
            <a:r>
              <a:rPr lang="zh-TW" altLang="en-US" dirty="0" smtClean="0"/>
              <a:t>比賽地點</a:t>
            </a:r>
            <a:r>
              <a:rPr lang="en-US" altLang="zh-TW" dirty="0" smtClean="0"/>
              <a:t>:</a:t>
            </a:r>
            <a:r>
              <a:rPr lang="zh-TW" altLang="en-US" dirty="0" smtClean="0"/>
              <a:t> 澳門大學</a:t>
            </a:r>
            <a:r>
              <a:rPr lang="en-US" altLang="zh-TW" dirty="0" smtClean="0"/>
              <a:t>N1</a:t>
            </a:r>
            <a:r>
              <a:rPr lang="zh-TW" altLang="en-US" dirty="0" smtClean="0"/>
              <a:t>，澳大賓館地下多功能廳</a:t>
            </a:r>
            <a:endParaRPr lang="en-US" altLang="zh-TW" dirty="0" smtClean="0"/>
          </a:p>
          <a:p>
            <a:pPr marL="109728" indent="0">
              <a:buNone/>
            </a:pPr>
            <a:endParaRPr lang="en-US" dirty="0"/>
          </a:p>
          <a:p>
            <a:pPr marL="109728" indent="0">
              <a:buNone/>
            </a:pPr>
            <a:r>
              <a:rPr lang="zh-TW" altLang="en-US" dirty="0" smtClean="0"/>
              <a:t>比賽日期</a:t>
            </a:r>
            <a:r>
              <a:rPr lang="en-US" altLang="zh-TW" dirty="0" smtClean="0"/>
              <a:t>:</a:t>
            </a:r>
            <a:r>
              <a:rPr lang="zh-TW" altLang="en-US" dirty="0" smtClean="0"/>
              <a:t> </a:t>
            </a:r>
            <a:r>
              <a:rPr lang="en-US" altLang="zh-TW" dirty="0" smtClean="0"/>
              <a:t>5</a:t>
            </a:r>
            <a:r>
              <a:rPr lang="zh-TW" altLang="en-US" dirty="0" smtClean="0"/>
              <a:t>月</a:t>
            </a:r>
            <a:r>
              <a:rPr lang="en-US" altLang="zh-TW" dirty="0" smtClean="0"/>
              <a:t>20</a:t>
            </a:r>
            <a:r>
              <a:rPr lang="zh-TW" altLang="en-US" dirty="0" smtClean="0"/>
              <a:t>日 、</a:t>
            </a:r>
            <a:r>
              <a:rPr lang="en-US" altLang="zh-TW" dirty="0" smtClean="0"/>
              <a:t>5</a:t>
            </a:r>
            <a:r>
              <a:rPr lang="zh-TW" altLang="en-US" dirty="0" smtClean="0"/>
              <a:t>月</a:t>
            </a:r>
            <a:r>
              <a:rPr lang="en-US" altLang="zh-TW" dirty="0" smtClean="0"/>
              <a:t>21</a:t>
            </a:r>
            <a:r>
              <a:rPr lang="zh-TW" altLang="en-US" dirty="0" smtClean="0"/>
              <a:t>日</a:t>
            </a:r>
            <a:endParaRPr lang="en-US" altLang="zh-TW" dirty="0" smtClean="0"/>
          </a:p>
          <a:p>
            <a:pPr marL="109728" indent="0">
              <a:buNone/>
            </a:pPr>
            <a:endParaRPr lang="en-US" dirty="0"/>
          </a:p>
          <a:p>
            <a:pPr marL="109728" indent="0">
              <a:buNone/>
            </a:pPr>
            <a:r>
              <a:rPr lang="zh-TW" altLang="en-US" dirty="0" smtClean="0"/>
              <a:t>報名日期</a:t>
            </a:r>
            <a:r>
              <a:rPr lang="en-US" altLang="zh-TW" dirty="0" smtClean="0"/>
              <a:t>: </a:t>
            </a:r>
            <a:r>
              <a:rPr lang="zh-TW" altLang="en-US" dirty="0" smtClean="0"/>
              <a:t>由即日至</a:t>
            </a:r>
            <a:r>
              <a:rPr lang="en-US" altLang="zh-TW" dirty="0" smtClean="0"/>
              <a:t>3</a:t>
            </a:r>
            <a:r>
              <a:rPr lang="zh-TW" altLang="en-US" dirty="0" smtClean="0"/>
              <a:t>月</a:t>
            </a:r>
            <a:r>
              <a:rPr lang="en-US" altLang="zh-TW" dirty="0" smtClean="0"/>
              <a:t>31</a:t>
            </a:r>
            <a:r>
              <a:rPr lang="zh-TW" altLang="en-US" dirty="0" smtClean="0"/>
              <a:t>日前</a:t>
            </a:r>
            <a:endParaRPr lang="en-US" dirty="0"/>
          </a:p>
        </p:txBody>
      </p:sp>
      <p:sp>
        <p:nvSpPr>
          <p:cNvPr id="3" name="Title 2"/>
          <p:cNvSpPr>
            <a:spLocks noGrp="1"/>
          </p:cNvSpPr>
          <p:nvPr>
            <p:ph type="title"/>
          </p:nvPr>
        </p:nvSpPr>
        <p:spPr/>
        <p:txBody>
          <a:bodyPr>
            <a:normAutofit fontScale="90000"/>
          </a:bodyPr>
          <a:lstStyle/>
          <a:p>
            <a:r>
              <a:rPr lang="zh-TW" altLang="en-US" dirty="0" smtClean="0"/>
              <a:t>澳門青少年綜合機械人科普選拔大賽</a:t>
            </a:r>
            <a:endParaRPr lang="en-US" dirty="0"/>
          </a:p>
        </p:txBody>
      </p:sp>
    </p:spTree>
    <p:extLst>
      <p:ext uri="{BB962C8B-B14F-4D97-AF65-F5344CB8AC3E}">
        <p14:creationId xmlns:p14="http://schemas.microsoft.com/office/powerpoint/2010/main" val="159248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sz="3200" dirty="0" smtClean="0"/>
              <a:t>參賽學生在檢錄時必須攜帶學生證</a:t>
            </a:r>
            <a:r>
              <a:rPr lang="en-US" altLang="zh-TW" sz="3200" dirty="0" smtClean="0"/>
              <a:t>(</a:t>
            </a:r>
            <a:r>
              <a:rPr lang="zh-TW" altLang="en-US" sz="3200" dirty="0" smtClean="0"/>
              <a:t>身份證</a:t>
            </a:r>
            <a:r>
              <a:rPr lang="en-US" altLang="zh-TW" sz="3200" dirty="0" smtClean="0"/>
              <a:t>)</a:t>
            </a:r>
            <a:r>
              <a:rPr lang="zh-TW" altLang="en-US" sz="3200" dirty="0" smtClean="0"/>
              <a:t>進行檢錄，若果未能出示將不能檢錄。</a:t>
            </a:r>
            <a:endParaRPr lang="en-US" altLang="zh-TW" sz="3200" dirty="0" smtClean="0"/>
          </a:p>
          <a:p>
            <a:r>
              <a:rPr lang="zh-TW" altLang="en-US" sz="3200" dirty="0" smtClean="0"/>
              <a:t>比賽場地會設立錄影，請勿破壞會地內任何設施，否則會依法追究其責任。</a:t>
            </a:r>
            <a:endParaRPr lang="en-US" altLang="zh-TW" sz="3200" dirty="0" smtClean="0"/>
          </a:p>
          <a:p>
            <a:endParaRPr lang="en-US" dirty="0"/>
          </a:p>
        </p:txBody>
      </p:sp>
      <p:sp>
        <p:nvSpPr>
          <p:cNvPr id="3" name="Title 2"/>
          <p:cNvSpPr>
            <a:spLocks noGrp="1"/>
          </p:cNvSpPr>
          <p:nvPr>
            <p:ph type="title"/>
          </p:nvPr>
        </p:nvSpPr>
        <p:spPr/>
        <p:txBody>
          <a:bodyPr/>
          <a:lstStyle/>
          <a:p>
            <a:r>
              <a:rPr lang="zh-TW" altLang="en-US" dirty="0" smtClean="0"/>
              <a:t>總則</a:t>
            </a:r>
            <a:endParaRPr lang="en-US" dirty="0"/>
          </a:p>
        </p:txBody>
      </p:sp>
    </p:spTree>
    <p:extLst>
      <p:ext uri="{BB962C8B-B14F-4D97-AF65-F5344CB8AC3E}">
        <p14:creationId xmlns:p14="http://schemas.microsoft.com/office/powerpoint/2010/main" val="11706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3600" dirty="0" smtClean="0"/>
              <a:t>參賽隊伍需守時</a:t>
            </a:r>
            <a:endParaRPr lang="en-US" altLang="zh-TW" sz="3600" dirty="0"/>
          </a:p>
          <a:p>
            <a:r>
              <a:rPr lang="zh-TW" altLang="en-US" sz="3600" dirty="0" smtClean="0"/>
              <a:t>增設參賽隊伍候賽區</a:t>
            </a:r>
            <a:endParaRPr lang="en-US" altLang="zh-TW" sz="3600" dirty="0"/>
          </a:p>
          <a:p>
            <a:r>
              <a:rPr lang="zh-TW" altLang="en-US" sz="3600" dirty="0" smtClean="0"/>
              <a:t>參賽學生需清楚知道自己的隊伍名稱，裁判並不會為參賽隊員查詢該學生的隊伍名稱。</a:t>
            </a:r>
            <a:endParaRPr lang="en-US" altLang="zh-TW" sz="3600" dirty="0" smtClean="0"/>
          </a:p>
          <a:p>
            <a:endParaRPr lang="zh-HK" altLang="en-US" dirty="0"/>
          </a:p>
        </p:txBody>
      </p:sp>
      <p:sp>
        <p:nvSpPr>
          <p:cNvPr id="3" name="標題 2"/>
          <p:cNvSpPr>
            <a:spLocks noGrp="1"/>
          </p:cNvSpPr>
          <p:nvPr>
            <p:ph type="title"/>
          </p:nvPr>
        </p:nvSpPr>
        <p:spPr/>
        <p:txBody>
          <a:bodyPr/>
          <a:lstStyle/>
          <a:p>
            <a:r>
              <a:rPr lang="zh-TW" altLang="en-US" dirty="0" smtClean="0"/>
              <a:t>注意事項</a:t>
            </a:r>
            <a:endParaRPr lang="zh-HK" altLang="en-US" dirty="0"/>
          </a:p>
        </p:txBody>
      </p:sp>
    </p:spTree>
    <p:extLst>
      <p:ext uri="{BB962C8B-B14F-4D97-AF65-F5344CB8AC3E}">
        <p14:creationId xmlns:p14="http://schemas.microsoft.com/office/powerpoint/2010/main" val="87689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pPr lvl="1">
              <a:buFont typeface="Wingdings" pitchFamily="2" charset="2"/>
              <a:buChar char="l"/>
            </a:pPr>
            <a:r>
              <a:rPr lang="zh-TW" altLang="en-US" sz="2800" dirty="0" smtClean="0">
                <a:latin typeface="+mn-ea"/>
              </a:rPr>
              <a:t>本届澳門科普機械人選拔賽將以</a:t>
            </a:r>
            <a:r>
              <a:rPr lang="en-US" altLang="zh-TW" sz="2800" dirty="0" smtClean="0">
                <a:hlinkClick r:id="rId2"/>
              </a:rPr>
              <a:t>http://www.macau-robot.org</a:t>
            </a:r>
            <a:r>
              <a:rPr lang="zh-TW" altLang="en-US" sz="2800" dirty="0" smtClean="0"/>
              <a:t>發佈之賽規為標準。</a:t>
            </a:r>
            <a:endParaRPr lang="en-US" altLang="zh-TW" sz="2800" dirty="0" smtClean="0"/>
          </a:p>
          <a:p>
            <a:pPr lvl="1">
              <a:buFont typeface="Wingdings" pitchFamily="2" charset="2"/>
              <a:buChar char="l"/>
            </a:pPr>
            <a:r>
              <a:rPr lang="zh-TW" altLang="en-US" sz="2800" dirty="0" smtClean="0">
                <a:latin typeface="+mn-ea"/>
              </a:rPr>
              <a:t>如對賽規有任何疑問可以到</a:t>
            </a:r>
            <a:r>
              <a:rPr lang="en-US" altLang="zh-TW" sz="2800" dirty="0">
                <a:hlinkClick r:id="rId2"/>
              </a:rPr>
              <a:t>http://www.macau-robot.org </a:t>
            </a:r>
            <a:r>
              <a:rPr lang="zh-TW" altLang="en-US" sz="2800" dirty="0" smtClean="0"/>
              <a:t> 內的討論區提問，在討論區的解答為最終解答，於電話上的口頭詢問賽規並不接受，為了讓其它老師也了解該問題能否在本届比賽中應用。本討論局為本次選拔賽唯一的答辯平台，如在其它平台中取得的解答。本次選拔賽不承認除該討論區發的任何解答。如沒有提出疑問，但在選拔賽中出現的問題，裁判長有最終決定權。</a:t>
            </a:r>
            <a:endParaRPr lang="en-US" altLang="zh-TW" sz="2800" dirty="0" smtClean="0"/>
          </a:p>
          <a:p>
            <a:pPr lvl="1">
              <a:buFont typeface="Wingdings" pitchFamily="2" charset="2"/>
              <a:buChar char="l"/>
            </a:pPr>
            <a:endParaRPr lang="en-US" altLang="zh-TW" dirty="0" smtClean="0"/>
          </a:p>
          <a:p>
            <a:pPr lvl="1">
              <a:buFont typeface="Wingdings" pitchFamily="2" charset="2"/>
              <a:buChar char="l"/>
            </a:pPr>
            <a:endParaRPr lang="en-US" altLang="zh-TW" dirty="0" smtClean="0">
              <a:latin typeface="+mn-ea"/>
            </a:endParaRPr>
          </a:p>
        </p:txBody>
      </p:sp>
      <p:sp>
        <p:nvSpPr>
          <p:cNvPr id="3" name="標題 2"/>
          <p:cNvSpPr>
            <a:spLocks noGrp="1"/>
          </p:cNvSpPr>
          <p:nvPr>
            <p:ph type="title"/>
          </p:nvPr>
        </p:nvSpPr>
        <p:spPr/>
        <p:txBody>
          <a:bodyPr/>
          <a:lstStyle/>
          <a:p>
            <a:r>
              <a:rPr lang="en-US" altLang="zh-TW" dirty="0" smtClean="0"/>
              <a:t>Q&amp;A</a:t>
            </a:r>
            <a:endParaRPr lang="zh-TW" altLang="en-US" dirty="0"/>
          </a:p>
        </p:txBody>
      </p:sp>
    </p:spTree>
    <p:extLst>
      <p:ext uri="{BB962C8B-B14F-4D97-AF65-F5344CB8AC3E}">
        <p14:creationId xmlns:p14="http://schemas.microsoft.com/office/powerpoint/2010/main" val="212747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2492896"/>
            <a:ext cx="8661648" cy="1143000"/>
          </a:xfrm>
        </p:spPr>
        <p:style>
          <a:lnRef idx="1">
            <a:schemeClr val="accent5"/>
          </a:lnRef>
          <a:fillRef idx="3">
            <a:schemeClr val="accent5"/>
          </a:fillRef>
          <a:effectRef idx="2">
            <a:schemeClr val="accent5"/>
          </a:effectRef>
          <a:fontRef idx="minor">
            <a:schemeClr val="lt1"/>
          </a:fontRef>
        </p:style>
        <p:txBody>
          <a:bodyPr>
            <a:noAutofit/>
          </a:bodyPr>
          <a:lstStyle/>
          <a:p>
            <a:r>
              <a:rPr lang="zh-TW" altLang="en-US" sz="7200" dirty="0" smtClean="0"/>
              <a:t>   </a:t>
            </a:r>
            <a:r>
              <a:rPr lang="en-US" altLang="zh-TW" sz="7200" dirty="0" smtClean="0"/>
              <a:t>WER </a:t>
            </a:r>
            <a:r>
              <a:rPr lang="zh-TW" altLang="en-US" sz="7200" dirty="0"/>
              <a:t>工程創新賽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400" dirty="0"/>
              <a:t>WER </a:t>
            </a:r>
            <a:r>
              <a:rPr lang="zh-TW" altLang="en-US" sz="4400" dirty="0"/>
              <a:t>工程創新</a:t>
            </a:r>
            <a:r>
              <a:rPr lang="zh-TW" altLang="en-US" sz="4400" dirty="0" smtClean="0"/>
              <a:t>賽比賽場地</a:t>
            </a:r>
            <a:endParaRPr lang="en-US" altLang="zh-TW" b="1" dirty="0" smtClean="0"/>
          </a:p>
        </p:txBody>
      </p:sp>
      <p:sp>
        <p:nvSpPr>
          <p:cNvPr id="3" name="文字方塊 2"/>
          <p:cNvSpPr txBox="1"/>
          <p:nvPr/>
        </p:nvSpPr>
        <p:spPr>
          <a:xfrm>
            <a:off x="1727176" y="5105208"/>
            <a:ext cx="5760640" cy="369332"/>
          </a:xfrm>
          <a:prstGeom prst="rect">
            <a:avLst/>
          </a:prstGeom>
          <a:noFill/>
        </p:spPr>
        <p:txBody>
          <a:bodyPr wrap="square" rtlCol="0">
            <a:spAutoFit/>
          </a:bodyPr>
          <a:lstStyle/>
          <a:p>
            <a:pPr lvl="0"/>
            <a:r>
              <a:rPr lang="en-US" altLang="zh-TW" dirty="0">
                <a:cs typeface="SimSun" panose="02010600030101010101" pitchFamily="2" charset="-122"/>
              </a:rPr>
              <a:t>(</a:t>
            </a:r>
            <a:r>
              <a:rPr lang="zh-TW" altLang="en-US" dirty="0">
                <a:latin typeface="新細明體" panose="02020500000000000000" pitchFamily="18" charset="-120"/>
                <a:cs typeface="SimSun" panose="02010600030101010101" pitchFamily="2" charset="-122"/>
              </a:rPr>
              <a:t>比賽場地具體資料將在賽前公布並且只會為一層的場地</a:t>
            </a:r>
            <a:r>
              <a:rPr lang="en-US" altLang="zh-TW" dirty="0" smtClean="0">
                <a:cs typeface="SimSun" panose="02010600030101010101" pitchFamily="2" charset="-122"/>
              </a:rPr>
              <a:t>)</a:t>
            </a:r>
            <a:endParaRPr lang="en-US" altLang="zh-TW" dirty="0">
              <a:latin typeface="Arial" panose="020B0604020202020204" pitchFamily="34" charset="0"/>
            </a:endParaRPr>
          </a:p>
        </p:txBody>
      </p:sp>
      <p:pic>
        <p:nvPicPr>
          <p:cNvPr id="6" name="图片 3" descr="WER渲染.最终.jpg"/>
          <p:cNvPicPr/>
          <p:nvPr/>
        </p:nvPicPr>
        <p:blipFill>
          <a:blip r:embed="rId2"/>
          <a:stretch>
            <a:fillRect/>
          </a:stretch>
        </p:blipFill>
        <p:spPr>
          <a:xfrm>
            <a:off x="1934845" y="1844824"/>
            <a:ext cx="5274310" cy="2875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pPr>
              <a:lnSpc>
                <a:spcPct val="120000"/>
              </a:lnSpc>
            </a:pPr>
            <a:r>
              <a:rPr lang="zh-TW" altLang="en-US" dirty="0" smtClean="0"/>
              <a:t>每</a:t>
            </a:r>
            <a:r>
              <a:rPr lang="zh-TW" altLang="en-US" dirty="0"/>
              <a:t>支參賽隊最多只能搭建</a:t>
            </a:r>
            <a:r>
              <a:rPr lang="zh-TW" altLang="en-US" dirty="0">
                <a:solidFill>
                  <a:srgbClr val="FF0000"/>
                </a:solidFill>
                <a:latin typeface="+mn-ea"/>
              </a:rPr>
              <a:t>一台</a:t>
            </a:r>
            <a:r>
              <a:rPr lang="zh-TW" altLang="en-US" dirty="0"/>
              <a:t>機器人，用於本屆比賽。</a:t>
            </a:r>
            <a:endParaRPr lang="en-US" altLang="zh-TW" dirty="0"/>
          </a:p>
          <a:p>
            <a:pPr>
              <a:lnSpc>
                <a:spcPct val="120000"/>
              </a:lnSpc>
            </a:pPr>
            <a:r>
              <a:rPr lang="zh-TW" altLang="en-US" dirty="0" smtClean="0"/>
              <a:t>每次</a:t>
            </a:r>
            <a:r>
              <a:rPr lang="zh-TW" altLang="en-US" dirty="0"/>
              <a:t>從基地出發前，機器人尺寸不得大於</a:t>
            </a:r>
            <a:r>
              <a:rPr lang="en-US" altLang="zh-TW" dirty="0">
                <a:solidFill>
                  <a:srgbClr val="FF0000"/>
                </a:solidFill>
              </a:rPr>
              <a:t>40*40*40cm</a:t>
            </a:r>
            <a:r>
              <a:rPr lang="zh-TW" altLang="en-US" dirty="0"/>
              <a:t>（長</a:t>
            </a:r>
            <a:r>
              <a:rPr lang="en-US" altLang="zh-TW" dirty="0"/>
              <a:t>*</a:t>
            </a:r>
            <a:r>
              <a:rPr lang="zh-TW" altLang="en-US" dirty="0"/>
              <a:t>寬</a:t>
            </a:r>
            <a:r>
              <a:rPr lang="en-US" altLang="zh-TW" dirty="0"/>
              <a:t>*</a:t>
            </a:r>
            <a:r>
              <a:rPr lang="zh-TW" altLang="en-US" dirty="0"/>
              <a:t>高）；離開基地後，機器人的機構可以自行伸展。</a:t>
            </a:r>
            <a:endParaRPr lang="en-US" altLang="zh-TW" dirty="0"/>
          </a:p>
          <a:p>
            <a:pPr>
              <a:lnSpc>
                <a:spcPct val="120000"/>
              </a:lnSpc>
            </a:pPr>
            <a:r>
              <a:rPr lang="zh-TW" altLang="en-US" dirty="0" smtClean="0"/>
              <a:t>在</a:t>
            </a:r>
            <a:r>
              <a:rPr lang="zh-TW" altLang="en-US" dirty="0"/>
              <a:t>不影響正常比賽的基礎上，機器人可進行個性化的裝飾，以增強其表現力和容易被識別。</a:t>
            </a:r>
            <a:endParaRPr lang="en-US" altLang="zh-TW" dirty="0"/>
          </a:p>
          <a:p>
            <a:pPr>
              <a:lnSpc>
                <a:spcPct val="120000"/>
              </a:lnSpc>
            </a:pPr>
            <a:r>
              <a:rPr lang="zh-TW" altLang="en-US" dirty="0" smtClean="0"/>
              <a:t>每</a:t>
            </a:r>
            <a:r>
              <a:rPr lang="zh-TW" altLang="en-US" dirty="0"/>
              <a:t>台機器人必須自帶獨立電池，不得連接外部電源，電池電壓不得高於</a:t>
            </a:r>
            <a:r>
              <a:rPr lang="en-US" altLang="zh-TW" dirty="0">
                <a:solidFill>
                  <a:srgbClr val="FF0000"/>
                </a:solidFill>
              </a:rPr>
              <a:t>9V</a:t>
            </a:r>
            <a:r>
              <a:rPr lang="zh-TW" altLang="en-US" dirty="0"/>
              <a:t>， </a:t>
            </a:r>
            <a:r>
              <a:rPr lang="zh-TW" altLang="en-US" dirty="0">
                <a:solidFill>
                  <a:srgbClr val="FF0000"/>
                </a:solidFill>
              </a:rPr>
              <a:t>不得使用升壓、降壓、穩壓等電路</a:t>
            </a:r>
            <a:r>
              <a:rPr lang="zh-TW" altLang="en-US" dirty="0"/>
              <a:t>。</a:t>
            </a:r>
            <a:endParaRPr lang="en-US" altLang="zh-TW" dirty="0"/>
          </a:p>
          <a:p>
            <a:r>
              <a:rPr lang="zh-TW" altLang="en-US" dirty="0" smtClean="0"/>
              <a:t>不</a:t>
            </a:r>
            <a:r>
              <a:rPr lang="zh-TW" altLang="en-US" dirty="0"/>
              <a:t>允許使用有可能損壞競賽場地的危險元件。</a:t>
            </a:r>
            <a:endParaRPr lang="en-US" altLang="zh-TW" dirty="0"/>
          </a:p>
          <a:p>
            <a:endParaRPr lang="zh-TW" altLang="en-US" dirty="0"/>
          </a:p>
        </p:txBody>
      </p:sp>
      <p:sp>
        <p:nvSpPr>
          <p:cNvPr id="3" name="標題 2"/>
          <p:cNvSpPr>
            <a:spLocks noGrp="1"/>
          </p:cNvSpPr>
          <p:nvPr>
            <p:ph type="title"/>
          </p:nvPr>
        </p:nvSpPr>
        <p:spPr/>
        <p:txBody>
          <a:bodyPr/>
          <a:lstStyle/>
          <a:p>
            <a:r>
              <a:rPr lang="zh-TW" altLang="zh-TW" dirty="0"/>
              <a:t>比賽</a:t>
            </a:r>
            <a:r>
              <a:rPr lang="zh-TW" altLang="en-US" dirty="0"/>
              <a:t>機械人要求</a:t>
            </a:r>
          </a:p>
        </p:txBody>
      </p:sp>
    </p:spTree>
    <p:extLst>
      <p:ext uri="{BB962C8B-B14F-4D97-AF65-F5344CB8AC3E}">
        <p14:creationId xmlns:p14="http://schemas.microsoft.com/office/powerpoint/2010/main" val="2594063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pPr>
              <a:lnSpc>
                <a:spcPct val="120000"/>
              </a:lnSpc>
            </a:pPr>
            <a:r>
              <a:rPr lang="zh-TW" altLang="en-US" sz="2800" dirty="0">
                <a:latin typeface="+mn-ea"/>
              </a:rPr>
              <a:t>必須使用能力風暴公司生產的</a:t>
            </a:r>
            <a:r>
              <a:rPr lang="en-US" altLang="zh-TW" sz="2800" dirty="0">
                <a:latin typeface="+mn-ea"/>
              </a:rPr>
              <a:t>WER</a:t>
            </a:r>
            <a:r>
              <a:rPr lang="zh-TW" altLang="en-US" sz="2800" dirty="0">
                <a:latin typeface="+mn-ea"/>
              </a:rPr>
              <a:t>套件</a:t>
            </a:r>
            <a:r>
              <a:rPr lang="zh-TW" altLang="en-US" sz="2800" dirty="0" smtClean="0">
                <a:latin typeface="+mn-ea"/>
              </a:rPr>
              <a:t>。</a:t>
            </a:r>
            <a:endParaRPr lang="en-US" altLang="zh-TW" sz="2800" dirty="0" smtClean="0">
              <a:latin typeface="+mn-ea"/>
            </a:endParaRPr>
          </a:p>
          <a:p>
            <a:pPr>
              <a:lnSpc>
                <a:spcPct val="120000"/>
              </a:lnSpc>
            </a:pPr>
            <a:r>
              <a:rPr lang="zh-TW" altLang="en-US" sz="2800" dirty="0">
                <a:latin typeface="+mn-ea"/>
              </a:rPr>
              <a:t>不能</a:t>
            </a:r>
            <a:r>
              <a:rPr lang="zh-TW" altLang="en-US" sz="2800" dirty="0" smtClean="0">
                <a:latin typeface="+mn-ea"/>
              </a:rPr>
              <a:t>改裝及故意分離任何</a:t>
            </a:r>
            <a:r>
              <a:rPr lang="en-US" altLang="zh-TW" sz="2800" dirty="0">
                <a:latin typeface="+mn-ea"/>
              </a:rPr>
              <a:t>WER</a:t>
            </a:r>
            <a:r>
              <a:rPr lang="zh-TW" altLang="en-US" sz="2800" dirty="0">
                <a:latin typeface="+mn-ea"/>
              </a:rPr>
              <a:t>元件</a:t>
            </a:r>
            <a:r>
              <a:rPr lang="zh-TW" altLang="en-US" sz="2800" dirty="0" smtClean="0">
                <a:latin typeface="+mn-ea"/>
              </a:rPr>
              <a:t>及維修元件。</a:t>
            </a:r>
            <a:endParaRPr lang="en-US" altLang="zh-CN" sz="2800" dirty="0" smtClean="0">
              <a:latin typeface="+mn-ea"/>
            </a:endParaRPr>
          </a:p>
          <a:p>
            <a:pPr>
              <a:lnSpc>
                <a:spcPct val="120000"/>
              </a:lnSpc>
            </a:pPr>
            <a:r>
              <a:rPr lang="zh-CN" altLang="en-US" sz="2800" dirty="0" smtClean="0">
                <a:latin typeface="+mn-ea"/>
              </a:rPr>
              <a:t>控制器：</a:t>
            </a:r>
            <a:r>
              <a:rPr lang="zh-TW" altLang="en-US" sz="2800" dirty="0" smtClean="0">
                <a:latin typeface="+mn-ea"/>
              </a:rPr>
              <a:t>單輪</a:t>
            </a:r>
            <a:r>
              <a:rPr lang="zh-CN" altLang="en-US" sz="2800" dirty="0" smtClean="0">
                <a:latin typeface="+mn-ea"/>
              </a:rPr>
              <a:t>比</a:t>
            </a:r>
            <a:r>
              <a:rPr lang="zh-TW" altLang="en-US" sz="2800" dirty="0" smtClean="0">
                <a:latin typeface="+mn-ea"/>
              </a:rPr>
              <a:t>賽</a:t>
            </a:r>
            <a:r>
              <a:rPr lang="zh-CN" altLang="en-US" sz="2800" dirty="0" smtClean="0">
                <a:latin typeface="+mn-ea"/>
              </a:rPr>
              <a:t>中，</a:t>
            </a:r>
            <a:r>
              <a:rPr lang="zh-CN" altLang="en-US" sz="2800" dirty="0" smtClean="0">
                <a:solidFill>
                  <a:srgbClr val="FF0000"/>
                </a:solidFill>
                <a:latin typeface="+mn-ea"/>
              </a:rPr>
              <a:t>不允許</a:t>
            </a:r>
            <a:r>
              <a:rPr lang="zh-CN" altLang="en-US" sz="2800" dirty="0" smtClean="0">
                <a:latin typeface="+mn-ea"/>
              </a:rPr>
              <a:t>更換控制器。每台機器人只允許使用</a:t>
            </a:r>
            <a:r>
              <a:rPr lang="zh-CN" altLang="en-US" sz="2800" dirty="0" smtClean="0">
                <a:solidFill>
                  <a:srgbClr val="FF0000"/>
                </a:solidFill>
                <a:latin typeface="+mn-ea"/>
              </a:rPr>
              <a:t>一個</a:t>
            </a:r>
            <a:r>
              <a:rPr lang="zh-CN" altLang="en-US" sz="2800" dirty="0" smtClean="0">
                <a:latin typeface="+mn-ea"/>
              </a:rPr>
              <a:t>控制器。</a:t>
            </a:r>
            <a:endParaRPr lang="en-US" altLang="zh-TW" sz="2800" dirty="0">
              <a:latin typeface="+mn-ea"/>
            </a:endParaRPr>
          </a:p>
          <a:p>
            <a:pPr>
              <a:lnSpc>
                <a:spcPct val="120000"/>
              </a:lnSpc>
            </a:pPr>
            <a:r>
              <a:rPr lang="zh-CN" altLang="en-US" sz="2800" dirty="0" smtClean="0">
                <a:latin typeface="+mn-ea"/>
              </a:rPr>
              <a:t>執行器：每台機器人只允許使用共計</a:t>
            </a:r>
            <a:r>
              <a:rPr lang="zh-CN" altLang="en-US" sz="2800" dirty="0" smtClean="0">
                <a:solidFill>
                  <a:srgbClr val="FF0000"/>
                </a:solidFill>
                <a:latin typeface="+mn-ea"/>
              </a:rPr>
              <a:t>不超過</a:t>
            </a:r>
            <a:r>
              <a:rPr lang="en-US" altLang="zh-TW" sz="2800" dirty="0" smtClean="0">
                <a:solidFill>
                  <a:srgbClr val="FF0000"/>
                </a:solidFill>
                <a:latin typeface="+mn-ea"/>
              </a:rPr>
              <a:t>4</a:t>
            </a:r>
            <a:r>
              <a:rPr lang="zh-CN" altLang="en-US" sz="2800" dirty="0" smtClean="0">
                <a:solidFill>
                  <a:srgbClr val="FF0000"/>
                </a:solidFill>
                <a:latin typeface="+mn-ea"/>
              </a:rPr>
              <a:t>個</a:t>
            </a:r>
            <a:r>
              <a:rPr lang="zh-CN" altLang="en-US" sz="2800" dirty="0" smtClean="0">
                <a:solidFill>
                  <a:srgbClr val="FF0000"/>
                </a:solidFill>
                <a:latin typeface="+mn-ea"/>
              </a:rPr>
              <a:t>電機</a:t>
            </a:r>
            <a:endParaRPr lang="en-US" altLang="zh-TW" sz="2800" dirty="0">
              <a:latin typeface="+mn-ea"/>
            </a:endParaRPr>
          </a:p>
          <a:p>
            <a:pPr>
              <a:lnSpc>
                <a:spcPct val="120000"/>
              </a:lnSpc>
            </a:pPr>
            <a:r>
              <a:rPr lang="zh-CN" altLang="en-US" sz="2800" dirty="0" smtClean="0">
                <a:latin typeface="+mn-ea"/>
              </a:rPr>
              <a:t>傳感器：每台機器人允許使用的感測器種類和數量不限，但</a:t>
            </a:r>
            <a:r>
              <a:rPr lang="zh-CN" altLang="en-US" sz="2800" dirty="0" smtClean="0">
                <a:solidFill>
                  <a:srgbClr val="FF0000"/>
                </a:solidFill>
                <a:latin typeface="+mn-ea"/>
              </a:rPr>
              <a:t>不得使用</a:t>
            </a:r>
            <a:r>
              <a:rPr lang="zh-CN" altLang="en-US" sz="2800" dirty="0" smtClean="0">
                <a:latin typeface="+mn-ea"/>
              </a:rPr>
              <a:t>多個相同或者不同感測器探頭做成的集成</a:t>
            </a:r>
            <a:r>
              <a:rPr lang="zh-CN" altLang="en-US" sz="2800" dirty="0" smtClean="0">
                <a:solidFill>
                  <a:srgbClr val="FF0000"/>
                </a:solidFill>
                <a:latin typeface="+mn-ea"/>
              </a:rPr>
              <a:t>感測器</a:t>
            </a:r>
            <a:r>
              <a:rPr lang="zh-CN" altLang="en-US" sz="2800" dirty="0" smtClean="0">
                <a:latin typeface="+mn-ea"/>
              </a:rPr>
              <a:t>。</a:t>
            </a:r>
            <a:endParaRPr lang="en-US" altLang="zh-TW" sz="2800" dirty="0">
              <a:latin typeface="+mn-ea"/>
            </a:endParaRPr>
          </a:p>
          <a:p>
            <a:pPr>
              <a:lnSpc>
                <a:spcPct val="120000"/>
              </a:lnSpc>
            </a:pPr>
            <a:r>
              <a:rPr lang="zh-CN" altLang="en-US" sz="2800" dirty="0" smtClean="0">
                <a:latin typeface="+mn-ea"/>
              </a:rPr>
              <a:t>結構：機器人必須使用塑膠材質的拼插式結構，</a:t>
            </a:r>
            <a:r>
              <a:rPr lang="zh-CN" altLang="en-US" sz="2800" dirty="0" smtClean="0">
                <a:solidFill>
                  <a:srgbClr val="FF0000"/>
                </a:solidFill>
                <a:latin typeface="+mn-ea"/>
              </a:rPr>
              <a:t>不得使用</a:t>
            </a:r>
            <a:r>
              <a:rPr lang="zh-CN" altLang="en-US" sz="2800" dirty="0" smtClean="0">
                <a:latin typeface="+mn-ea"/>
              </a:rPr>
              <a:t>紮帶、螺釘、鉚釘、膠水、膠帶等</a:t>
            </a:r>
            <a:r>
              <a:rPr lang="zh-CN" altLang="en-US" sz="2800" dirty="0" smtClean="0">
                <a:solidFill>
                  <a:srgbClr val="FF0000"/>
                </a:solidFill>
                <a:latin typeface="+mn-ea"/>
              </a:rPr>
              <a:t>輔助連接材料</a:t>
            </a:r>
            <a:r>
              <a:rPr lang="zh-CN" altLang="en-US" sz="2800" dirty="0" smtClean="0">
                <a:latin typeface="+mn-ea"/>
              </a:rPr>
              <a:t>。</a:t>
            </a:r>
            <a:endParaRPr lang="en-US" altLang="zh-TW" sz="2800" dirty="0">
              <a:latin typeface="+mn-ea"/>
            </a:endParaRPr>
          </a:p>
          <a:p>
            <a:pPr>
              <a:lnSpc>
                <a:spcPct val="120000"/>
              </a:lnSpc>
            </a:pPr>
            <a:r>
              <a:rPr lang="zh-TW" altLang="en-US" sz="2800" dirty="0" smtClean="0">
                <a:solidFill>
                  <a:srgbClr val="FF0000"/>
                </a:solidFill>
                <a:latin typeface="+mn-ea"/>
              </a:rPr>
              <a:t>禁止</a:t>
            </a:r>
            <a:r>
              <a:rPr lang="zh-TW" altLang="en-US" sz="2800" dirty="0">
                <a:solidFill>
                  <a:srgbClr val="FF0000"/>
                </a:solidFill>
                <a:latin typeface="+mn-ea"/>
              </a:rPr>
              <a:t>自行焊接或改裝原裝零件</a:t>
            </a:r>
            <a:r>
              <a:rPr lang="zh-TW" altLang="en-US" sz="2800" dirty="0" smtClean="0">
                <a:latin typeface="+mn-ea"/>
              </a:rPr>
              <a:t>。</a:t>
            </a:r>
            <a:endParaRPr lang="en-US" altLang="zh-TW" sz="2800" dirty="0" smtClean="0">
              <a:latin typeface="+mn-ea"/>
            </a:endParaRPr>
          </a:p>
          <a:p>
            <a:endParaRPr lang="zh-TW" altLang="en-US" dirty="0"/>
          </a:p>
        </p:txBody>
      </p:sp>
      <p:sp>
        <p:nvSpPr>
          <p:cNvPr id="3" name="標題 2"/>
          <p:cNvSpPr>
            <a:spLocks noGrp="1"/>
          </p:cNvSpPr>
          <p:nvPr>
            <p:ph type="title"/>
          </p:nvPr>
        </p:nvSpPr>
        <p:spPr/>
        <p:txBody>
          <a:bodyPr/>
          <a:lstStyle/>
          <a:p>
            <a:r>
              <a:rPr lang="zh-TW" altLang="zh-TW" dirty="0"/>
              <a:t>比賽</a:t>
            </a:r>
            <a:r>
              <a:rPr lang="zh-TW" altLang="en-US" dirty="0"/>
              <a:t>機械人要求</a:t>
            </a:r>
          </a:p>
        </p:txBody>
      </p:sp>
    </p:spTree>
    <p:extLst>
      <p:ext uri="{BB962C8B-B14F-4D97-AF65-F5344CB8AC3E}">
        <p14:creationId xmlns:p14="http://schemas.microsoft.com/office/powerpoint/2010/main" val="308228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781128"/>
          </a:xfrm>
        </p:spPr>
        <p:txBody>
          <a:bodyPr>
            <a:normAutofit/>
          </a:bodyPr>
          <a:lstStyle/>
          <a:p>
            <a:r>
              <a:rPr lang="zh-TW" altLang="en-US" dirty="0"/>
              <a:t>比賽共</a:t>
            </a:r>
            <a:r>
              <a:rPr lang="zh-TW" altLang="en-US" dirty="0">
                <a:solidFill>
                  <a:srgbClr val="FF0000"/>
                </a:solidFill>
              </a:rPr>
              <a:t>進行</a:t>
            </a:r>
            <a:r>
              <a:rPr lang="en-US" altLang="zh-TW" dirty="0">
                <a:solidFill>
                  <a:srgbClr val="FF0000"/>
                </a:solidFill>
              </a:rPr>
              <a:t> 2 </a:t>
            </a:r>
            <a:r>
              <a:rPr lang="zh-TW" altLang="en-US" dirty="0" smtClean="0">
                <a:solidFill>
                  <a:srgbClr val="FF0000"/>
                </a:solidFill>
              </a:rPr>
              <a:t>輪</a:t>
            </a:r>
            <a:r>
              <a:rPr lang="zh-TW" altLang="en-US" dirty="0" smtClean="0"/>
              <a:t>。</a:t>
            </a:r>
            <a:r>
              <a:rPr lang="zh-TW" altLang="en-US" dirty="0"/>
              <a:t>每場比賽時間為</a:t>
            </a:r>
            <a:r>
              <a:rPr lang="en-US" altLang="zh-TW" dirty="0">
                <a:solidFill>
                  <a:srgbClr val="FF0000"/>
                </a:solidFill>
              </a:rPr>
              <a:t>150 </a:t>
            </a:r>
            <a:r>
              <a:rPr lang="zh-TW" altLang="en-US" dirty="0">
                <a:solidFill>
                  <a:srgbClr val="FF0000"/>
                </a:solidFill>
              </a:rPr>
              <a:t>秒</a:t>
            </a:r>
            <a:r>
              <a:rPr lang="zh-TW" altLang="en-US" dirty="0" smtClean="0">
                <a:solidFill>
                  <a:srgbClr val="FF0000"/>
                </a:solidFill>
              </a:rPr>
              <a:t>。</a:t>
            </a:r>
            <a:endParaRPr lang="en-US" altLang="zh-TW" dirty="0" smtClean="0">
              <a:solidFill>
                <a:srgbClr val="FF0000"/>
              </a:solidFill>
            </a:endParaRPr>
          </a:p>
          <a:p>
            <a:r>
              <a:rPr lang="zh-TW" altLang="en-US" dirty="0" smtClean="0"/>
              <a:t>所有</a:t>
            </a:r>
            <a:r>
              <a:rPr lang="zh-TW" altLang="en-US" dirty="0"/>
              <a:t>場次的比賽結束後，以參賽隊在輪次中的單輪最高</a:t>
            </a:r>
            <a:r>
              <a:rPr lang="zh-TW" altLang="en-US" dirty="0" smtClean="0"/>
              <a:t>分作為該隊的總成績</a:t>
            </a:r>
            <a:r>
              <a:rPr lang="zh-TW" altLang="en-US" smtClean="0"/>
              <a:t>，</a:t>
            </a:r>
            <a:r>
              <a:rPr lang="zh-TW" altLang="en-US" smtClean="0"/>
              <a:t>按最佳成績</a:t>
            </a:r>
            <a:r>
              <a:rPr lang="zh-TW" altLang="en-US" dirty="0" smtClean="0"/>
              <a:t>對參賽隊伍排名。</a:t>
            </a:r>
            <a:endParaRPr lang="en-US" altLang="zh-TW" dirty="0" smtClean="0"/>
          </a:p>
          <a:p>
            <a:r>
              <a:rPr lang="zh-TW" altLang="en-US" dirty="0"/>
              <a:t>如果出現局部並列的排名，按如下順序決定先後：</a:t>
            </a:r>
            <a:endParaRPr lang="en-US" altLang="zh-TW" dirty="0"/>
          </a:p>
          <a:p>
            <a:r>
              <a:rPr lang="zh-TW" altLang="en-US" dirty="0"/>
              <a:t>（</a:t>
            </a:r>
            <a:r>
              <a:rPr lang="en-US" altLang="zh-TW" dirty="0"/>
              <a:t>1</a:t>
            </a:r>
            <a:r>
              <a:rPr lang="zh-TW" altLang="en-US" dirty="0"/>
              <a:t>）用時最少的排名在前；</a:t>
            </a:r>
            <a:endParaRPr lang="en-US" altLang="zh-TW" dirty="0"/>
          </a:p>
          <a:p>
            <a:r>
              <a:rPr lang="zh-TW" altLang="en-US" dirty="0"/>
              <a:t>（</a:t>
            </a:r>
            <a:r>
              <a:rPr lang="en-US" altLang="zh-TW" dirty="0"/>
              <a:t>2</a:t>
            </a:r>
            <a:r>
              <a:rPr lang="zh-TW" altLang="en-US" dirty="0"/>
              <a:t>）重啟的次數越少的排名在前；</a:t>
            </a:r>
            <a:endParaRPr lang="en-US" altLang="zh-TW" dirty="0"/>
          </a:p>
          <a:p>
            <a:r>
              <a:rPr lang="zh-TW" altLang="en-US" dirty="0"/>
              <a:t>（</a:t>
            </a:r>
            <a:r>
              <a:rPr lang="en-US" altLang="zh-TW" dirty="0"/>
              <a:t>3</a:t>
            </a:r>
            <a:r>
              <a:rPr lang="zh-TW" altLang="en-US" dirty="0"/>
              <a:t>）所有場次中完成單項任務</a:t>
            </a:r>
            <a:r>
              <a:rPr lang="en-US" altLang="zh-TW" dirty="0"/>
              <a:t>(</a:t>
            </a:r>
            <a:r>
              <a:rPr lang="zh-TW" altLang="en-US" dirty="0"/>
              <a:t>得分為滿分</a:t>
            </a:r>
            <a:r>
              <a:rPr lang="en-US" altLang="zh-TW" dirty="0"/>
              <a:t>)</a:t>
            </a:r>
            <a:r>
              <a:rPr lang="zh-TW" altLang="en-US" dirty="0"/>
              <a:t>總數多的隊在前；</a:t>
            </a:r>
            <a:endParaRPr lang="en-US" altLang="zh-TW" dirty="0"/>
          </a:p>
          <a:p>
            <a:pPr marL="109728" indent="0">
              <a:buNone/>
            </a:pPr>
            <a:endParaRPr lang="en-US" altLang="zh-TW" dirty="0"/>
          </a:p>
        </p:txBody>
      </p:sp>
      <p:sp>
        <p:nvSpPr>
          <p:cNvPr id="2" name="標題 1"/>
          <p:cNvSpPr>
            <a:spLocks noGrp="1"/>
          </p:cNvSpPr>
          <p:nvPr>
            <p:ph type="title"/>
          </p:nvPr>
        </p:nvSpPr>
        <p:spPr/>
        <p:txBody>
          <a:bodyPr/>
          <a:lstStyle/>
          <a:p>
            <a:r>
              <a:rPr lang="zh-TW" altLang="zh-TW" b="1" dirty="0" smtClean="0"/>
              <a:t>賽</a:t>
            </a:r>
            <a:r>
              <a:rPr lang="zh-TW" altLang="zh-TW" b="1" dirty="0"/>
              <a:t>制</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1328"/>
            <a:ext cx="8229600" cy="4733754"/>
          </a:xfrm>
        </p:spPr>
        <p:txBody>
          <a:bodyPr>
            <a:normAutofit/>
          </a:bodyPr>
          <a:lstStyle/>
          <a:p>
            <a:r>
              <a:rPr lang="zh-TW" altLang="en-US" sz="2800" dirty="0" smtClean="0">
                <a:latin typeface="+mn-ea"/>
              </a:rPr>
              <a:t>根據比賽時間表</a:t>
            </a:r>
            <a:r>
              <a:rPr lang="en-US" altLang="zh-TW" sz="2800" dirty="0" smtClean="0">
                <a:latin typeface="+mn-ea"/>
              </a:rPr>
              <a:t>,</a:t>
            </a:r>
            <a:r>
              <a:rPr lang="zh-TW" altLang="en-US" sz="2800" dirty="0" smtClean="0">
                <a:latin typeface="+mn-ea"/>
              </a:rPr>
              <a:t> 參賽隊伍準時到逹場地比賽。</a:t>
            </a:r>
            <a:endParaRPr lang="en-US" altLang="zh-TW" sz="2800" dirty="0" smtClean="0">
              <a:latin typeface="+mn-ea"/>
            </a:endParaRPr>
          </a:p>
          <a:p>
            <a:pPr marL="365760" lvl="1" indent="-256032">
              <a:spcBef>
                <a:spcPts val="400"/>
              </a:spcBef>
              <a:buSzPct val="68000"/>
              <a:buFont typeface="Wingdings 3"/>
              <a:buChar char=""/>
            </a:pPr>
            <a:r>
              <a:rPr lang="zh-TW" altLang="en-US" sz="2800" dirty="0">
                <a:latin typeface="+mn-ea"/>
              </a:rPr>
              <a:t>未準時到場的參賽隊，每遲到</a:t>
            </a:r>
            <a:r>
              <a:rPr lang="en-US" altLang="zh-TW" sz="2800" dirty="0">
                <a:latin typeface="+mn-ea"/>
              </a:rPr>
              <a:t>1</a:t>
            </a:r>
            <a:r>
              <a:rPr lang="zh-TW" altLang="en-US" sz="2800" dirty="0">
                <a:latin typeface="+mn-ea"/>
              </a:rPr>
              <a:t>分鐘則判罰該隊</a:t>
            </a:r>
            <a:r>
              <a:rPr lang="en-US" altLang="zh-TW" sz="2800" dirty="0">
                <a:latin typeface="+mn-ea"/>
              </a:rPr>
              <a:t>10</a:t>
            </a:r>
            <a:r>
              <a:rPr lang="zh-TW" altLang="en-US" sz="2800" dirty="0">
                <a:latin typeface="+mn-ea"/>
              </a:rPr>
              <a:t>分。如果</a:t>
            </a:r>
            <a:r>
              <a:rPr lang="en-US" altLang="zh-TW" sz="2800" dirty="0">
                <a:latin typeface="+mn-ea"/>
              </a:rPr>
              <a:t>2</a:t>
            </a:r>
            <a:r>
              <a:rPr lang="zh-TW" altLang="en-US" sz="2800" dirty="0">
                <a:latin typeface="+mn-ea"/>
              </a:rPr>
              <a:t>分鐘後仍未到場，該隊將被取消比賽資格</a:t>
            </a:r>
            <a:r>
              <a:rPr lang="zh-TW" altLang="en-US" sz="2800" dirty="0" smtClean="0">
                <a:latin typeface="+mn-ea"/>
              </a:rPr>
              <a:t>。</a:t>
            </a:r>
            <a:endParaRPr lang="en-US" altLang="zh-TW" sz="2800" dirty="0">
              <a:latin typeface="+mn-ea"/>
            </a:endParaRPr>
          </a:p>
          <a:p>
            <a:pPr marL="365760" lvl="1" indent="-256032">
              <a:spcBef>
                <a:spcPts val="400"/>
              </a:spcBef>
              <a:buSzPct val="68000"/>
              <a:buFont typeface="Wingdings 3"/>
              <a:buChar char=""/>
            </a:pPr>
            <a:r>
              <a:rPr lang="zh-TW" altLang="zh-TW" sz="2800" dirty="0" smtClean="0">
                <a:solidFill>
                  <a:schemeClr val="dk1"/>
                </a:solidFill>
                <a:latin typeface="+mn-ea"/>
                <a:cs typeface="Arial"/>
                <a:sym typeface="Arial"/>
              </a:rPr>
              <a:t>隊員</a:t>
            </a:r>
            <a:r>
              <a:rPr lang="zh-TW" altLang="zh-TW" sz="2800" dirty="0">
                <a:solidFill>
                  <a:schemeClr val="dk1"/>
                </a:solidFill>
                <a:latin typeface="+mn-ea"/>
                <a:cs typeface="Arial"/>
                <a:sym typeface="Arial"/>
              </a:rPr>
              <a:t>將自己的機器人</a:t>
            </a:r>
            <a:r>
              <a:rPr lang="zh-TW" altLang="zh-TW" sz="2800" dirty="0" smtClean="0">
                <a:solidFill>
                  <a:schemeClr val="dk1"/>
                </a:solidFill>
                <a:latin typeface="+mn-ea"/>
                <a:cs typeface="Arial"/>
                <a:sym typeface="Arial"/>
              </a:rPr>
              <a:t>放入</a:t>
            </a:r>
            <a:r>
              <a:rPr lang="zh-TW" altLang="en-US" sz="2800" dirty="0" smtClean="0">
                <a:solidFill>
                  <a:schemeClr val="dk1"/>
                </a:solidFill>
                <a:latin typeface="+mn-ea"/>
                <a:cs typeface="Arial"/>
                <a:sym typeface="Arial"/>
              </a:rPr>
              <a:t>基地</a:t>
            </a:r>
            <a:r>
              <a:rPr lang="zh-TW" altLang="zh-TW" sz="2800" dirty="0" smtClean="0">
                <a:solidFill>
                  <a:schemeClr val="dk1"/>
                </a:solidFill>
                <a:latin typeface="+mn-ea"/>
                <a:cs typeface="Arial"/>
                <a:sym typeface="Arial"/>
              </a:rPr>
              <a:t>。</a:t>
            </a:r>
            <a:r>
              <a:rPr lang="zh-TW" altLang="zh-TW" sz="2800" dirty="0">
                <a:solidFill>
                  <a:schemeClr val="dk1"/>
                </a:solidFill>
                <a:latin typeface="+mn-ea"/>
                <a:cs typeface="Arial"/>
                <a:sym typeface="Arial"/>
              </a:rPr>
              <a:t>機器人的</a:t>
            </a:r>
            <a:r>
              <a:rPr lang="zh-TW" altLang="zh-TW" sz="2800" dirty="0">
                <a:solidFill>
                  <a:srgbClr val="FF0000"/>
                </a:solidFill>
                <a:latin typeface="+mn-ea"/>
                <a:cs typeface="Arial"/>
                <a:sym typeface="Arial"/>
              </a:rPr>
              <a:t>任何部分</a:t>
            </a:r>
            <a:r>
              <a:rPr lang="zh-TW" altLang="zh-TW" sz="2800" dirty="0">
                <a:solidFill>
                  <a:schemeClr val="dk1"/>
                </a:solidFill>
                <a:latin typeface="+mn-ea"/>
                <a:cs typeface="Arial"/>
                <a:sym typeface="Arial"/>
              </a:rPr>
              <a:t>及其在地面的</a:t>
            </a:r>
            <a:r>
              <a:rPr lang="zh-TW" altLang="zh-TW" sz="2800" dirty="0" smtClean="0">
                <a:solidFill>
                  <a:schemeClr val="dk1"/>
                </a:solidFill>
                <a:latin typeface="+mn-ea"/>
                <a:cs typeface="Arial"/>
                <a:sym typeface="Arial"/>
              </a:rPr>
              <a:t>投影</a:t>
            </a:r>
            <a:r>
              <a:rPr lang="zh-TW" altLang="en-US" sz="2800" dirty="0" smtClean="0">
                <a:solidFill>
                  <a:schemeClr val="dk1"/>
                </a:solidFill>
                <a:latin typeface="+mn-ea"/>
                <a:cs typeface="Arial"/>
                <a:sym typeface="Arial"/>
              </a:rPr>
              <a:t>在開始時</a:t>
            </a:r>
            <a:r>
              <a:rPr lang="zh-TW" altLang="zh-TW" sz="2800" dirty="0" smtClean="0">
                <a:solidFill>
                  <a:srgbClr val="FF0000"/>
                </a:solidFill>
                <a:latin typeface="+mn-ea"/>
                <a:cs typeface="Arial"/>
                <a:sym typeface="Arial"/>
              </a:rPr>
              <a:t>不能超出</a:t>
            </a:r>
            <a:r>
              <a:rPr lang="zh-TW" altLang="en-US" sz="2800" dirty="0" smtClean="0">
                <a:solidFill>
                  <a:srgbClr val="FF0000"/>
                </a:solidFill>
                <a:latin typeface="+mn-ea"/>
                <a:cs typeface="Arial"/>
                <a:sym typeface="Arial"/>
              </a:rPr>
              <a:t>基地</a:t>
            </a:r>
            <a:r>
              <a:rPr lang="zh-TW" altLang="zh-TW" sz="2800" dirty="0" smtClean="0">
                <a:solidFill>
                  <a:schemeClr val="dk1"/>
                </a:solidFill>
                <a:latin typeface="+mn-ea"/>
                <a:cs typeface="Arial"/>
                <a:sym typeface="Arial"/>
              </a:rPr>
              <a:t>。啟動</a:t>
            </a:r>
            <a:r>
              <a:rPr lang="zh-TW" altLang="zh-TW" sz="2800" dirty="0">
                <a:solidFill>
                  <a:schemeClr val="dk1"/>
                </a:solidFill>
                <a:latin typeface="+mn-ea"/>
                <a:cs typeface="Arial"/>
                <a:sym typeface="Arial"/>
              </a:rPr>
              <a:t>後的機器人</a:t>
            </a:r>
            <a:r>
              <a:rPr lang="zh-TW" altLang="zh-TW" sz="2800" dirty="0">
                <a:solidFill>
                  <a:srgbClr val="FF0000"/>
                </a:solidFill>
                <a:latin typeface="+mn-ea"/>
                <a:cs typeface="Arial"/>
                <a:sym typeface="Arial"/>
              </a:rPr>
              <a:t>不得</a:t>
            </a:r>
            <a:r>
              <a:rPr lang="zh-TW" altLang="zh-TW" sz="2800" dirty="0" smtClean="0">
                <a:solidFill>
                  <a:srgbClr val="FF0000"/>
                </a:solidFill>
                <a:latin typeface="+mn-ea"/>
                <a:cs typeface="Arial"/>
                <a:sym typeface="Arial"/>
              </a:rPr>
              <a:t>故意分離</a:t>
            </a:r>
            <a:r>
              <a:rPr lang="zh-TW" altLang="zh-TW" sz="2800" dirty="0">
                <a:solidFill>
                  <a:srgbClr val="FF0000"/>
                </a:solidFill>
                <a:latin typeface="+mn-ea"/>
                <a:cs typeface="Arial"/>
                <a:sym typeface="Arial"/>
              </a:rPr>
              <a:t>出部件或把機械</a:t>
            </a:r>
            <a:r>
              <a:rPr lang="zh-TW" altLang="zh-TW" sz="2800" dirty="0" smtClean="0">
                <a:solidFill>
                  <a:srgbClr val="FF0000"/>
                </a:solidFill>
                <a:latin typeface="+mn-ea"/>
                <a:cs typeface="Arial"/>
                <a:sym typeface="Arial"/>
              </a:rPr>
              <a:t>零件掉</a:t>
            </a:r>
            <a:r>
              <a:rPr lang="zh-TW" altLang="zh-TW" sz="2800" dirty="0">
                <a:solidFill>
                  <a:srgbClr val="FF0000"/>
                </a:solidFill>
                <a:latin typeface="+mn-ea"/>
                <a:cs typeface="Arial"/>
                <a:sym typeface="Arial"/>
              </a:rPr>
              <a:t>在場上</a:t>
            </a:r>
            <a:r>
              <a:rPr lang="zh-TW" altLang="zh-TW" sz="2800" dirty="0" smtClean="0">
                <a:solidFill>
                  <a:schemeClr val="dk1"/>
                </a:solidFill>
                <a:latin typeface="+mn-ea"/>
                <a:cs typeface="Arial"/>
                <a:sym typeface="Arial"/>
              </a:rPr>
              <a:t>。</a:t>
            </a:r>
            <a:endParaRPr lang="en-US" altLang="zh-TW" sz="2800" dirty="0" smtClean="0">
              <a:solidFill>
                <a:schemeClr val="dk1"/>
              </a:solidFill>
              <a:latin typeface="+mn-ea"/>
              <a:cs typeface="Arial"/>
              <a:sym typeface="Arial"/>
            </a:endParaRPr>
          </a:p>
        </p:txBody>
      </p:sp>
      <p:sp>
        <p:nvSpPr>
          <p:cNvPr id="2" name="標題 1"/>
          <p:cNvSpPr>
            <a:spLocks noGrp="1"/>
          </p:cNvSpPr>
          <p:nvPr>
            <p:ph type="title"/>
          </p:nvPr>
        </p:nvSpPr>
        <p:spPr>
          <a:xfrm>
            <a:off x="611560" y="332656"/>
            <a:ext cx="8229600" cy="1143000"/>
          </a:xfrm>
        </p:spPr>
        <p:txBody>
          <a:bodyPr/>
          <a:lstStyle/>
          <a:p>
            <a:r>
              <a:rPr lang="zh-TW" altLang="en-US" b="1" dirty="0" smtClean="0"/>
              <a:t>比賽流程</a:t>
            </a:r>
            <a:r>
              <a:rPr lang="zh-TW" altLang="en-US" dirty="0" smtClean="0"/>
              <a:t>及注意事項</a:t>
            </a:r>
            <a:endParaRPr lang="zh-TW" alt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365760" lvl="1" indent="-256032">
              <a:spcBef>
                <a:spcPts val="400"/>
              </a:spcBef>
              <a:buSzPct val="68000"/>
              <a:buFont typeface="Wingdings 3"/>
              <a:buChar char=""/>
            </a:pPr>
            <a:r>
              <a:rPr lang="zh-TW" altLang="en-US" sz="2400" dirty="0"/>
              <a:t>機器人在運行中如果</a:t>
            </a:r>
            <a:r>
              <a:rPr lang="zh-TW" altLang="en-US" sz="2400" dirty="0">
                <a:solidFill>
                  <a:srgbClr val="FF0000"/>
                </a:solidFill>
              </a:rPr>
              <a:t>出現故障</a:t>
            </a:r>
            <a:r>
              <a:rPr lang="zh-TW" altLang="en-US" sz="2400" dirty="0"/>
              <a:t>或未完成某項任務，參賽隊員可以自行將機器人拿回基地重啟。記錄一次</a:t>
            </a:r>
            <a:r>
              <a:rPr lang="en-US" altLang="zh-TW" sz="2400" dirty="0"/>
              <a:t>“</a:t>
            </a:r>
            <a:r>
              <a:rPr lang="zh-TW" altLang="en-US" sz="2400" dirty="0"/>
              <a:t>重啟</a:t>
            </a:r>
            <a:r>
              <a:rPr lang="en-US" altLang="zh-TW" sz="2400" dirty="0"/>
              <a:t>”</a:t>
            </a:r>
            <a:r>
              <a:rPr lang="zh-TW" altLang="en-US" sz="2400" dirty="0"/>
              <a:t>，</a:t>
            </a:r>
            <a:r>
              <a:rPr lang="zh-TW" altLang="en-US" sz="2400" dirty="0">
                <a:solidFill>
                  <a:srgbClr val="FF0000"/>
                </a:solidFill>
              </a:rPr>
              <a:t>重啟前機器人已完成的任務得分有效，但機器人當時攜帶的得分模型失效並由裁判代為保管至本輪比賽結束</a:t>
            </a:r>
            <a:r>
              <a:rPr lang="zh-TW" altLang="en-US" sz="2400" dirty="0"/>
              <a:t>；在這個</a:t>
            </a:r>
            <a:r>
              <a:rPr lang="zh-TW" altLang="en-US" sz="2400" dirty="0" smtClean="0"/>
              <a:t>過程</a:t>
            </a:r>
            <a:r>
              <a:rPr lang="zh-TW" altLang="en-US" sz="2400" dirty="0"/>
              <a:t>中計時不會暫停。</a:t>
            </a:r>
            <a:endParaRPr lang="en-US" altLang="zh-TW" sz="2400" dirty="0"/>
          </a:p>
          <a:p>
            <a:pPr marL="365760" lvl="1" indent="-256032">
              <a:spcBef>
                <a:spcPts val="400"/>
              </a:spcBef>
              <a:buSzPct val="68000"/>
              <a:buFont typeface="Wingdings 3"/>
              <a:buChar char=""/>
            </a:pPr>
            <a:r>
              <a:rPr lang="zh-TW" altLang="en-US" sz="2400" dirty="0" smtClean="0">
                <a:latin typeface="+mn-ea"/>
              </a:rPr>
              <a:t>機械人</a:t>
            </a:r>
            <a:r>
              <a:rPr lang="zh-TW" altLang="en-US" sz="2400" dirty="0">
                <a:latin typeface="+mn-ea"/>
              </a:rPr>
              <a:t>在單輪比賽中</a:t>
            </a:r>
            <a:r>
              <a:rPr lang="zh-TW" altLang="en-US" sz="2400" dirty="0" smtClean="0">
                <a:latin typeface="+mn-ea"/>
              </a:rPr>
              <a:t>可以</a:t>
            </a:r>
            <a:r>
              <a:rPr lang="zh-TW" altLang="en-US" sz="2400" dirty="0">
                <a:solidFill>
                  <a:srgbClr val="FF0000"/>
                </a:solidFill>
                <a:latin typeface="+mn-ea"/>
              </a:rPr>
              <a:t>最多</a:t>
            </a:r>
            <a:r>
              <a:rPr lang="en-US" altLang="zh-TW" sz="2400" dirty="0">
                <a:solidFill>
                  <a:srgbClr val="FF0000"/>
                </a:solidFill>
                <a:latin typeface="+mn-ea"/>
              </a:rPr>
              <a:t>2</a:t>
            </a:r>
            <a:r>
              <a:rPr lang="zh-TW" altLang="en-US" sz="2400" dirty="0">
                <a:solidFill>
                  <a:srgbClr val="FF0000"/>
                </a:solidFill>
                <a:latin typeface="+mn-ea"/>
              </a:rPr>
              <a:t>次</a:t>
            </a:r>
            <a:r>
              <a:rPr lang="zh-TW" altLang="en-US" sz="2400" dirty="0" smtClean="0">
                <a:solidFill>
                  <a:srgbClr val="FF0000"/>
                </a:solidFill>
                <a:latin typeface="+mn-ea"/>
              </a:rPr>
              <a:t>重</a:t>
            </a:r>
            <a:r>
              <a:rPr lang="zh-TW" altLang="en-US" sz="2400" dirty="0">
                <a:solidFill>
                  <a:srgbClr val="FF0000"/>
                </a:solidFill>
                <a:latin typeface="+mn-ea"/>
              </a:rPr>
              <a:t>試</a:t>
            </a:r>
            <a:r>
              <a:rPr lang="zh-TW" altLang="en-US" sz="2400" dirty="0">
                <a:latin typeface="+mn-ea"/>
              </a:rPr>
              <a:t>，但</a:t>
            </a:r>
            <a:r>
              <a:rPr lang="zh-TW" altLang="en-US" sz="2400" dirty="0">
                <a:solidFill>
                  <a:srgbClr val="FF0000"/>
                </a:solidFill>
                <a:latin typeface="+mn-ea"/>
              </a:rPr>
              <a:t>時間不會停止</a:t>
            </a:r>
            <a:r>
              <a:rPr lang="zh-TW" altLang="en-US" sz="2400" dirty="0">
                <a:latin typeface="+mn-ea"/>
              </a:rPr>
              <a:t>。</a:t>
            </a:r>
            <a:endParaRPr lang="en-US" altLang="zh-TW" sz="2400" dirty="0">
              <a:latin typeface="+mn-ea"/>
            </a:endParaRPr>
          </a:p>
          <a:p>
            <a:pPr marL="365760" lvl="1" indent="-256032">
              <a:spcBef>
                <a:spcPts val="400"/>
              </a:spcBef>
              <a:buSzPct val="68000"/>
              <a:buFont typeface="Wingdings 3"/>
              <a:buChar char=""/>
            </a:pPr>
            <a:r>
              <a:rPr lang="zh-TW" altLang="en-US" sz="2400" dirty="0">
                <a:latin typeface="+mn-ea"/>
              </a:rPr>
              <a:t>機器人可以多次自主往返基地，不算重啟。</a:t>
            </a:r>
            <a:endParaRPr lang="en-US" altLang="zh-TW" sz="2400" dirty="0">
              <a:latin typeface="+mn-ea"/>
            </a:endParaRPr>
          </a:p>
          <a:p>
            <a:pPr marL="365760" lvl="1" indent="-256032">
              <a:spcBef>
                <a:spcPts val="400"/>
              </a:spcBef>
              <a:buSzPct val="68000"/>
              <a:buFont typeface="Wingdings 3"/>
              <a:buChar char=""/>
            </a:pPr>
            <a:r>
              <a:rPr lang="zh-TW" altLang="en-US" sz="2400" dirty="0">
                <a:latin typeface="+mn-ea"/>
              </a:rPr>
              <a:t>機器人自主返回基地後，參賽隊員可以對機器人的結構做修改或進行</a:t>
            </a:r>
            <a:r>
              <a:rPr lang="zh-TW" altLang="en-US" sz="2400" dirty="0" smtClean="0">
                <a:latin typeface="+mn-ea"/>
              </a:rPr>
              <a:t>維修，但</a:t>
            </a:r>
            <a:r>
              <a:rPr lang="zh-TW" altLang="en-US" sz="2400" dirty="0">
                <a:solidFill>
                  <a:srgbClr val="FF0000"/>
                </a:solidFill>
                <a:latin typeface="+mn-ea"/>
              </a:rPr>
              <a:t>時間不會停止</a:t>
            </a:r>
            <a:r>
              <a:rPr lang="zh-TW" altLang="en-US" sz="2400" dirty="0">
                <a:latin typeface="+mn-ea"/>
              </a:rPr>
              <a:t>。 </a:t>
            </a:r>
            <a:endParaRPr lang="en-US" altLang="zh-TW" sz="2400" dirty="0" smtClean="0">
              <a:latin typeface="+mn-ea"/>
            </a:endParaRPr>
          </a:p>
          <a:p>
            <a:pPr marL="365760" lvl="1" indent="-256032">
              <a:spcBef>
                <a:spcPts val="400"/>
              </a:spcBef>
              <a:buSzPct val="68000"/>
              <a:buFont typeface="Wingdings 3"/>
              <a:buChar char=""/>
            </a:pPr>
            <a:endParaRPr lang="en-US" altLang="zh-TW" sz="2400" dirty="0">
              <a:latin typeface="+mn-ea"/>
            </a:endParaRPr>
          </a:p>
          <a:p>
            <a:pPr marL="365760" lvl="1" indent="-256032">
              <a:spcBef>
                <a:spcPts val="400"/>
              </a:spcBef>
              <a:buSzPct val="68000"/>
              <a:buFont typeface="Wingdings 3"/>
              <a:buChar char=""/>
            </a:pPr>
            <a:endParaRPr lang="en-US" altLang="zh-TW" sz="2800" dirty="0">
              <a:latin typeface="+mn-ea"/>
            </a:endParaRPr>
          </a:p>
          <a:p>
            <a:pPr marL="109728" indent="0">
              <a:buNone/>
            </a:pPr>
            <a:endParaRPr lang="zh-TW" altLang="en-US" dirty="0"/>
          </a:p>
        </p:txBody>
      </p:sp>
      <p:sp>
        <p:nvSpPr>
          <p:cNvPr id="3" name="標題 2"/>
          <p:cNvSpPr>
            <a:spLocks noGrp="1"/>
          </p:cNvSpPr>
          <p:nvPr>
            <p:ph type="title"/>
          </p:nvPr>
        </p:nvSpPr>
        <p:spPr/>
        <p:txBody>
          <a:bodyPr/>
          <a:lstStyle/>
          <a:p>
            <a:r>
              <a:rPr lang="zh-TW" altLang="en-US" dirty="0"/>
              <a:t>比賽流程及注意事項</a:t>
            </a:r>
          </a:p>
        </p:txBody>
      </p:sp>
    </p:spTree>
    <p:extLst>
      <p:ext uri="{BB962C8B-B14F-4D97-AF65-F5344CB8AC3E}">
        <p14:creationId xmlns:p14="http://schemas.microsoft.com/office/powerpoint/2010/main" val="756901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smtClean="0"/>
              <a:t>澳門大學地圖</a:t>
            </a:r>
            <a:endParaRPr lang="zh-TW" altLang="en-US" dirty="0"/>
          </a:p>
        </p:txBody>
      </p:sp>
      <p:pic>
        <p:nvPicPr>
          <p:cNvPr id="1027" name="Picture 3" descr="C:\Users\admin\Desktop\未命名.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41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0">
              <a:lnSpc>
                <a:spcPct val="90000"/>
              </a:lnSpc>
            </a:pPr>
            <a:r>
              <a:rPr lang="zh-TW" altLang="en-US" sz="2800" dirty="0">
                <a:latin typeface="+mn-ea"/>
                <a:sym typeface="Rambla"/>
              </a:rPr>
              <a:t>參賽隊在完成一些任務後，如不準備繼續比賽或完成所有任務後，應向裁判員示意，裁判員據此停止計時，作為單輪用時，結束比賽；否則，等待裁判員的終場哨音</a:t>
            </a:r>
            <a:r>
              <a:rPr lang="zh-TW" altLang="en-US" sz="2800" dirty="0" smtClean="0">
                <a:latin typeface="+mn-ea"/>
                <a:sym typeface="Rambla"/>
              </a:rPr>
              <a:t>。</a:t>
            </a:r>
            <a:endParaRPr lang="zh-TW" altLang="en-US" sz="2800" dirty="0">
              <a:latin typeface="+mn-ea"/>
              <a:sym typeface="Rambla"/>
            </a:endParaRPr>
          </a:p>
          <a:p>
            <a:pPr lvl="0">
              <a:lnSpc>
                <a:spcPct val="90000"/>
              </a:lnSpc>
            </a:pPr>
            <a:r>
              <a:rPr lang="zh-TW" altLang="zh-TW" sz="2800" dirty="0" smtClean="0">
                <a:latin typeface="+mn-ea"/>
                <a:sym typeface="Rambla"/>
              </a:rPr>
              <a:t>裁判員</a:t>
            </a:r>
            <a:r>
              <a:rPr lang="zh-TW" altLang="zh-TW" sz="2800" dirty="0">
                <a:latin typeface="+mn-ea"/>
                <a:sym typeface="Rambla"/>
              </a:rPr>
              <a:t>記錄場上狀態，填寫記分表。參賽隊員應簽名確認自己的得分</a:t>
            </a:r>
            <a:r>
              <a:rPr lang="zh-TW" altLang="zh-TW" sz="2800" dirty="0" smtClean="0">
                <a:latin typeface="+mn-ea"/>
                <a:sym typeface="Rambla"/>
              </a:rPr>
              <a:t>。</a:t>
            </a:r>
            <a:endParaRPr lang="zh-TW" altLang="zh-TW" sz="2800" dirty="0">
              <a:latin typeface="+mn-ea"/>
              <a:sym typeface="Rambla"/>
            </a:endParaRPr>
          </a:p>
          <a:p>
            <a:pPr lvl="0">
              <a:lnSpc>
                <a:spcPct val="90000"/>
              </a:lnSpc>
            </a:pPr>
            <a:r>
              <a:rPr lang="zh-TW" altLang="zh-TW" sz="2800" dirty="0">
                <a:solidFill>
                  <a:srgbClr val="FF0000"/>
                </a:solidFill>
                <a:latin typeface="+mn-ea"/>
                <a:sym typeface="Rambla"/>
              </a:rPr>
              <a:t>簽名確認後不接受任何申訴。無合理的申訴而拒絕簽名確認當棄權論。</a:t>
            </a:r>
          </a:p>
          <a:p>
            <a:pPr marL="109728" indent="0">
              <a:buNone/>
            </a:pPr>
            <a:endParaRPr lang="zh-TW" altLang="en-US" dirty="0"/>
          </a:p>
        </p:txBody>
      </p:sp>
      <p:sp>
        <p:nvSpPr>
          <p:cNvPr id="3" name="標題 2"/>
          <p:cNvSpPr>
            <a:spLocks noGrp="1"/>
          </p:cNvSpPr>
          <p:nvPr>
            <p:ph type="title"/>
          </p:nvPr>
        </p:nvSpPr>
        <p:spPr/>
        <p:txBody>
          <a:bodyPr/>
          <a:lstStyle/>
          <a:p>
            <a:r>
              <a:rPr lang="zh-TW" altLang="en-US" dirty="0"/>
              <a:t>比賽流程及注意事項</a:t>
            </a:r>
          </a:p>
        </p:txBody>
      </p:sp>
    </p:spTree>
    <p:extLst>
      <p:ext uri="{BB962C8B-B14F-4D97-AF65-F5344CB8AC3E}">
        <p14:creationId xmlns:p14="http://schemas.microsoft.com/office/powerpoint/2010/main" val="4092305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t>在競賽中，裁判有最終裁定權。他們的裁決是最終裁決。裁判</a:t>
            </a:r>
            <a:r>
              <a:rPr lang="en-US" altLang="zh-TW" dirty="0"/>
              <a:t>(</a:t>
            </a:r>
            <a:r>
              <a:rPr lang="zh-TW" altLang="en-US" dirty="0"/>
              <a:t>或裁判委員會</a:t>
            </a:r>
            <a:r>
              <a:rPr lang="en-US" altLang="zh-TW" dirty="0"/>
              <a:t>)</a:t>
            </a:r>
            <a:r>
              <a:rPr lang="zh-TW" altLang="en-US" dirty="0">
                <a:solidFill>
                  <a:srgbClr val="FF0000"/>
                </a:solidFill>
              </a:rPr>
              <a:t>不會複查任何的比賽錄影。對於裁決後產生的任何問題必須由比賽隊伍的隊長</a:t>
            </a:r>
            <a:r>
              <a:rPr lang="en-US" altLang="zh-TW" dirty="0">
                <a:solidFill>
                  <a:srgbClr val="FF0000"/>
                </a:solidFill>
              </a:rPr>
              <a:t>(</a:t>
            </a:r>
            <a:r>
              <a:rPr lang="zh-TW" altLang="en-US" dirty="0">
                <a:solidFill>
                  <a:srgbClr val="FF0000"/>
                </a:solidFill>
              </a:rPr>
              <a:t>學生</a:t>
            </a:r>
            <a:r>
              <a:rPr lang="en-US" altLang="zh-TW" dirty="0">
                <a:solidFill>
                  <a:srgbClr val="FF0000"/>
                </a:solidFill>
              </a:rPr>
              <a:t>)</a:t>
            </a:r>
            <a:r>
              <a:rPr lang="zh-TW" altLang="en-US" dirty="0">
                <a:solidFill>
                  <a:srgbClr val="FF0000"/>
                </a:solidFill>
              </a:rPr>
              <a:t>在比賽現場即時向裁判提出</a:t>
            </a:r>
            <a:r>
              <a:rPr lang="zh-TW" altLang="en-US" dirty="0"/>
              <a:t>，並且必須填妥大會所提供之申訴書才予以受理。</a:t>
            </a:r>
            <a:r>
              <a:rPr lang="zh-TW" altLang="en-US" dirty="0">
                <a:solidFill>
                  <a:srgbClr val="FF0000"/>
                </a:solidFill>
              </a:rPr>
              <a:t>賽會均不會接受比賽後的任何上訴。</a:t>
            </a:r>
          </a:p>
          <a:p>
            <a:r>
              <a:rPr lang="zh-TW" altLang="en-US" dirty="0"/>
              <a:t>任何參賽學校人士</a:t>
            </a:r>
            <a:r>
              <a:rPr lang="en-US" altLang="zh-TW" dirty="0"/>
              <a:t>(</a:t>
            </a:r>
            <a:r>
              <a:rPr lang="zh-TW" altLang="en-US" dirty="0"/>
              <a:t>包括</a:t>
            </a:r>
            <a:r>
              <a:rPr lang="zh-TW" altLang="en-US" dirty="0">
                <a:solidFill>
                  <a:srgbClr val="FF0000"/>
                </a:solidFill>
              </a:rPr>
              <a:t>老師及學生</a:t>
            </a:r>
            <a:r>
              <a:rPr lang="en-US" altLang="zh-TW" dirty="0"/>
              <a:t>)</a:t>
            </a:r>
            <a:r>
              <a:rPr lang="zh-TW" altLang="en-US" dirty="0"/>
              <a:t>，</a:t>
            </a:r>
            <a:r>
              <a:rPr lang="zh-TW" altLang="en-US" dirty="0">
                <a:solidFill>
                  <a:srgbClr val="FF0000"/>
                </a:solidFill>
              </a:rPr>
              <a:t>不得騷擾比賽及影響裁判的判決</a:t>
            </a:r>
            <a:r>
              <a:rPr lang="zh-TW" altLang="en-US" dirty="0"/>
              <a:t>，否則該校正進行比賽的隊伍將被給予黃牌警告。再犯者，則該學校正進行比賽的隊伍將被</a:t>
            </a:r>
            <a:r>
              <a:rPr lang="zh-TW" altLang="en-US" dirty="0">
                <a:solidFill>
                  <a:srgbClr val="FF0000"/>
                </a:solidFill>
              </a:rPr>
              <a:t>取消參賽資格</a:t>
            </a:r>
            <a:r>
              <a:rPr lang="zh-TW" altLang="en-US" dirty="0"/>
              <a:t>。</a:t>
            </a:r>
          </a:p>
        </p:txBody>
      </p:sp>
      <p:sp>
        <p:nvSpPr>
          <p:cNvPr id="3" name="標題 2"/>
          <p:cNvSpPr>
            <a:spLocks noGrp="1"/>
          </p:cNvSpPr>
          <p:nvPr>
            <p:ph type="title"/>
          </p:nvPr>
        </p:nvSpPr>
        <p:spPr/>
        <p:txBody>
          <a:bodyPr/>
          <a:lstStyle/>
          <a:p>
            <a:r>
              <a:rPr lang="zh-TW" altLang="zh-TW" dirty="0">
                <a:solidFill>
                  <a:schemeClr val="dk2"/>
                </a:solidFill>
                <a:latin typeface="Rambla"/>
                <a:ea typeface="Rambla"/>
                <a:cs typeface="Rambla"/>
                <a:sym typeface="Rambla"/>
              </a:rPr>
              <a:t>比賽評判</a:t>
            </a:r>
            <a:endParaRPr lang="zh-TW" altLang="en-US" dirty="0"/>
          </a:p>
        </p:txBody>
      </p:sp>
    </p:spTree>
    <p:extLst>
      <p:ext uri="{BB962C8B-B14F-4D97-AF65-F5344CB8AC3E}">
        <p14:creationId xmlns:p14="http://schemas.microsoft.com/office/powerpoint/2010/main" val="42867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smtClean="0"/>
              <a:t>任務</a:t>
            </a:r>
            <a:endParaRPr lang="zh-TW" altLang="en-US" dirty="0"/>
          </a:p>
        </p:txBody>
      </p:sp>
    </p:spTree>
    <p:extLst>
      <p:ext uri="{BB962C8B-B14F-4D97-AF65-F5344CB8AC3E}">
        <p14:creationId xmlns:p14="http://schemas.microsoft.com/office/powerpoint/2010/main" val="2756817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340768"/>
            <a:ext cx="8640960" cy="5257800"/>
          </a:xfrm>
        </p:spPr>
        <p:txBody>
          <a:bodyPr>
            <a:noAutofit/>
          </a:bodyPr>
          <a:lstStyle/>
          <a:p>
            <a:pPr lvl="1"/>
            <a:r>
              <a:rPr lang="zh-TW" altLang="en-US" dirty="0" smtClean="0"/>
              <a:t>在</a:t>
            </a:r>
            <a:r>
              <a:rPr lang="zh-TW" altLang="en-US" dirty="0"/>
              <a:t>場地任務模型上放有</a:t>
            </a:r>
            <a:r>
              <a:rPr lang="en-US" altLang="zh-TW" dirty="0"/>
              <a:t> 3 </a:t>
            </a:r>
            <a:r>
              <a:rPr lang="zh-TW" altLang="en-US" dirty="0"/>
              <a:t>個能量</a:t>
            </a:r>
            <a:r>
              <a:rPr lang="zh-TW" altLang="en-US" dirty="0" smtClean="0"/>
              <a:t>塊。</a:t>
            </a:r>
            <a:endParaRPr lang="en-US" altLang="zh-TW" dirty="0"/>
          </a:p>
          <a:p>
            <a:pPr lvl="1"/>
            <a:r>
              <a:rPr lang="zh-TW" altLang="en-US" dirty="0"/>
              <a:t>機器人要把能量塊從任務模型上取下，並</a:t>
            </a:r>
            <a:r>
              <a:rPr lang="zh-TW" altLang="en-US" dirty="0">
                <a:solidFill>
                  <a:srgbClr val="FF0000"/>
                </a:solidFill>
              </a:rPr>
              <a:t>帶回基地</a:t>
            </a:r>
            <a:r>
              <a:rPr lang="zh-TW" altLang="en-US" dirty="0"/>
              <a:t>，每塊得</a:t>
            </a:r>
            <a:r>
              <a:rPr lang="en-US" altLang="zh-TW" dirty="0"/>
              <a:t> 15 </a:t>
            </a:r>
            <a:r>
              <a:rPr lang="zh-TW" altLang="en-US" dirty="0"/>
              <a:t>分。</a:t>
            </a:r>
            <a:endParaRPr lang="en-US" altLang="zh-TW" dirty="0"/>
          </a:p>
          <a:p>
            <a:pPr lvl="1"/>
            <a:r>
              <a:rPr lang="zh-TW" altLang="en-US" dirty="0"/>
              <a:t>攜帶能量塊的機器人的正投影只要一進入基地即可記分，此時與</a:t>
            </a:r>
            <a:r>
              <a:rPr lang="zh-TW" altLang="en-US" dirty="0">
                <a:solidFill>
                  <a:srgbClr val="FF0000"/>
                </a:solidFill>
              </a:rPr>
              <a:t>機器人沒有任何接觸的能量塊</a:t>
            </a:r>
            <a:r>
              <a:rPr lang="zh-TW" altLang="en-US" dirty="0"/>
              <a:t>不</a:t>
            </a:r>
            <a:r>
              <a:rPr lang="zh-TW" altLang="en-US" dirty="0" smtClean="0"/>
              <a:t>記分</a:t>
            </a:r>
            <a:endParaRPr lang="en-US" altLang="zh-TW" dirty="0" smtClean="0"/>
          </a:p>
        </p:txBody>
      </p:sp>
      <p:sp>
        <p:nvSpPr>
          <p:cNvPr id="2" name="標題 1"/>
          <p:cNvSpPr>
            <a:spLocks noGrp="1"/>
          </p:cNvSpPr>
          <p:nvPr>
            <p:ph type="title"/>
          </p:nvPr>
        </p:nvSpPr>
        <p:spPr/>
        <p:txBody>
          <a:bodyPr/>
          <a:lstStyle/>
          <a:p>
            <a:r>
              <a:rPr lang="en-US" altLang="zh-TW" dirty="0"/>
              <a:t> </a:t>
            </a:r>
            <a:r>
              <a:rPr lang="zh-TW" altLang="en-US" dirty="0"/>
              <a:t>獲取能量塊</a:t>
            </a:r>
            <a:endParaRPr lang="en-US" altLang="zh-TW"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861048"/>
            <a:ext cx="3569766" cy="21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zh-TW" altLang="en-US" dirty="0"/>
              <a:t>鐵礦任務模型放置在場地</a:t>
            </a:r>
            <a:r>
              <a:rPr lang="zh-TW" altLang="en-US" dirty="0" smtClean="0"/>
              <a:t>上。</a:t>
            </a:r>
            <a:endParaRPr lang="en-US" altLang="zh-TW" dirty="0"/>
          </a:p>
          <a:p>
            <a:pPr lvl="1"/>
            <a:r>
              <a:rPr lang="zh-TW" altLang="en-US" dirty="0"/>
              <a:t>將鐵礦石（灰色）運回基地</a:t>
            </a:r>
            <a:r>
              <a:rPr lang="zh-TW" altLang="en-US" dirty="0">
                <a:solidFill>
                  <a:srgbClr val="FF0000"/>
                </a:solidFill>
              </a:rPr>
              <a:t>或</a:t>
            </a:r>
            <a:r>
              <a:rPr lang="zh-TW" altLang="en-US" dirty="0" smtClean="0"/>
              <a:t>完成冶煉金屬</a:t>
            </a:r>
            <a:r>
              <a:rPr lang="en-US" altLang="zh-TW" smtClean="0"/>
              <a:t>(4.3)</a:t>
            </a:r>
            <a:r>
              <a:rPr lang="zh-TW" altLang="en-US" dirty="0" smtClean="0"/>
              <a:t>任務</a:t>
            </a:r>
            <a:r>
              <a:rPr lang="zh-TW" altLang="en-US" dirty="0"/>
              <a:t>，得 </a:t>
            </a:r>
            <a:r>
              <a:rPr lang="en-US" altLang="zh-TW" dirty="0"/>
              <a:t>40 </a:t>
            </a:r>
            <a:r>
              <a:rPr lang="zh-TW" altLang="en-US" dirty="0"/>
              <a:t>分</a:t>
            </a:r>
            <a:r>
              <a:rPr lang="zh-TW" altLang="en-US" dirty="0" smtClean="0"/>
              <a:t>。</a:t>
            </a:r>
            <a:endParaRPr lang="en-US" altLang="zh-TW" dirty="0" smtClean="0"/>
          </a:p>
          <a:p>
            <a:pPr marL="393192" lvl="1" indent="0">
              <a:buNone/>
            </a:pPr>
            <a:endParaRPr lang="en-US" altLang="zh-TW" dirty="0"/>
          </a:p>
        </p:txBody>
      </p:sp>
      <p:sp>
        <p:nvSpPr>
          <p:cNvPr id="3" name="標題 2"/>
          <p:cNvSpPr>
            <a:spLocks noGrp="1"/>
          </p:cNvSpPr>
          <p:nvPr>
            <p:ph type="title"/>
          </p:nvPr>
        </p:nvSpPr>
        <p:spPr/>
        <p:txBody>
          <a:bodyPr>
            <a:normAutofit/>
          </a:bodyPr>
          <a:lstStyle/>
          <a:p>
            <a:r>
              <a:rPr lang="zh-TW" altLang="en-US" dirty="0"/>
              <a:t>開採</a:t>
            </a:r>
            <a:r>
              <a:rPr lang="zh-TW" altLang="en-US" dirty="0" smtClean="0"/>
              <a:t>鐵礦</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1043252" y="2780928"/>
            <a:ext cx="3676815" cy="2559712"/>
          </a:xfrm>
          <a:prstGeom prst="rect">
            <a:avLst/>
          </a:prstGeom>
          <a:noFill/>
        </p:spPr>
      </p:pic>
    </p:spTree>
    <p:extLst>
      <p:ext uri="{BB962C8B-B14F-4D97-AF65-F5344CB8AC3E}">
        <p14:creationId xmlns:p14="http://schemas.microsoft.com/office/powerpoint/2010/main" val="2979544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8"/>
            <a:ext cx="8229600" cy="4539960"/>
          </a:xfrm>
        </p:spPr>
        <p:txBody>
          <a:bodyPr/>
          <a:lstStyle/>
          <a:p>
            <a:pPr lvl="1"/>
            <a:r>
              <a:rPr lang="zh-TW" altLang="en-US" dirty="0"/>
              <a:t>場地上的冶煉爐模型上，紅色為銅礦爐、灰色為鐵礦</a:t>
            </a:r>
            <a:r>
              <a:rPr lang="zh-TW" altLang="en-US" dirty="0" smtClean="0"/>
              <a:t>爐。</a:t>
            </a:r>
            <a:endParaRPr lang="en-US" altLang="zh-TW" dirty="0"/>
          </a:p>
          <a:p>
            <a:pPr lvl="1"/>
            <a:r>
              <a:rPr lang="zh-TW" altLang="en-US" dirty="0"/>
              <a:t>將鐵礦石放到冶煉爐上且不掉下來，每個礦石得 </a:t>
            </a:r>
            <a:r>
              <a:rPr lang="en-US" altLang="zh-TW" dirty="0"/>
              <a:t>20 </a:t>
            </a:r>
            <a:r>
              <a:rPr lang="zh-TW" altLang="en-US" dirty="0"/>
              <a:t>分。</a:t>
            </a:r>
            <a:endParaRPr lang="en-US" altLang="zh-TW" dirty="0"/>
          </a:p>
          <a:p>
            <a:pPr lvl="1"/>
            <a:r>
              <a:rPr lang="zh-TW" altLang="en-US" dirty="0"/>
              <a:t>將鐵礦石放到對應的冶煉爐上（即將鐵礦石放上灰色冶煉爐上）</a:t>
            </a:r>
            <a:r>
              <a:rPr lang="zh-TW" altLang="en-US" dirty="0" smtClean="0"/>
              <a:t>，每個礦石</a:t>
            </a:r>
            <a:r>
              <a:rPr lang="zh-TW" altLang="en-US" dirty="0"/>
              <a:t>加記 </a:t>
            </a:r>
            <a:r>
              <a:rPr lang="en-US" altLang="zh-TW" dirty="0"/>
              <a:t>10 </a:t>
            </a:r>
            <a:r>
              <a:rPr lang="zh-TW" altLang="en-US" dirty="0"/>
              <a:t>分。</a:t>
            </a:r>
            <a:endParaRPr lang="en-US" altLang="zh-TW" dirty="0"/>
          </a:p>
          <a:p>
            <a:pPr lvl="1"/>
            <a:r>
              <a:rPr lang="zh-TW" altLang="en-US" dirty="0"/>
              <a:t>銅礦爐、鐵礦爐左右位置不固定，在賽前準備時公佈。</a:t>
            </a:r>
            <a:endParaRPr lang="en-US" altLang="zh-TW" dirty="0"/>
          </a:p>
          <a:p>
            <a:pPr marL="109728" indent="0">
              <a:buNone/>
            </a:pPr>
            <a:endParaRPr lang="zh-TW" altLang="en-US" dirty="0"/>
          </a:p>
        </p:txBody>
      </p:sp>
      <p:sp>
        <p:nvSpPr>
          <p:cNvPr id="3" name="標題 2"/>
          <p:cNvSpPr>
            <a:spLocks noGrp="1"/>
          </p:cNvSpPr>
          <p:nvPr>
            <p:ph type="title"/>
          </p:nvPr>
        </p:nvSpPr>
        <p:spPr/>
        <p:txBody>
          <a:bodyPr>
            <a:normAutofit/>
          </a:bodyPr>
          <a:lstStyle/>
          <a:p>
            <a:r>
              <a:rPr lang="zh-TW" altLang="en-US" dirty="0"/>
              <a:t>冶煉</a:t>
            </a:r>
            <a:r>
              <a:rPr lang="zh-TW" altLang="en-US" dirty="0" smtClean="0"/>
              <a:t>金屬</a:t>
            </a:r>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861048"/>
            <a:ext cx="5760640" cy="2880320"/>
          </a:xfrm>
          <a:prstGeom prst="rect">
            <a:avLst/>
          </a:prstGeom>
          <a:noFill/>
          <a:ln>
            <a:noFill/>
          </a:ln>
        </p:spPr>
      </p:pic>
    </p:spTree>
    <p:extLst>
      <p:ext uri="{BB962C8B-B14F-4D97-AF65-F5344CB8AC3E}">
        <p14:creationId xmlns:p14="http://schemas.microsoft.com/office/powerpoint/2010/main" val="2700135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zh-TW" altLang="en-US" dirty="0"/>
              <a:t>場地上放置一台蒸氣機模型，指標初始狀態是垂直</a:t>
            </a:r>
            <a:r>
              <a:rPr lang="zh-TW" altLang="en-US" dirty="0" smtClean="0"/>
              <a:t>向下。</a:t>
            </a:r>
            <a:endParaRPr lang="en-US" altLang="zh-TW" dirty="0"/>
          </a:p>
          <a:p>
            <a:pPr lvl="1"/>
            <a:r>
              <a:rPr lang="zh-TW" altLang="en-US" dirty="0"/>
              <a:t>機器人需推動活塞將指標調到</a:t>
            </a:r>
            <a:r>
              <a:rPr lang="zh-TW" altLang="en-US" dirty="0">
                <a:solidFill>
                  <a:srgbClr val="FF0000"/>
                </a:solidFill>
              </a:rPr>
              <a:t>兩個紅點刻度中間任一位置</a:t>
            </a:r>
            <a:r>
              <a:rPr lang="zh-TW" altLang="en-US" dirty="0"/>
              <a:t>，得 </a:t>
            </a:r>
            <a:r>
              <a:rPr lang="en-US" altLang="zh-TW" dirty="0"/>
              <a:t>40 </a:t>
            </a:r>
            <a:r>
              <a:rPr lang="zh-TW" altLang="en-US" dirty="0"/>
              <a:t>分。</a:t>
            </a:r>
            <a:endParaRPr lang="en-US" altLang="zh-TW" dirty="0"/>
          </a:p>
          <a:p>
            <a:endParaRPr lang="zh-TW" altLang="en-US" dirty="0"/>
          </a:p>
        </p:txBody>
      </p:sp>
      <p:sp>
        <p:nvSpPr>
          <p:cNvPr id="3" name="標題 2"/>
          <p:cNvSpPr>
            <a:spLocks noGrp="1"/>
          </p:cNvSpPr>
          <p:nvPr>
            <p:ph type="title"/>
          </p:nvPr>
        </p:nvSpPr>
        <p:spPr/>
        <p:txBody>
          <a:bodyPr>
            <a:normAutofit/>
          </a:bodyPr>
          <a:lstStyle/>
          <a:p>
            <a:r>
              <a:rPr lang="zh-TW" altLang="en-US" dirty="0"/>
              <a:t>改進</a:t>
            </a:r>
            <a:r>
              <a:rPr lang="zh-TW" altLang="en-US" dirty="0" smtClean="0"/>
              <a:t>蒸氣機</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08920"/>
            <a:ext cx="5677535" cy="3283474"/>
          </a:xfrm>
          <a:prstGeom prst="rect">
            <a:avLst/>
          </a:prstGeom>
          <a:noFill/>
        </p:spPr>
      </p:pic>
    </p:spTree>
    <p:extLst>
      <p:ext uri="{BB962C8B-B14F-4D97-AF65-F5344CB8AC3E}">
        <p14:creationId xmlns:p14="http://schemas.microsoft.com/office/powerpoint/2010/main" val="2646654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zh-TW" altLang="en-US" dirty="0"/>
              <a:t>場地上有一段待修建的</a:t>
            </a:r>
            <a:r>
              <a:rPr lang="zh-TW" altLang="en-US" dirty="0" smtClean="0"/>
              <a:t>鐵路。</a:t>
            </a:r>
            <a:endParaRPr lang="en-US" altLang="zh-TW" dirty="0"/>
          </a:p>
          <a:p>
            <a:pPr lvl="1"/>
            <a:r>
              <a:rPr lang="zh-TW" altLang="en-US" dirty="0"/>
              <a:t>機器人要把一邊鐵軌鋪設好且與另一邊鐵軌平行，得 </a:t>
            </a:r>
            <a:r>
              <a:rPr lang="en-US" altLang="zh-TW" dirty="0"/>
              <a:t>30 </a:t>
            </a:r>
            <a:r>
              <a:rPr lang="zh-TW" altLang="en-US" dirty="0"/>
              <a:t>分。</a:t>
            </a:r>
            <a:endParaRPr lang="en-US" altLang="zh-TW" dirty="0"/>
          </a:p>
          <a:p>
            <a:pPr lvl="1"/>
            <a:r>
              <a:rPr lang="zh-TW" altLang="en-US" dirty="0"/>
              <a:t>機器人將火車沿鋪設好的鐵軌推到另一端，火車正投影完全在剛鋪設好的鐵軌上，加記 </a:t>
            </a:r>
            <a:r>
              <a:rPr lang="en-US" altLang="zh-TW" dirty="0"/>
              <a:t>30 </a:t>
            </a:r>
            <a:r>
              <a:rPr lang="zh-TW" altLang="en-US" dirty="0"/>
              <a:t>分。</a:t>
            </a:r>
            <a:endParaRPr lang="en-US" altLang="zh-TW" dirty="0"/>
          </a:p>
          <a:p>
            <a:pPr marL="109728" indent="0">
              <a:buNone/>
            </a:pPr>
            <a:endParaRPr lang="zh-TW" altLang="en-US" dirty="0"/>
          </a:p>
        </p:txBody>
      </p:sp>
      <p:sp>
        <p:nvSpPr>
          <p:cNvPr id="3" name="標題 2"/>
          <p:cNvSpPr>
            <a:spLocks noGrp="1"/>
          </p:cNvSpPr>
          <p:nvPr>
            <p:ph type="title"/>
          </p:nvPr>
        </p:nvSpPr>
        <p:spPr/>
        <p:txBody>
          <a:bodyPr>
            <a:normAutofit/>
          </a:bodyPr>
          <a:lstStyle/>
          <a:p>
            <a:r>
              <a:rPr lang="zh-TW" altLang="en-US" dirty="0"/>
              <a:t>修建</a:t>
            </a:r>
            <a:r>
              <a:rPr lang="zh-TW" altLang="en-US" dirty="0" smtClean="0"/>
              <a:t>鐵路</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56992"/>
            <a:ext cx="5112568" cy="2417904"/>
          </a:xfrm>
          <a:prstGeom prst="rect">
            <a:avLst/>
          </a:prstGeom>
          <a:noFill/>
        </p:spPr>
      </p:pic>
    </p:spTree>
    <p:extLst>
      <p:ext uri="{BB962C8B-B14F-4D97-AF65-F5344CB8AC3E}">
        <p14:creationId xmlns:p14="http://schemas.microsoft.com/office/powerpoint/2010/main" val="1758842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zh-TW" altLang="en-US" dirty="0"/>
              <a:t>場地上有一朵綠葉包裹的機器</a:t>
            </a:r>
            <a:r>
              <a:rPr lang="zh-TW" altLang="en-US" dirty="0" smtClean="0"/>
              <a:t>花。</a:t>
            </a:r>
            <a:endParaRPr lang="en-US" altLang="zh-TW" dirty="0" smtClean="0"/>
          </a:p>
          <a:p>
            <a:pPr lvl="1"/>
            <a:r>
              <a:rPr lang="zh-TW" altLang="en-US" dirty="0" smtClean="0"/>
              <a:t>機器人</a:t>
            </a:r>
            <a:r>
              <a:rPr lang="zh-TW" altLang="en-US" dirty="0"/>
              <a:t>需要打開開關，讓花朵盛開，使花朵與綠葉間距離 </a:t>
            </a:r>
            <a:r>
              <a:rPr lang="en-US" altLang="zh-TW" dirty="0"/>
              <a:t>20mm </a:t>
            </a:r>
            <a:r>
              <a:rPr lang="zh-TW" altLang="en-US" dirty="0"/>
              <a:t>以上且保持到比賽結束，得 </a:t>
            </a:r>
            <a:r>
              <a:rPr lang="en-US" altLang="zh-TW" dirty="0"/>
              <a:t>50 </a:t>
            </a:r>
            <a:r>
              <a:rPr lang="zh-TW" altLang="en-US" dirty="0"/>
              <a:t>分。</a:t>
            </a:r>
            <a:endParaRPr lang="en-US" altLang="zh-TW" dirty="0"/>
          </a:p>
          <a:p>
            <a:pPr lvl="1"/>
            <a:r>
              <a:rPr lang="zh-TW" altLang="en-US" dirty="0">
                <a:solidFill>
                  <a:srgbClr val="FF0000"/>
                </a:solidFill>
              </a:rPr>
              <a:t>花朵從任務模型上掉下來則不得分</a:t>
            </a:r>
            <a:r>
              <a:rPr lang="zh-TW" altLang="en-US" dirty="0" smtClean="0"/>
              <a:t>。</a:t>
            </a:r>
            <a:endParaRPr lang="en-US" altLang="zh-TW" dirty="0" smtClean="0"/>
          </a:p>
          <a:p>
            <a:pPr lvl="1"/>
            <a:endParaRPr lang="en-US" altLang="zh-TW" dirty="0"/>
          </a:p>
          <a:p>
            <a:endParaRPr lang="zh-TW" altLang="en-US" dirty="0"/>
          </a:p>
        </p:txBody>
      </p:sp>
      <p:sp>
        <p:nvSpPr>
          <p:cNvPr id="3" name="標題 2"/>
          <p:cNvSpPr>
            <a:spLocks noGrp="1"/>
          </p:cNvSpPr>
          <p:nvPr>
            <p:ph type="title"/>
          </p:nvPr>
        </p:nvSpPr>
        <p:spPr/>
        <p:txBody>
          <a:bodyPr>
            <a:normAutofit/>
          </a:bodyPr>
          <a:lstStyle/>
          <a:p>
            <a:r>
              <a:rPr lang="zh-TW" altLang="en-US" dirty="0"/>
              <a:t>綻放機器</a:t>
            </a:r>
            <a:r>
              <a:rPr lang="zh-TW" altLang="en-US" dirty="0" smtClean="0"/>
              <a:t>花</a:t>
            </a:r>
            <a:endParaRPr lang="zh-TW" altLang="en-US" dirty="0"/>
          </a:p>
        </p:txBody>
      </p:sp>
      <p:sp>
        <p:nvSpPr>
          <p:cNvPr id="8" name="Text Box 46"/>
          <p:cNvSpPr txBox="1">
            <a:spLocks noChangeArrowheads="1"/>
          </p:cNvSpPr>
          <p:nvPr/>
        </p:nvSpPr>
        <p:spPr bwMode="auto">
          <a:xfrm>
            <a:off x="4804614" y="951803"/>
            <a:ext cx="304251" cy="16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50"/>
              </a:lnSpc>
              <a:spcAft>
                <a:spcPts val="0"/>
              </a:spcAft>
            </a:pPr>
            <a:r>
              <a:rPr lang="zh-TW" sz="1050" dirty="0">
                <a:solidFill>
                  <a:srgbClr val="FFFFFF"/>
                </a:solidFill>
                <a:effectLst/>
                <a:latin typeface="SimSun" panose="02010600030101010101" pitchFamily="2" charset="-122"/>
                <a:ea typeface="新細明體" panose="02020500000000000000" pitchFamily="18" charset="-120"/>
                <a:cs typeface="SimSun" panose="02010600030101010101" pitchFamily="2" charset="-122"/>
              </a:rPr>
              <a:t>綠葉</a:t>
            </a:r>
            <a:endParaRPr lang="en-US" sz="1100" dirty="0">
              <a:effectLst/>
              <a:latin typeface="SimSun" panose="02010600030101010101" pitchFamily="2" charset="-122"/>
              <a:ea typeface="SimSun" panose="02010600030101010101" pitchFamily="2" charset="-122"/>
              <a:cs typeface="SimSun" panose="02010600030101010101" pitchFamily="2" charset="-122"/>
            </a:endParaRPr>
          </a:p>
        </p:txBody>
      </p:sp>
      <p:grpSp>
        <p:nvGrpSpPr>
          <p:cNvPr id="18" name="Group 45"/>
          <p:cNvGrpSpPr>
            <a:grpSpLocks/>
          </p:cNvGrpSpPr>
          <p:nvPr/>
        </p:nvGrpSpPr>
        <p:grpSpPr bwMode="auto">
          <a:xfrm>
            <a:off x="1123499" y="3507047"/>
            <a:ext cx="2358280" cy="2292177"/>
            <a:chOff x="8" y="8"/>
            <a:chExt cx="3957" cy="4098"/>
          </a:xfrm>
        </p:grpSpPr>
        <p:pic>
          <p:nvPicPr>
            <p:cNvPr id="19"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 y="112"/>
              <a:ext cx="3744" cy="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 y="8"/>
              <a:ext cx="1500"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47"/>
            <p:cNvSpPr>
              <a:spLocks/>
            </p:cNvSpPr>
            <p:nvPr/>
          </p:nvSpPr>
          <p:spPr bwMode="auto">
            <a:xfrm>
              <a:off x="8" y="8"/>
              <a:ext cx="1500" cy="468"/>
            </a:xfrm>
            <a:custGeom>
              <a:avLst/>
              <a:gdLst>
                <a:gd name="T0" fmla="+- 0 8 8"/>
                <a:gd name="T1" fmla="*/ T0 w 1500"/>
                <a:gd name="T2" fmla="+- 0 8 8"/>
                <a:gd name="T3" fmla="*/ 8 h 468"/>
                <a:gd name="T4" fmla="+- 0 8 8"/>
                <a:gd name="T5" fmla="*/ T4 w 1500"/>
                <a:gd name="T6" fmla="+- 0 476 8"/>
                <a:gd name="T7" fmla="*/ 476 h 468"/>
                <a:gd name="T8" fmla="+- 0 1032 8"/>
                <a:gd name="T9" fmla="*/ T8 w 1500"/>
                <a:gd name="T10" fmla="+- 0 476 8"/>
                <a:gd name="T11" fmla="*/ 476 h 468"/>
                <a:gd name="T12" fmla="+- 0 1032 8"/>
                <a:gd name="T13" fmla="*/ T12 w 1500"/>
                <a:gd name="T14" fmla="+- 0 398 8"/>
                <a:gd name="T15" fmla="*/ 398 h 468"/>
                <a:gd name="T16" fmla="+- 0 1508 8"/>
                <a:gd name="T17" fmla="*/ T16 w 1500"/>
                <a:gd name="T18" fmla="+- 0 413 8"/>
                <a:gd name="T19" fmla="*/ 413 h 468"/>
                <a:gd name="T20" fmla="+- 0 1032 8"/>
                <a:gd name="T21" fmla="*/ T20 w 1500"/>
                <a:gd name="T22" fmla="+- 0 281 8"/>
                <a:gd name="T23" fmla="*/ 281 h 468"/>
                <a:gd name="T24" fmla="+- 0 1032 8"/>
                <a:gd name="T25" fmla="*/ T24 w 1500"/>
                <a:gd name="T26" fmla="+- 0 8 8"/>
                <a:gd name="T27" fmla="*/ 8 h 468"/>
                <a:gd name="T28" fmla="+- 0 605 8"/>
                <a:gd name="T29" fmla="*/ T28 w 1500"/>
                <a:gd name="T30" fmla="+- 0 8 8"/>
                <a:gd name="T31" fmla="*/ 8 h 468"/>
                <a:gd name="T32" fmla="+- 0 8 8"/>
                <a:gd name="T33" fmla="*/ T32 w 1500"/>
                <a:gd name="T34" fmla="+- 0 8 8"/>
                <a:gd name="T35" fmla="*/ 8 h 4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0" h="468">
                  <a:moveTo>
                    <a:pt x="0" y="0"/>
                  </a:moveTo>
                  <a:lnTo>
                    <a:pt x="0" y="468"/>
                  </a:lnTo>
                  <a:lnTo>
                    <a:pt x="1024" y="468"/>
                  </a:lnTo>
                  <a:lnTo>
                    <a:pt x="1024" y="390"/>
                  </a:lnTo>
                  <a:lnTo>
                    <a:pt x="1500" y="405"/>
                  </a:lnTo>
                  <a:lnTo>
                    <a:pt x="1024" y="273"/>
                  </a:lnTo>
                  <a:lnTo>
                    <a:pt x="1024" y="0"/>
                  </a:lnTo>
                  <a:lnTo>
                    <a:pt x="597" y="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Text Box 46"/>
            <p:cNvSpPr txBox="1">
              <a:spLocks noChangeArrowheads="1"/>
            </p:cNvSpPr>
            <p:nvPr/>
          </p:nvSpPr>
          <p:spPr bwMode="auto">
            <a:xfrm>
              <a:off x="310" y="138"/>
              <a:ext cx="420"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50"/>
                </a:lnSpc>
                <a:spcAft>
                  <a:spcPts val="0"/>
                </a:spcAft>
              </a:pPr>
              <a:r>
                <a:rPr lang="zh-TW" sz="1050" dirty="0">
                  <a:solidFill>
                    <a:srgbClr val="FFFFFF"/>
                  </a:solidFill>
                  <a:effectLst/>
                  <a:latin typeface="SimSun" panose="02010600030101010101" pitchFamily="2" charset="-122"/>
                  <a:ea typeface="新細明體" panose="02020500000000000000" pitchFamily="18" charset="-120"/>
                  <a:cs typeface="SimSun" panose="02010600030101010101" pitchFamily="2" charset="-122"/>
                </a:rPr>
                <a:t>綠葉</a:t>
              </a:r>
              <a:endParaRPr lang="en-US" sz="1100" dirty="0">
                <a:effectLst/>
                <a:latin typeface="SimSun" panose="02010600030101010101" pitchFamily="2" charset="-122"/>
                <a:ea typeface="SimSun" panose="02010600030101010101" pitchFamily="2" charset="-122"/>
                <a:cs typeface="SimSun" panose="02010600030101010101" pitchFamily="2" charset="-122"/>
              </a:endParaRPr>
            </a:p>
          </p:txBody>
        </p:sp>
      </p:grpSp>
      <p:grpSp>
        <p:nvGrpSpPr>
          <p:cNvPr id="23" name="Group 50"/>
          <p:cNvGrpSpPr>
            <a:grpSpLocks/>
          </p:cNvGrpSpPr>
          <p:nvPr/>
        </p:nvGrpSpPr>
        <p:grpSpPr bwMode="auto">
          <a:xfrm>
            <a:off x="2937440" y="3043659"/>
            <a:ext cx="1098747" cy="563752"/>
            <a:chOff x="3731" y="1648"/>
            <a:chExt cx="2750" cy="1220"/>
          </a:xfrm>
        </p:grpSpPr>
        <p:pic>
          <p:nvPicPr>
            <p:cNvPr id="24" name="Picture 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1" y="1648"/>
              <a:ext cx="1966" cy="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2"/>
            <p:cNvSpPr>
              <a:spLocks/>
            </p:cNvSpPr>
            <p:nvPr/>
          </p:nvSpPr>
          <p:spPr bwMode="auto">
            <a:xfrm>
              <a:off x="3731" y="1648"/>
              <a:ext cx="1966" cy="1220"/>
            </a:xfrm>
            <a:custGeom>
              <a:avLst/>
              <a:gdLst>
                <a:gd name="T0" fmla="+- 0 5696 3731"/>
                <a:gd name="T1" fmla="*/ T0 w 1966"/>
                <a:gd name="T2" fmla="+- 0 1648 1648"/>
                <a:gd name="T3" fmla="*/ 1648 h 1220"/>
                <a:gd name="T4" fmla="+- 0 5696 3731"/>
                <a:gd name="T5" fmla="*/ T4 w 1966"/>
                <a:gd name="T6" fmla="+- 0 2129 1648"/>
                <a:gd name="T7" fmla="*/ 2129 h 1220"/>
                <a:gd name="T8" fmla="+- 0 5098 3731"/>
                <a:gd name="T9" fmla="*/ T8 w 1966"/>
                <a:gd name="T10" fmla="+- 0 2129 1648"/>
                <a:gd name="T11" fmla="*/ 2129 h 1220"/>
                <a:gd name="T12" fmla="+- 0 3731 3731"/>
                <a:gd name="T13" fmla="*/ T12 w 1966"/>
                <a:gd name="T14" fmla="+- 0 2867 1648"/>
                <a:gd name="T15" fmla="*/ 2867 h 1220"/>
                <a:gd name="T16" fmla="+- 0 4841 3731"/>
                <a:gd name="T17" fmla="*/ T16 w 1966"/>
                <a:gd name="T18" fmla="+- 0 2129 1648"/>
                <a:gd name="T19" fmla="*/ 2129 h 1220"/>
                <a:gd name="T20" fmla="+- 0 4670 3731"/>
                <a:gd name="T21" fmla="*/ T20 w 1966"/>
                <a:gd name="T22" fmla="+- 0 2129 1648"/>
                <a:gd name="T23" fmla="*/ 2129 h 1220"/>
                <a:gd name="T24" fmla="+- 0 4670 3731"/>
                <a:gd name="T25" fmla="*/ T24 w 1966"/>
                <a:gd name="T26" fmla="+- 0 1648 1648"/>
                <a:gd name="T27" fmla="*/ 1648 h 1220"/>
                <a:gd name="T28" fmla="+- 0 5098 3731"/>
                <a:gd name="T29" fmla="*/ T28 w 1966"/>
                <a:gd name="T30" fmla="+- 0 1648 1648"/>
                <a:gd name="T31" fmla="*/ 1648 h 1220"/>
                <a:gd name="T32" fmla="+- 0 5696 3731"/>
                <a:gd name="T33" fmla="*/ T32 w 1966"/>
                <a:gd name="T34" fmla="+- 0 1648 1648"/>
                <a:gd name="T35" fmla="*/ 1648 h 12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966" h="1220">
                  <a:moveTo>
                    <a:pt x="1965" y="0"/>
                  </a:moveTo>
                  <a:lnTo>
                    <a:pt x="1965" y="481"/>
                  </a:lnTo>
                  <a:lnTo>
                    <a:pt x="1367" y="481"/>
                  </a:lnTo>
                  <a:lnTo>
                    <a:pt x="0" y="1219"/>
                  </a:lnTo>
                  <a:lnTo>
                    <a:pt x="1110" y="481"/>
                  </a:lnTo>
                  <a:lnTo>
                    <a:pt x="939" y="481"/>
                  </a:lnTo>
                  <a:lnTo>
                    <a:pt x="939" y="0"/>
                  </a:lnTo>
                  <a:lnTo>
                    <a:pt x="1367" y="0"/>
                  </a:lnTo>
                  <a:lnTo>
                    <a:pt x="1965"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6" name="Text Box 51"/>
            <p:cNvSpPr txBox="1">
              <a:spLocks noChangeArrowheads="1"/>
            </p:cNvSpPr>
            <p:nvPr/>
          </p:nvSpPr>
          <p:spPr bwMode="auto">
            <a:xfrm>
              <a:off x="4677" y="1648"/>
              <a:ext cx="1804"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50"/>
                </a:lnSpc>
                <a:spcAft>
                  <a:spcPts val="0"/>
                </a:spcAft>
              </a:pPr>
              <a:r>
                <a:rPr lang="zh-TW" sz="1050" dirty="0">
                  <a:solidFill>
                    <a:srgbClr val="FFFFFF"/>
                  </a:solidFill>
                  <a:effectLst/>
                  <a:latin typeface="SimSun" panose="02010600030101010101" pitchFamily="2" charset="-122"/>
                  <a:ea typeface="新細明體" panose="02020500000000000000" pitchFamily="18" charset="-120"/>
                  <a:cs typeface="SimSun" panose="02010600030101010101" pitchFamily="2" charset="-122"/>
                </a:rPr>
                <a:t>花朵</a:t>
              </a:r>
              <a:endParaRPr lang="en-US" sz="1100" dirty="0">
                <a:effectLst/>
                <a:latin typeface="SimSun" panose="02010600030101010101" pitchFamily="2" charset="-122"/>
                <a:ea typeface="SimSun" panose="02010600030101010101" pitchFamily="2" charset="-122"/>
                <a:cs typeface="SimSun" panose="02010600030101010101" pitchFamily="2" charset="-122"/>
              </a:endParaRPr>
            </a:p>
          </p:txBody>
        </p:sp>
      </p:grpSp>
      <p:pic>
        <p:nvPicPr>
          <p:cNvPr id="27" name="圖片 26"/>
          <p:cNvPicPr/>
          <p:nvPr/>
        </p:nvPicPr>
        <p:blipFill>
          <a:blip r:embed="rId5">
            <a:extLst>
              <a:ext uri="{28A0092B-C50C-407E-A947-70E740481C1C}">
                <a14:useLocalDpi xmlns:a14="http://schemas.microsoft.com/office/drawing/2010/main" val="0"/>
              </a:ext>
            </a:extLst>
          </a:blip>
          <a:srcRect/>
          <a:stretch>
            <a:fillRect/>
          </a:stretch>
        </p:blipFill>
        <p:spPr bwMode="auto">
          <a:xfrm>
            <a:off x="5167906" y="3321779"/>
            <a:ext cx="2808312" cy="2720884"/>
          </a:xfrm>
          <a:prstGeom prst="rect">
            <a:avLst/>
          </a:prstGeom>
          <a:noFill/>
        </p:spPr>
      </p:pic>
      <p:sp>
        <p:nvSpPr>
          <p:cNvPr id="28" name="向右箭號 27"/>
          <p:cNvSpPr/>
          <p:nvPr/>
        </p:nvSpPr>
        <p:spPr>
          <a:xfrm>
            <a:off x="3779912" y="4293096"/>
            <a:ext cx="132895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02332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zh-TW" altLang="en-US" dirty="0"/>
              <a:t>場地上的有一個鐵塔任務模型，平放在場地</a:t>
            </a:r>
            <a:r>
              <a:rPr lang="zh-TW" altLang="en-US" dirty="0" smtClean="0"/>
              <a:t>上。</a:t>
            </a:r>
            <a:endParaRPr lang="en-US" altLang="zh-TW" dirty="0" smtClean="0"/>
          </a:p>
          <a:p>
            <a:pPr lvl="1"/>
            <a:r>
              <a:rPr lang="zh-TW" altLang="en-US" dirty="0" smtClean="0"/>
              <a:t>機器人</a:t>
            </a:r>
            <a:r>
              <a:rPr lang="zh-TW" altLang="en-US" dirty="0"/>
              <a:t>將鐵塔立起，令其垂直於地面且</a:t>
            </a:r>
            <a:r>
              <a:rPr lang="zh-TW" altLang="en-US" dirty="0">
                <a:solidFill>
                  <a:srgbClr val="FF0000"/>
                </a:solidFill>
              </a:rPr>
              <a:t>保持到比賽結束</a:t>
            </a:r>
            <a:r>
              <a:rPr lang="zh-TW" altLang="en-US" dirty="0"/>
              <a:t>，得 </a:t>
            </a:r>
            <a:r>
              <a:rPr lang="en-US" altLang="zh-TW" dirty="0"/>
              <a:t>50 </a:t>
            </a:r>
            <a:r>
              <a:rPr lang="zh-TW" altLang="en-US" dirty="0"/>
              <a:t>分。</a:t>
            </a:r>
            <a:endParaRPr lang="en-US" altLang="zh-TW" dirty="0"/>
          </a:p>
          <a:p>
            <a:pPr marL="109728" indent="0">
              <a:buNone/>
            </a:pPr>
            <a:endParaRPr lang="zh-TW" altLang="en-US" dirty="0"/>
          </a:p>
        </p:txBody>
      </p:sp>
      <p:sp>
        <p:nvSpPr>
          <p:cNvPr id="3" name="標題 2"/>
          <p:cNvSpPr>
            <a:spLocks noGrp="1"/>
          </p:cNvSpPr>
          <p:nvPr>
            <p:ph type="title"/>
          </p:nvPr>
        </p:nvSpPr>
        <p:spPr/>
        <p:txBody>
          <a:bodyPr>
            <a:normAutofit/>
          </a:bodyPr>
          <a:lstStyle/>
          <a:p>
            <a:r>
              <a:rPr lang="zh-TW" altLang="en-US" dirty="0"/>
              <a:t>建造</a:t>
            </a:r>
            <a:r>
              <a:rPr lang="zh-TW" altLang="en-US" dirty="0" smtClean="0"/>
              <a:t>鐵塔</a:t>
            </a:r>
            <a:endParaRPr lang="zh-TW" altLang="en-US" dirty="0"/>
          </a:p>
        </p:txBody>
      </p:sp>
      <p:pic>
        <p:nvPicPr>
          <p:cNvPr id="4" name="圖片 3"/>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924944"/>
            <a:ext cx="5318141" cy="2799554"/>
          </a:xfrm>
          <a:prstGeom prst="rect">
            <a:avLst/>
          </a:prstGeom>
          <a:noFill/>
        </p:spPr>
      </p:pic>
    </p:spTree>
    <p:extLst>
      <p:ext uri="{BB962C8B-B14F-4D97-AF65-F5344CB8AC3E}">
        <p14:creationId xmlns:p14="http://schemas.microsoft.com/office/powerpoint/2010/main" val="3341945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dirty="0" smtClean="0"/>
              <a:t>巴士路線</a:t>
            </a:r>
            <a:endParaRPr lang="en-US" altLang="zh-TW" dirty="0" smtClean="0"/>
          </a:p>
          <a:p>
            <a:r>
              <a:rPr lang="zh-TW" altLang="en-US" dirty="0" smtClean="0"/>
              <a:t>澳門</a:t>
            </a:r>
            <a:r>
              <a:rPr lang="en-US" altLang="zh-TW" dirty="0" smtClean="0"/>
              <a:t>:</a:t>
            </a:r>
            <a:r>
              <a:rPr lang="zh-TW" altLang="en-US" dirty="0" smtClean="0"/>
              <a:t> </a:t>
            </a:r>
            <a:r>
              <a:rPr lang="en-US" altLang="zh-TW" dirty="0" smtClean="0"/>
              <a:t>71</a:t>
            </a:r>
            <a:r>
              <a:rPr lang="zh-TW" altLang="en-US" dirty="0" smtClean="0"/>
              <a:t> </a:t>
            </a:r>
            <a:r>
              <a:rPr lang="en-US" altLang="zh-TW" dirty="0" smtClean="0"/>
              <a:t>(</a:t>
            </a:r>
            <a:r>
              <a:rPr lang="zh-TW" altLang="en-US" dirty="0" smtClean="0"/>
              <a:t>亞馬喇前地</a:t>
            </a:r>
            <a:r>
              <a:rPr lang="en-US" altLang="zh-TW" dirty="0" smtClean="0"/>
              <a:t>),</a:t>
            </a:r>
            <a:r>
              <a:rPr lang="zh-TW" altLang="en-US" dirty="0" smtClean="0"/>
              <a:t> </a:t>
            </a:r>
            <a:r>
              <a:rPr lang="en-US" altLang="zh-TW" dirty="0" smtClean="0"/>
              <a:t>73</a:t>
            </a:r>
            <a:r>
              <a:rPr lang="zh-TW" altLang="en-US" dirty="0" smtClean="0"/>
              <a:t> </a:t>
            </a:r>
            <a:r>
              <a:rPr lang="en-US" altLang="zh-TW" dirty="0" smtClean="0"/>
              <a:t>(</a:t>
            </a:r>
            <a:r>
              <a:rPr lang="zh-TW" altLang="en-US" dirty="0" smtClean="0"/>
              <a:t>黑沙環</a:t>
            </a:r>
            <a:r>
              <a:rPr lang="en-US" altLang="zh-TW" dirty="0" smtClean="0"/>
              <a:t>)</a:t>
            </a:r>
          </a:p>
          <a:p>
            <a:r>
              <a:rPr lang="zh-TW" altLang="en-US" dirty="0"/>
              <a:t>氹</a:t>
            </a:r>
            <a:r>
              <a:rPr lang="zh-TW" altLang="en-US" dirty="0" smtClean="0"/>
              <a:t>仔</a:t>
            </a:r>
            <a:r>
              <a:rPr lang="en-US" altLang="zh-TW" dirty="0" smtClean="0"/>
              <a:t>:</a:t>
            </a:r>
            <a:r>
              <a:rPr lang="zh-TW" altLang="en-US" dirty="0" smtClean="0"/>
              <a:t> </a:t>
            </a:r>
            <a:r>
              <a:rPr lang="en-US" altLang="zh-TW" dirty="0" smtClean="0"/>
              <a:t>72</a:t>
            </a:r>
            <a:r>
              <a:rPr lang="zh-TW" altLang="en-US" dirty="0" smtClean="0"/>
              <a:t> </a:t>
            </a:r>
            <a:endParaRPr lang="en-US" altLang="zh-TW" dirty="0" smtClean="0"/>
          </a:p>
          <a:p>
            <a:r>
              <a:rPr lang="zh-TW" altLang="en-US" dirty="0"/>
              <a:t>詳細</a:t>
            </a:r>
            <a:r>
              <a:rPr lang="zh-TW" altLang="en-US" dirty="0" smtClean="0"/>
              <a:t>路線及各區轉乘方案</a:t>
            </a:r>
            <a:r>
              <a:rPr lang="en-US" altLang="zh-TW" dirty="0" smtClean="0"/>
              <a:t>:</a:t>
            </a:r>
          </a:p>
          <a:p>
            <a:r>
              <a:rPr lang="en-US" altLang="zh-TW" dirty="0"/>
              <a:t>http://</a:t>
            </a:r>
            <a:r>
              <a:rPr lang="en-US" altLang="zh-TW" dirty="0" smtClean="0"/>
              <a:t>www.umac.mo/detail/pdf/TipsForTakingPublicTransport_chi.pdf</a:t>
            </a:r>
          </a:p>
          <a:p>
            <a:endParaRPr lang="en-US" altLang="zh-TW" dirty="0" smtClean="0"/>
          </a:p>
          <a:p>
            <a:r>
              <a:rPr lang="zh-TW" altLang="en-US" dirty="0" smtClean="0"/>
              <a:t>下車地點</a:t>
            </a:r>
            <a:r>
              <a:rPr lang="en-US" altLang="zh-TW" dirty="0" smtClean="0"/>
              <a:t>:</a:t>
            </a:r>
            <a:r>
              <a:rPr lang="zh-TW" altLang="en-US" dirty="0" smtClean="0"/>
              <a:t> 澳</a:t>
            </a:r>
            <a:r>
              <a:rPr lang="zh-TW" altLang="en-US" dirty="0"/>
              <a:t>大</a:t>
            </a:r>
            <a:r>
              <a:rPr lang="en-US" altLang="zh-TW" dirty="0"/>
              <a:t>/</a:t>
            </a:r>
            <a:r>
              <a:rPr lang="zh-TW" altLang="en-US" dirty="0" smtClean="0"/>
              <a:t>大學賓館 </a:t>
            </a:r>
            <a:endParaRPr lang="en-US" altLang="zh-TW" dirty="0" smtClean="0"/>
          </a:p>
          <a:p>
            <a:endParaRPr lang="en-US" altLang="zh-TW" dirty="0" smtClean="0"/>
          </a:p>
          <a:p>
            <a:r>
              <a:rPr lang="zh-TW" altLang="en-US" dirty="0"/>
              <a:t>自駕</a:t>
            </a:r>
            <a:r>
              <a:rPr lang="zh-TW" altLang="en-US" dirty="0" smtClean="0"/>
              <a:t>人士可停泊車輛在 </a:t>
            </a:r>
            <a:r>
              <a:rPr lang="en-US" altLang="zh-TW" dirty="0" smtClean="0"/>
              <a:t>P3</a:t>
            </a:r>
            <a:r>
              <a:rPr lang="zh-TW" altLang="en-US" dirty="0" smtClean="0"/>
              <a:t> 訪客停車場</a:t>
            </a:r>
            <a:r>
              <a:rPr lang="en-US" altLang="zh-TW" dirty="0" smtClean="0"/>
              <a:t>(</a:t>
            </a:r>
            <a:r>
              <a:rPr lang="zh-TW" altLang="en-US" dirty="0" smtClean="0"/>
              <a:t>收費停車場</a:t>
            </a:r>
            <a:r>
              <a:rPr lang="en-US" altLang="zh-TW" dirty="0" smtClean="0"/>
              <a:t>)</a:t>
            </a:r>
            <a:endParaRPr lang="zh-TW" altLang="en-US" dirty="0"/>
          </a:p>
        </p:txBody>
      </p:sp>
      <p:sp>
        <p:nvSpPr>
          <p:cNvPr id="3" name="標題 2"/>
          <p:cNvSpPr>
            <a:spLocks noGrp="1"/>
          </p:cNvSpPr>
          <p:nvPr>
            <p:ph type="title"/>
          </p:nvPr>
        </p:nvSpPr>
        <p:spPr/>
        <p:txBody>
          <a:bodyPr/>
          <a:lstStyle/>
          <a:p>
            <a:r>
              <a:rPr lang="zh-TW" altLang="en-US" dirty="0" smtClean="0"/>
              <a:t>交通方式</a:t>
            </a:r>
            <a:endParaRPr lang="zh-TW" altLang="en-US" dirty="0"/>
          </a:p>
        </p:txBody>
      </p:sp>
    </p:spTree>
    <p:extLst>
      <p:ext uri="{BB962C8B-B14F-4D97-AF65-F5344CB8AC3E}">
        <p14:creationId xmlns:p14="http://schemas.microsoft.com/office/powerpoint/2010/main" val="4079042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zh-TW" altLang="en-US" sz="1800" dirty="0"/>
              <a:t>在場地有一個時空穿梭</a:t>
            </a:r>
            <a:r>
              <a:rPr lang="zh-TW" altLang="en-US" sz="1800" dirty="0" smtClean="0"/>
              <a:t>機。</a:t>
            </a:r>
            <a:endParaRPr lang="en-US" altLang="zh-TW" sz="1800" dirty="0"/>
          </a:p>
          <a:p>
            <a:pPr lvl="1"/>
            <a:r>
              <a:rPr lang="zh-TW" altLang="en-US" sz="1800" dirty="0"/>
              <a:t>機器人啟動時空穿梭機，機器人撥動轉輪使其上的指標從初始的水準狀態指向不同刻度。指標指向臨界點或臨界點與 </a:t>
            </a:r>
            <a:r>
              <a:rPr lang="en-US" altLang="zh-TW" sz="1800" dirty="0"/>
              <a:t>30 </a:t>
            </a:r>
            <a:r>
              <a:rPr lang="zh-TW" altLang="en-US" sz="1800" dirty="0"/>
              <a:t>之間，得 </a:t>
            </a:r>
            <a:r>
              <a:rPr lang="en-US" altLang="zh-TW" sz="1800" dirty="0"/>
              <a:t>30 </a:t>
            </a:r>
            <a:r>
              <a:rPr lang="zh-TW" altLang="en-US" sz="1800" dirty="0"/>
              <a:t>分；指標指向 </a:t>
            </a:r>
            <a:r>
              <a:rPr lang="en-US" altLang="zh-TW" sz="1800" dirty="0"/>
              <a:t>30 </a:t>
            </a:r>
            <a:r>
              <a:rPr lang="zh-TW" altLang="en-US" sz="1800" dirty="0"/>
              <a:t>分刻度或 </a:t>
            </a:r>
            <a:r>
              <a:rPr lang="en-US" altLang="zh-TW" sz="1800" dirty="0"/>
              <a:t>30 </a:t>
            </a:r>
            <a:r>
              <a:rPr lang="zh-TW" altLang="en-US" sz="1800" dirty="0"/>
              <a:t>與 </a:t>
            </a:r>
            <a:r>
              <a:rPr lang="en-US" altLang="zh-TW" sz="1800" dirty="0"/>
              <a:t>40 </a:t>
            </a:r>
            <a:r>
              <a:rPr lang="zh-TW" altLang="en-US" sz="1800" dirty="0"/>
              <a:t>之間，得 </a:t>
            </a:r>
            <a:r>
              <a:rPr lang="en-US" altLang="zh-TW" sz="1800" dirty="0"/>
              <a:t>40 </a:t>
            </a:r>
            <a:r>
              <a:rPr lang="zh-TW" altLang="en-US" sz="1800" dirty="0"/>
              <a:t>分；指標指向 </a:t>
            </a:r>
            <a:r>
              <a:rPr lang="en-US" altLang="zh-TW" sz="1800" dirty="0"/>
              <a:t>40 </a:t>
            </a:r>
            <a:r>
              <a:rPr lang="zh-TW" altLang="en-US" sz="1800" dirty="0"/>
              <a:t>分刻度或 </a:t>
            </a:r>
            <a:r>
              <a:rPr lang="en-US" altLang="zh-TW" sz="1800" dirty="0"/>
              <a:t>40 </a:t>
            </a:r>
            <a:r>
              <a:rPr lang="zh-TW" altLang="en-US" sz="1800" dirty="0"/>
              <a:t>與 </a:t>
            </a:r>
            <a:r>
              <a:rPr lang="en-US" altLang="zh-TW" sz="1800" dirty="0"/>
              <a:t>50 </a:t>
            </a:r>
            <a:r>
              <a:rPr lang="zh-TW" altLang="en-US" sz="1800" dirty="0"/>
              <a:t>之間，得 </a:t>
            </a:r>
            <a:r>
              <a:rPr lang="en-US" altLang="zh-TW" sz="1800" dirty="0"/>
              <a:t>50 </a:t>
            </a:r>
            <a:r>
              <a:rPr lang="zh-TW" altLang="en-US" sz="1800" dirty="0"/>
              <a:t>分。</a:t>
            </a:r>
            <a:endParaRPr lang="en-US" altLang="zh-TW" sz="1800" dirty="0"/>
          </a:p>
          <a:p>
            <a:pPr lvl="1"/>
            <a:r>
              <a:rPr lang="zh-TW" altLang="en-US" sz="1800" dirty="0"/>
              <a:t>水準的指針可能向左，也可能向右，在賽前準備時公佈</a:t>
            </a:r>
            <a:r>
              <a:rPr lang="zh-TW" altLang="en-US" sz="1800" dirty="0" smtClean="0"/>
              <a:t>。</a:t>
            </a:r>
            <a:endParaRPr lang="en-US" altLang="zh-TW" sz="1800" dirty="0" smtClean="0"/>
          </a:p>
          <a:p>
            <a:pPr lvl="1"/>
            <a:endParaRPr lang="en-US" altLang="zh-TW" dirty="0"/>
          </a:p>
        </p:txBody>
      </p:sp>
      <p:sp>
        <p:nvSpPr>
          <p:cNvPr id="3" name="標題 2"/>
          <p:cNvSpPr>
            <a:spLocks noGrp="1"/>
          </p:cNvSpPr>
          <p:nvPr>
            <p:ph type="title"/>
          </p:nvPr>
        </p:nvSpPr>
        <p:spPr/>
        <p:txBody>
          <a:bodyPr>
            <a:normAutofit/>
          </a:bodyPr>
          <a:lstStyle/>
          <a:p>
            <a:r>
              <a:rPr lang="zh-TW" altLang="en-US" dirty="0"/>
              <a:t>啟動穿梭</a:t>
            </a:r>
            <a:r>
              <a:rPr lang="zh-TW" altLang="en-US" dirty="0" smtClean="0"/>
              <a:t>機</a:t>
            </a:r>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212976"/>
            <a:ext cx="3624483" cy="3112891"/>
          </a:xfrm>
          <a:prstGeom prst="rect">
            <a:avLst/>
          </a:prstGeom>
          <a:noFill/>
          <a:ln>
            <a:noFill/>
          </a:ln>
        </p:spPr>
      </p:pic>
    </p:spTree>
    <p:extLst>
      <p:ext uri="{BB962C8B-B14F-4D97-AF65-F5344CB8AC3E}">
        <p14:creationId xmlns:p14="http://schemas.microsoft.com/office/powerpoint/2010/main" val="1710161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zh-TW" altLang="en-US" dirty="0"/>
              <a:t>比賽結束前，機器人自主回到基地且</a:t>
            </a:r>
            <a:r>
              <a:rPr lang="zh-TW" altLang="en-US" dirty="0">
                <a:solidFill>
                  <a:srgbClr val="FF0000"/>
                </a:solidFill>
              </a:rPr>
              <a:t>靜止不動</a:t>
            </a:r>
            <a:r>
              <a:rPr lang="zh-TW" altLang="en-US" dirty="0"/>
              <a:t>，每台機器人得 </a:t>
            </a:r>
            <a:r>
              <a:rPr lang="en-US" altLang="zh-TW" dirty="0"/>
              <a:t>20 </a:t>
            </a:r>
            <a:r>
              <a:rPr lang="zh-TW" altLang="en-US" dirty="0"/>
              <a:t>分。</a:t>
            </a:r>
            <a:endParaRPr lang="en-US" altLang="zh-TW" dirty="0"/>
          </a:p>
          <a:p>
            <a:endParaRPr lang="en-US" altLang="zh-TW" dirty="0"/>
          </a:p>
          <a:p>
            <a:pPr lvl="1"/>
            <a:r>
              <a:rPr lang="zh-TW" altLang="en-US" dirty="0"/>
              <a:t>機器人的任一驅動輪與場地的接觸點在基地內即可得分。</a:t>
            </a:r>
            <a:endParaRPr lang="en-US" altLang="zh-TW" dirty="0"/>
          </a:p>
          <a:p>
            <a:endParaRPr lang="en-US" altLang="zh-TW" dirty="0"/>
          </a:p>
        </p:txBody>
      </p:sp>
      <p:sp>
        <p:nvSpPr>
          <p:cNvPr id="3" name="標題 2"/>
          <p:cNvSpPr>
            <a:spLocks noGrp="1"/>
          </p:cNvSpPr>
          <p:nvPr>
            <p:ph type="title"/>
          </p:nvPr>
        </p:nvSpPr>
        <p:spPr/>
        <p:txBody>
          <a:bodyPr>
            <a:normAutofit/>
          </a:bodyPr>
          <a:lstStyle/>
          <a:p>
            <a:r>
              <a:rPr lang="zh-TW" altLang="en-US" sz="4000" dirty="0" smtClean="0"/>
              <a:t>返回</a:t>
            </a:r>
            <a:endParaRPr lang="zh-TW" altLang="en-US" dirty="0"/>
          </a:p>
        </p:txBody>
      </p:sp>
    </p:spTree>
    <p:extLst>
      <p:ext uri="{BB962C8B-B14F-4D97-AF65-F5344CB8AC3E}">
        <p14:creationId xmlns:p14="http://schemas.microsoft.com/office/powerpoint/2010/main" val="857234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365760" lvl="1" indent="-256032">
              <a:spcBef>
                <a:spcPts val="400"/>
              </a:spcBef>
              <a:buSzPct val="68000"/>
              <a:buFont typeface="Wingdings 3"/>
              <a:buChar char=""/>
            </a:pPr>
            <a:r>
              <a:rPr lang="zh-TW" altLang="en-US" dirty="0"/>
              <a:t>在整個比賽過程中</a:t>
            </a:r>
            <a:r>
              <a:rPr lang="zh-TW" altLang="en-US" dirty="0" smtClean="0"/>
              <a:t>，</a:t>
            </a:r>
            <a:endParaRPr lang="en-US" altLang="zh-TW" dirty="0" smtClean="0"/>
          </a:p>
          <a:p>
            <a:pPr marL="365760" lvl="1" indent="-256032">
              <a:spcBef>
                <a:spcPts val="400"/>
              </a:spcBef>
              <a:buSzPct val="68000"/>
              <a:buFont typeface="Wingdings 3"/>
              <a:buChar char=""/>
            </a:pPr>
            <a:r>
              <a:rPr lang="en-US" altLang="zh-TW" dirty="0" smtClean="0"/>
              <a:t>0</a:t>
            </a:r>
            <a:r>
              <a:rPr lang="zh-TW" altLang="en-US" dirty="0"/>
              <a:t>次重啟，則獎勵</a:t>
            </a:r>
            <a:r>
              <a:rPr lang="en-US" altLang="zh-TW" dirty="0"/>
              <a:t>40</a:t>
            </a:r>
            <a:r>
              <a:rPr lang="zh-TW" altLang="en-US" dirty="0"/>
              <a:t>分</a:t>
            </a:r>
            <a:r>
              <a:rPr lang="zh-TW" altLang="en-US" dirty="0" smtClean="0"/>
              <a:t>；</a:t>
            </a:r>
            <a:endParaRPr lang="en-US" altLang="zh-TW" dirty="0" smtClean="0"/>
          </a:p>
          <a:p>
            <a:pPr marL="365760" lvl="1" indent="-256032">
              <a:spcBef>
                <a:spcPts val="400"/>
              </a:spcBef>
              <a:buSzPct val="68000"/>
              <a:buFont typeface="Wingdings 3"/>
              <a:buChar char=""/>
            </a:pPr>
            <a:r>
              <a:rPr lang="en-US" altLang="zh-TW" dirty="0" smtClean="0"/>
              <a:t>1</a:t>
            </a:r>
            <a:r>
              <a:rPr lang="zh-TW" altLang="en-US" dirty="0"/>
              <a:t>次重啟，則</a:t>
            </a:r>
            <a:r>
              <a:rPr lang="zh-TW" altLang="en-US" dirty="0" smtClean="0"/>
              <a:t>獎勵</a:t>
            </a:r>
            <a:r>
              <a:rPr lang="en-US" altLang="zh-TW" dirty="0" smtClean="0"/>
              <a:t>20</a:t>
            </a:r>
            <a:r>
              <a:rPr lang="zh-TW" altLang="en-US" dirty="0"/>
              <a:t>分</a:t>
            </a:r>
            <a:r>
              <a:rPr lang="zh-TW" altLang="en-US" dirty="0" smtClean="0"/>
              <a:t>；</a:t>
            </a:r>
            <a:endParaRPr lang="en-US" altLang="zh-TW" dirty="0" smtClean="0"/>
          </a:p>
          <a:p>
            <a:pPr marL="365760" lvl="1" indent="-256032">
              <a:spcBef>
                <a:spcPts val="400"/>
              </a:spcBef>
              <a:buSzPct val="68000"/>
              <a:buFont typeface="Wingdings 3"/>
              <a:buChar char=""/>
            </a:pPr>
            <a:r>
              <a:rPr lang="en-US" altLang="zh-TW" dirty="0" smtClean="0"/>
              <a:t>2</a:t>
            </a:r>
            <a:r>
              <a:rPr lang="zh-TW" altLang="en-US" dirty="0" smtClean="0"/>
              <a:t>次重</a:t>
            </a:r>
            <a:r>
              <a:rPr lang="zh-TW" altLang="en-US" dirty="0"/>
              <a:t>啟</a:t>
            </a:r>
            <a:r>
              <a:rPr lang="zh-TW" altLang="en-US" dirty="0" smtClean="0"/>
              <a:t>，</a:t>
            </a:r>
            <a:r>
              <a:rPr lang="zh-TW" altLang="en-US" dirty="0"/>
              <a:t>則</a:t>
            </a:r>
            <a:r>
              <a:rPr lang="zh-TW" altLang="en-US" dirty="0" smtClean="0"/>
              <a:t>獎勵</a:t>
            </a:r>
            <a:r>
              <a:rPr lang="en-US" altLang="zh-TW" dirty="0" smtClean="0"/>
              <a:t>0</a:t>
            </a:r>
            <a:r>
              <a:rPr lang="zh-TW" altLang="en-US" dirty="0"/>
              <a:t>分</a:t>
            </a:r>
            <a:r>
              <a:rPr lang="zh-TW" altLang="en-US" dirty="0" smtClean="0"/>
              <a:t>；</a:t>
            </a:r>
            <a:endParaRPr lang="en-US" altLang="zh-TW" dirty="0" smtClean="0"/>
          </a:p>
        </p:txBody>
      </p:sp>
      <p:sp>
        <p:nvSpPr>
          <p:cNvPr id="3" name="標題 2"/>
          <p:cNvSpPr>
            <a:spLocks noGrp="1"/>
          </p:cNvSpPr>
          <p:nvPr>
            <p:ph type="title"/>
          </p:nvPr>
        </p:nvSpPr>
        <p:spPr/>
        <p:txBody>
          <a:bodyPr/>
          <a:lstStyle/>
          <a:p>
            <a:r>
              <a:rPr lang="zh-TW" altLang="en-US" dirty="0"/>
              <a:t>自主運行獎勵</a:t>
            </a:r>
          </a:p>
        </p:txBody>
      </p:sp>
    </p:spTree>
    <p:extLst>
      <p:ext uri="{BB962C8B-B14F-4D97-AF65-F5344CB8AC3E}">
        <p14:creationId xmlns:p14="http://schemas.microsoft.com/office/powerpoint/2010/main" val="1433632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556792"/>
            <a:ext cx="8229600" cy="4525963"/>
          </a:xfrm>
        </p:spPr>
        <p:txBody>
          <a:bodyPr>
            <a:normAutofit lnSpcReduction="10000"/>
          </a:bodyPr>
          <a:lstStyle/>
          <a:p>
            <a:pPr>
              <a:spcBef>
                <a:spcPts val="0"/>
              </a:spcBef>
            </a:pPr>
            <a:r>
              <a:rPr lang="zh-TW" altLang="zh-TW" sz="2800" dirty="0">
                <a:solidFill>
                  <a:schemeClr val="dk1"/>
                </a:solidFill>
                <a:latin typeface="Rambla"/>
                <a:ea typeface="Rambla"/>
                <a:cs typeface="Rambla"/>
                <a:sym typeface="Rambla"/>
              </a:rPr>
              <a:t>返回必需在最後完成，完成後即比賽結束</a:t>
            </a:r>
            <a:r>
              <a:rPr lang="zh-TW" altLang="zh-TW" sz="2800" dirty="0" smtClean="0">
                <a:solidFill>
                  <a:schemeClr val="dk1"/>
                </a:solidFill>
                <a:latin typeface="Rambla"/>
                <a:ea typeface="Rambla"/>
                <a:cs typeface="Rambla"/>
                <a:sym typeface="Rambla"/>
              </a:rPr>
              <a:t>。</a:t>
            </a:r>
            <a:endParaRPr lang="en-US" altLang="zh-TW" sz="2800" dirty="0" smtClean="0">
              <a:solidFill>
                <a:schemeClr val="dk1"/>
              </a:solidFill>
              <a:latin typeface="Rambla"/>
              <a:ea typeface="Rambla"/>
              <a:cs typeface="Rambla"/>
              <a:sym typeface="Rambla"/>
            </a:endParaRPr>
          </a:p>
          <a:p>
            <a:pPr>
              <a:spcBef>
                <a:spcPts val="0"/>
              </a:spcBef>
            </a:pPr>
            <a:r>
              <a:rPr lang="zh-TW" altLang="en-US" sz="2800" b="1" dirty="0">
                <a:solidFill>
                  <a:srgbClr val="FF0000"/>
                </a:solidFill>
                <a:latin typeface="Rambla"/>
                <a:ea typeface="Rambla"/>
                <a:cs typeface="Rambla"/>
                <a:sym typeface="Rambla"/>
              </a:rPr>
              <a:t>比賽層數為一層</a:t>
            </a:r>
            <a:endParaRPr lang="en-US" altLang="zh-TW" sz="2800" b="1" dirty="0">
              <a:solidFill>
                <a:srgbClr val="FF0000"/>
              </a:solidFill>
              <a:latin typeface="Rambla"/>
              <a:ea typeface="Rambla"/>
              <a:cs typeface="Rambla"/>
              <a:sym typeface="Rambla"/>
            </a:endParaRPr>
          </a:p>
          <a:p>
            <a:pPr lvl="0">
              <a:lnSpc>
                <a:spcPct val="115000"/>
              </a:lnSpc>
              <a:spcBef>
                <a:spcPts val="0"/>
              </a:spcBef>
            </a:pPr>
            <a:r>
              <a:rPr lang="zh-TW" altLang="en-US" sz="2800" dirty="0">
                <a:solidFill>
                  <a:schemeClr val="dk1"/>
                </a:solidFill>
                <a:latin typeface="Rambla"/>
                <a:ea typeface="Rambla"/>
                <a:cs typeface="Rambla"/>
                <a:sym typeface="Rambla"/>
              </a:rPr>
              <a:t>比賽任務的數量是根據比賽的級別來制定，比賽不一定有全部任務</a:t>
            </a:r>
            <a:r>
              <a:rPr lang="zh-TW" altLang="en-US" sz="2800" dirty="0" smtClean="0">
                <a:solidFill>
                  <a:schemeClr val="dk1"/>
                </a:solidFill>
                <a:latin typeface="Rambla"/>
                <a:ea typeface="Rambla"/>
                <a:cs typeface="Rambla"/>
                <a:sym typeface="Rambla"/>
              </a:rPr>
              <a:t>。</a:t>
            </a:r>
            <a:endParaRPr lang="en-US" altLang="zh-TW" sz="2800" dirty="0" smtClean="0">
              <a:solidFill>
                <a:schemeClr val="dk1"/>
              </a:solidFill>
              <a:latin typeface="Rambla"/>
              <a:ea typeface="Rambla"/>
              <a:cs typeface="Rambla"/>
              <a:sym typeface="Rambla"/>
            </a:endParaRPr>
          </a:p>
          <a:p>
            <a:pPr>
              <a:lnSpc>
                <a:spcPct val="115000"/>
              </a:lnSpc>
              <a:spcBef>
                <a:spcPts val="0"/>
              </a:spcBef>
            </a:pPr>
            <a:r>
              <a:rPr lang="zh-TW" altLang="en-US" sz="2800" dirty="0"/>
              <a:t>比賽途中遇上任何問題應該立即向裁判</a:t>
            </a:r>
            <a:r>
              <a:rPr lang="zh-TW" altLang="en-US" sz="2800" dirty="0" smtClean="0"/>
              <a:t>提出</a:t>
            </a:r>
            <a:endParaRPr lang="en-US" altLang="zh-TW" sz="2800" dirty="0">
              <a:solidFill>
                <a:schemeClr val="dk1"/>
              </a:solidFill>
              <a:latin typeface="Rambla"/>
              <a:ea typeface="Rambla"/>
              <a:cs typeface="Rambla"/>
              <a:sym typeface="Rambla"/>
            </a:endParaRPr>
          </a:p>
          <a:p>
            <a:pPr>
              <a:lnSpc>
                <a:spcPct val="115000"/>
              </a:lnSpc>
            </a:pPr>
            <a:r>
              <a:rPr lang="zh-TW" altLang="en-US" sz="2800" dirty="0" smtClean="0">
                <a:solidFill>
                  <a:srgbClr val="FF0000"/>
                </a:solidFill>
              </a:rPr>
              <a:t>若參賽隊伍使用本規則並未包含的新技術或未規範的賽例或存在對賽規有任何疑慮時，應在賽前在大會官方</a:t>
            </a:r>
            <a:r>
              <a:rPr lang="en-US" altLang="zh-TW" sz="2800" dirty="0" smtClean="0">
                <a:solidFill>
                  <a:srgbClr val="FF0000"/>
                </a:solidFill>
              </a:rPr>
              <a:t>Q&amp;A</a:t>
            </a:r>
            <a:r>
              <a:rPr lang="zh-TW" altLang="en-US" sz="2800" dirty="0" smtClean="0">
                <a:solidFill>
                  <a:srgbClr val="FF0000"/>
                </a:solidFill>
              </a:rPr>
              <a:t>發問並得到大會允許或回答，否則此技術或賽例若引起爭議，將由裁判委員會決定爭議。</a:t>
            </a:r>
            <a:endParaRPr lang="en-US" altLang="zh-TW" sz="2800" dirty="0" smtClean="0">
              <a:solidFill>
                <a:srgbClr val="FF0000"/>
              </a:solidFill>
            </a:endParaRPr>
          </a:p>
          <a:p>
            <a:pPr>
              <a:lnSpc>
                <a:spcPct val="115000"/>
              </a:lnSpc>
            </a:pPr>
            <a:endParaRPr lang="en-US" altLang="zh-TW" sz="2800" dirty="0" smtClean="0"/>
          </a:p>
          <a:p>
            <a:pPr lvl="0">
              <a:lnSpc>
                <a:spcPct val="115000"/>
              </a:lnSpc>
            </a:pPr>
            <a:endParaRPr lang="zh-TW" altLang="en-US" sz="2800" dirty="0">
              <a:solidFill>
                <a:srgbClr val="FF0000"/>
              </a:solidFill>
              <a:latin typeface="Rambla"/>
              <a:ea typeface="Rambla"/>
              <a:cs typeface="Rambla"/>
              <a:sym typeface="Rambla"/>
            </a:endParaRPr>
          </a:p>
          <a:p>
            <a:endParaRPr lang="zh-TW" altLang="en-US" dirty="0"/>
          </a:p>
        </p:txBody>
      </p:sp>
      <p:sp>
        <p:nvSpPr>
          <p:cNvPr id="3" name="標題 2"/>
          <p:cNvSpPr>
            <a:spLocks noGrp="1"/>
          </p:cNvSpPr>
          <p:nvPr>
            <p:ph type="title"/>
          </p:nvPr>
        </p:nvSpPr>
        <p:spPr/>
        <p:txBody>
          <a:bodyPr/>
          <a:lstStyle/>
          <a:p>
            <a:r>
              <a:rPr lang="zh-TW" altLang="zh-TW" dirty="0">
                <a:solidFill>
                  <a:srgbClr val="FF0000"/>
                </a:solidFill>
                <a:latin typeface="Rambla"/>
                <a:ea typeface="Rambla"/>
                <a:cs typeface="Rambla"/>
                <a:sym typeface="Rambla"/>
              </a:rPr>
              <a:t>比賽</a:t>
            </a:r>
            <a:r>
              <a:rPr lang="zh-TW" altLang="en-US" dirty="0">
                <a:solidFill>
                  <a:srgbClr val="FF0000"/>
                </a:solidFill>
                <a:latin typeface="Rambla"/>
                <a:ea typeface="Rambla"/>
                <a:cs typeface="Rambla"/>
                <a:sym typeface="Rambla"/>
              </a:rPr>
              <a:t>注意事項</a:t>
            </a:r>
            <a:endParaRPr lang="zh-TW" altLang="en-US" dirty="0"/>
          </a:p>
        </p:txBody>
      </p:sp>
    </p:spTree>
    <p:extLst>
      <p:ext uri="{BB962C8B-B14F-4D97-AF65-F5344CB8AC3E}">
        <p14:creationId xmlns:p14="http://schemas.microsoft.com/office/powerpoint/2010/main" val="1533598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728" lvl="0" indent="0">
              <a:buSzPct val="25000"/>
              <a:buNone/>
            </a:pPr>
            <a:r>
              <a:rPr lang="en-US" altLang="zh-TW" sz="2800" dirty="0"/>
              <a:t>WER </a:t>
            </a:r>
            <a:r>
              <a:rPr lang="zh-TW" altLang="en-US" sz="2800" dirty="0"/>
              <a:t>工程創新</a:t>
            </a:r>
            <a:r>
              <a:rPr lang="zh-TW" altLang="en-US" sz="2800" dirty="0" smtClean="0"/>
              <a:t>賽各視別</a:t>
            </a:r>
            <a:r>
              <a:rPr lang="zh-TW" altLang="zh-TW" sz="2800" b="1" dirty="0" smtClean="0">
                <a:solidFill>
                  <a:srgbClr val="FF0000"/>
                </a:solidFill>
              </a:rPr>
              <a:t>示例</a:t>
            </a:r>
            <a:r>
              <a:rPr lang="zh-TW" altLang="zh-TW" sz="2800" dirty="0">
                <a:solidFill>
                  <a:schemeClr val="dk1"/>
                </a:solidFill>
                <a:latin typeface="Rambla"/>
                <a:ea typeface="Rambla"/>
                <a:cs typeface="Rambla"/>
                <a:sym typeface="Rambla"/>
              </a:rPr>
              <a:t>地圖在比賽</a:t>
            </a:r>
            <a:r>
              <a:rPr lang="zh-TW" altLang="zh-TW" sz="2800" dirty="0">
                <a:solidFill>
                  <a:srgbClr val="FF0000"/>
                </a:solidFill>
                <a:latin typeface="Rambla"/>
                <a:ea typeface="Rambla"/>
                <a:cs typeface="Rambla"/>
                <a:sym typeface="Rambla"/>
              </a:rPr>
              <a:t>一星期前</a:t>
            </a:r>
          </a:p>
          <a:p>
            <a:pPr marL="0" lvl="0" indent="0">
              <a:spcBef>
                <a:spcPts val="0"/>
              </a:spcBef>
              <a:buSzPct val="25000"/>
              <a:buNone/>
            </a:pPr>
            <a:r>
              <a:rPr lang="zh-TW" altLang="zh-TW" sz="2800" dirty="0" smtClean="0">
                <a:solidFill>
                  <a:schemeClr val="dk1"/>
                </a:solidFill>
                <a:latin typeface="Rambla"/>
                <a:ea typeface="Rambla"/>
                <a:cs typeface="Rambla"/>
                <a:sym typeface="Rambla"/>
              </a:rPr>
              <a:t>在</a:t>
            </a:r>
            <a:r>
              <a:rPr lang="zh-TW" altLang="zh-TW" sz="2800" dirty="0">
                <a:solidFill>
                  <a:schemeClr val="dk1"/>
                </a:solidFill>
                <a:latin typeface="Rambla"/>
                <a:ea typeface="Rambla"/>
                <a:cs typeface="Rambla"/>
                <a:sym typeface="Rambla"/>
              </a:rPr>
              <a:t>網上(http://www.macau-robot.org/)</a:t>
            </a:r>
            <a:r>
              <a:rPr lang="zh-TW" altLang="zh-TW" sz="2800" dirty="0" smtClean="0">
                <a:solidFill>
                  <a:schemeClr val="dk1"/>
                </a:solidFill>
                <a:latin typeface="Rambla"/>
                <a:ea typeface="Rambla"/>
                <a:cs typeface="Rambla"/>
                <a:sym typeface="Rambla"/>
              </a:rPr>
              <a:t>公佈</a:t>
            </a:r>
            <a:endParaRPr lang="en-US" altLang="zh-TW" sz="2800" dirty="0" smtClean="0">
              <a:solidFill>
                <a:schemeClr val="dk1"/>
              </a:solidFill>
              <a:latin typeface="Rambla"/>
              <a:ea typeface="Rambla"/>
              <a:cs typeface="Rambla"/>
              <a:sym typeface="Rambla"/>
            </a:endParaRPr>
          </a:p>
          <a:p>
            <a:pPr marL="0" lvl="0" indent="0">
              <a:spcBef>
                <a:spcPts val="0"/>
              </a:spcBef>
              <a:buSzPct val="25000"/>
              <a:buNone/>
            </a:pPr>
            <a:endParaRPr lang="zh-TW" altLang="zh-TW" sz="2800" dirty="0">
              <a:solidFill>
                <a:schemeClr val="dk1"/>
              </a:solidFill>
              <a:latin typeface="Rambla"/>
              <a:ea typeface="Rambla"/>
              <a:cs typeface="Rambla"/>
              <a:sym typeface="Rambla"/>
            </a:endParaRPr>
          </a:p>
          <a:p>
            <a:endParaRPr lang="zh-TW" altLang="en-US" dirty="0"/>
          </a:p>
        </p:txBody>
      </p:sp>
      <p:sp>
        <p:nvSpPr>
          <p:cNvPr id="3" name="標題 2"/>
          <p:cNvSpPr>
            <a:spLocks noGrp="1"/>
          </p:cNvSpPr>
          <p:nvPr>
            <p:ph type="title"/>
          </p:nvPr>
        </p:nvSpPr>
        <p:spPr/>
        <p:txBody>
          <a:bodyPr/>
          <a:lstStyle/>
          <a:p>
            <a:r>
              <a:rPr lang="en-US" altLang="zh-TW" sz="4000" dirty="0"/>
              <a:t>WER </a:t>
            </a:r>
            <a:r>
              <a:rPr lang="zh-TW" altLang="en-US" sz="4000" dirty="0"/>
              <a:t>工程創新賽比賽場地</a:t>
            </a:r>
            <a:endParaRPr lang="zh-TW" altLang="en-US" dirty="0"/>
          </a:p>
        </p:txBody>
      </p:sp>
      <p:sp>
        <p:nvSpPr>
          <p:cNvPr id="5" name="文字方塊 4"/>
          <p:cNvSpPr txBox="1"/>
          <p:nvPr/>
        </p:nvSpPr>
        <p:spPr>
          <a:xfrm>
            <a:off x="2411760" y="5949280"/>
            <a:ext cx="5400600" cy="369332"/>
          </a:xfrm>
          <a:prstGeom prst="rect">
            <a:avLst/>
          </a:prstGeom>
          <a:noFill/>
        </p:spPr>
        <p:txBody>
          <a:bodyPr wrap="square" rtlCol="0">
            <a:spAutoFit/>
          </a:bodyPr>
          <a:lstStyle/>
          <a:p>
            <a:pPr lvl="0"/>
            <a:r>
              <a:rPr lang="zh-TW" altLang="en-US" dirty="0" smtClean="0">
                <a:solidFill>
                  <a:srgbClr val="FF0000"/>
                </a:solidFill>
                <a:latin typeface="Rambla"/>
                <a:ea typeface="Rambla"/>
                <a:cs typeface="Rambla"/>
                <a:sym typeface="Rambla"/>
              </a:rPr>
              <a:t>             此</a:t>
            </a:r>
            <a:r>
              <a:rPr lang="zh-TW" altLang="en-US" dirty="0">
                <a:solidFill>
                  <a:srgbClr val="FF0000"/>
                </a:solidFill>
                <a:latin typeface="Rambla"/>
                <a:ea typeface="Rambla"/>
                <a:cs typeface="Rambla"/>
                <a:sym typeface="Rambla"/>
              </a:rPr>
              <a:t>地圖僅為</a:t>
            </a:r>
            <a:r>
              <a:rPr lang="zh-TW" altLang="en-US" dirty="0" smtClean="0">
                <a:solidFill>
                  <a:srgbClr val="FF0000"/>
                </a:solidFill>
                <a:latin typeface="Rambla"/>
                <a:ea typeface="Rambla"/>
                <a:cs typeface="Rambla"/>
                <a:sym typeface="Rambla"/>
              </a:rPr>
              <a:t>參考</a:t>
            </a:r>
            <a:endParaRPr lang="en-US" altLang="zh-TW" dirty="0">
              <a:solidFill>
                <a:srgbClr val="FF0000"/>
              </a:solidFill>
              <a:latin typeface="Rambla"/>
              <a:ea typeface="Rambla"/>
              <a:cs typeface="Rambla"/>
              <a:sym typeface="Rambla"/>
            </a:endParaRPr>
          </a:p>
        </p:txBody>
      </p:sp>
      <p:pic>
        <p:nvPicPr>
          <p:cNvPr id="6" name="图片 3" descr="WER渲染.最终.jpg"/>
          <p:cNvPicPr/>
          <p:nvPr/>
        </p:nvPicPr>
        <p:blipFill>
          <a:blip r:embed="rId2"/>
          <a:stretch>
            <a:fillRect/>
          </a:stretch>
        </p:blipFill>
        <p:spPr>
          <a:xfrm>
            <a:off x="1763688" y="2636912"/>
            <a:ext cx="5274310" cy="2875915"/>
          </a:xfrm>
          <a:prstGeom prst="rect">
            <a:avLst/>
          </a:prstGeom>
        </p:spPr>
      </p:pic>
    </p:spTree>
    <p:extLst>
      <p:ext uri="{BB962C8B-B14F-4D97-AF65-F5344CB8AC3E}">
        <p14:creationId xmlns:p14="http://schemas.microsoft.com/office/powerpoint/2010/main" val="4058118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28700" y="529389"/>
            <a:ext cx="6972300" cy="1327986"/>
          </a:xfr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fontScale="90000"/>
            <a:scene3d>
              <a:camera prst="orthographicFront"/>
              <a:lightRig rig="threePt" dir="t"/>
            </a:scene3d>
            <a:sp3d>
              <a:bevelB w="69850" h="69850" prst="divot"/>
            </a:sp3d>
          </a:bodyPr>
          <a:lstStyle/>
          <a:p>
            <a:r>
              <a:rPr lang="zh-TW" altLang="zh-HK" b="1" i="0" u="none" strike="noStrike" cap="none" baseline="0" dirty="0" smtClean="0">
                <a:solidFill>
                  <a:schemeClr val="accent1"/>
                </a:solidFill>
                <a:latin typeface="Rambla"/>
                <a:ea typeface="Rambla"/>
                <a:cs typeface="Rambla"/>
                <a:sym typeface="Rambla"/>
              </a:rPr>
              <a:t>機械人綜合技能</a:t>
            </a:r>
            <a:r>
              <a:rPr lang="en-US" altLang="zh-TW" b="1" i="0" u="none" strike="noStrike" cap="none" baseline="0" dirty="0" smtClean="0">
                <a:solidFill>
                  <a:schemeClr val="accent1"/>
                </a:solidFill>
                <a:latin typeface="Rambla"/>
                <a:ea typeface="Rambla"/>
                <a:cs typeface="Rambla"/>
                <a:sym typeface="Rambla"/>
              </a:rPr>
              <a:t>2017</a:t>
            </a:r>
            <a:endParaRPr lang="zh-HK" altLang="en-US" dirty="0">
              <a:solidFill>
                <a:schemeClr val="accent1"/>
              </a:solidFill>
            </a:endParaRPr>
          </a:p>
        </p:txBody>
      </p:sp>
      <p:sp>
        <p:nvSpPr>
          <p:cNvPr id="3" name="副標題 2"/>
          <p:cNvSpPr>
            <a:spLocks noGrp="1"/>
          </p:cNvSpPr>
          <p:nvPr>
            <p:ph type="subTitle" idx="1"/>
          </p:nvPr>
        </p:nvSpPr>
        <p:spPr/>
        <p:txBody>
          <a:bodyPr/>
          <a:lstStyle/>
          <a:p>
            <a:endParaRPr lang="zh-HK" altLang="en-US" dirty="0"/>
          </a:p>
        </p:txBody>
      </p:sp>
      <p:pic>
        <p:nvPicPr>
          <p:cNvPr id="4" name="圖片 3"/>
          <p:cNvPicPr>
            <a:picLocks noChangeAspect="1"/>
          </p:cNvPicPr>
          <p:nvPr/>
        </p:nvPicPr>
        <p:blipFill>
          <a:blip r:embed="rId2" cstate="print"/>
          <a:stretch>
            <a:fillRect/>
          </a:stretch>
        </p:blipFill>
        <p:spPr>
          <a:xfrm>
            <a:off x="2555776" y="1916832"/>
            <a:ext cx="4115157" cy="3657917"/>
          </a:xfrm>
          <a:prstGeom prst="rect">
            <a:avLst/>
          </a:prstGeom>
        </p:spPr>
      </p:pic>
    </p:spTree>
    <p:extLst>
      <p:ext uri="{BB962C8B-B14F-4D97-AF65-F5344CB8AC3E}">
        <p14:creationId xmlns:p14="http://schemas.microsoft.com/office/powerpoint/2010/main" val="2113646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78864"/>
            <a:ext cx="7886700" cy="1325563"/>
          </a:xfrm>
        </p:spPr>
        <p:txBody>
          <a:bodyPr/>
          <a:lstStyle/>
          <a:p>
            <a:r>
              <a:rPr lang="zh-TW" altLang="zh-HK" b="1" i="0" u="none" strike="noStrike" cap="none" baseline="0" dirty="0" smtClean="0">
                <a:solidFill>
                  <a:schemeClr val="dk2"/>
                </a:solidFill>
                <a:latin typeface="微軟正黑體" panose="020B0604030504040204" pitchFamily="34" charset="-120"/>
                <a:ea typeface="微軟正黑體" panose="020B0604030504040204" pitchFamily="34" charset="-120"/>
                <a:cs typeface="Rambla"/>
                <a:sym typeface="Rambla"/>
              </a:rPr>
              <a:t>賽制</a:t>
            </a:r>
            <a:endParaRPr lang="zh-HK" altLang="en-US" dirty="0">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28619164"/>
              </p:ext>
            </p:extLst>
          </p:nvPr>
        </p:nvGraphicFramePr>
        <p:xfrm>
          <a:off x="628650" y="1446063"/>
          <a:ext cx="7886700" cy="4937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827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chemeClr val="dk2"/>
                </a:solidFill>
                <a:latin typeface="微軟正黑體" panose="020B0604030504040204" pitchFamily="34" charset="-120"/>
                <a:ea typeface="微軟正黑體" panose="020B0604030504040204" pitchFamily="34" charset="-120"/>
                <a:cs typeface="Rambla"/>
              </a:rPr>
              <a:t>小學組新賽制</a:t>
            </a:r>
            <a:endParaRPr lang="en-US" altLang="zh-TW" b="1" dirty="0">
              <a:solidFill>
                <a:schemeClr val="dk2"/>
              </a:solidFill>
              <a:latin typeface="微軟正黑體" panose="020B0604030504040204" pitchFamily="34" charset="-120"/>
              <a:ea typeface="微軟正黑體" panose="020B0604030504040204" pitchFamily="34" charset="-120"/>
              <a:cs typeface="Rambla"/>
            </a:endParaRP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1165671717"/>
              </p:ext>
            </p:extLst>
          </p:nvPr>
        </p:nvGraphicFramePr>
        <p:xfrm>
          <a:off x="628650" y="1468878"/>
          <a:ext cx="7886700" cy="5233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994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2791222" cy="1325563"/>
          </a:xfrm>
        </p:spPr>
        <p:txBody>
          <a:bodyPr/>
          <a:lstStyle/>
          <a:p>
            <a:r>
              <a:rPr lang="zh-TW" altLang="zh-HK" b="1" i="0" u="none" strike="noStrike" cap="none" baseline="0" dirty="0" smtClean="0">
                <a:solidFill>
                  <a:schemeClr val="dk2"/>
                </a:solidFill>
                <a:latin typeface="Rambla"/>
                <a:ea typeface="Rambla"/>
                <a:cs typeface="Rambla"/>
                <a:sym typeface="Rambla"/>
              </a:rPr>
              <a:t>比賽流程</a:t>
            </a:r>
            <a:endParaRPr lang="zh-HK"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822322107"/>
              </p:ext>
            </p:extLst>
          </p:nvPr>
        </p:nvGraphicFramePr>
        <p:xfrm>
          <a:off x="467544" y="1196752"/>
          <a:ext cx="598932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3"/>
          <p:cNvPicPr>
            <a:picLocks noChangeAspect="1"/>
          </p:cNvPicPr>
          <p:nvPr/>
        </p:nvPicPr>
        <p:blipFill>
          <a:blip r:embed="rId7" cstate="print"/>
          <a:stretch>
            <a:fillRect/>
          </a:stretch>
        </p:blipFill>
        <p:spPr>
          <a:xfrm>
            <a:off x="6605359" y="2566610"/>
            <a:ext cx="2036906" cy="2715874"/>
          </a:xfrm>
          <a:prstGeom prst="rect">
            <a:avLst/>
          </a:prstGeom>
        </p:spPr>
      </p:pic>
    </p:spTree>
    <p:extLst>
      <p:ext uri="{BB962C8B-B14F-4D97-AF65-F5344CB8AC3E}">
        <p14:creationId xmlns:p14="http://schemas.microsoft.com/office/powerpoint/2010/main" val="252935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9"/>
            <a:ext cx="2647206" cy="1325563"/>
          </a:xfrm>
        </p:spPr>
        <p:txBody>
          <a:bodyPr/>
          <a:lstStyle/>
          <a:p>
            <a:r>
              <a:rPr lang="zh-TW" altLang="zh-HK" b="1" i="0" u="none" strike="noStrike" cap="none" baseline="0" dirty="0" smtClean="0">
                <a:solidFill>
                  <a:schemeClr val="dk2"/>
                </a:solidFill>
                <a:latin typeface="Rambla"/>
                <a:ea typeface="Rambla"/>
                <a:cs typeface="Rambla"/>
                <a:sym typeface="Rambla"/>
              </a:rPr>
              <a:t>比賽流程</a:t>
            </a:r>
            <a:endParaRPr lang="zh-HK" altLang="en-US" dirty="0"/>
          </a:p>
        </p:txBody>
      </p:sp>
      <p:sp>
        <p:nvSpPr>
          <p:cNvPr id="7" name="內容版面配置區 6"/>
          <p:cNvSpPr>
            <a:spLocks noGrp="1"/>
          </p:cNvSpPr>
          <p:nvPr>
            <p:ph idx="1"/>
          </p:nvPr>
        </p:nvSpPr>
        <p:spPr>
          <a:xfrm>
            <a:off x="438626" y="1343026"/>
            <a:ext cx="8275320" cy="5105400"/>
          </a:xfrm>
          <a:solidFill>
            <a:srgbClr val="5B9BD5"/>
          </a:solidFill>
          <a:ln>
            <a:solidFill>
              <a:srgbClr val="5B9BD5"/>
            </a:solidFill>
          </a:ln>
          <a:effectLst>
            <a:outerShdw blurRad="50800" dist="50800" algn="ctr" rotWithShape="0">
              <a:srgbClr val="000000">
                <a:alpha val="43137"/>
              </a:srgbClr>
            </a:outerShdw>
            <a:softEdge rad="0"/>
          </a:effectLst>
          <a:scene3d>
            <a:camera prst="orthographicFront"/>
            <a:lightRig rig="threePt" dir="t"/>
          </a:scene3d>
          <a:sp3d/>
        </p:spPr>
        <p:txBody>
          <a:bodyPr>
            <a:normAutofit fontScale="92500" lnSpcReduction="10000"/>
          </a:bodyPr>
          <a:lstStyle/>
          <a:p>
            <a:pPr marL="365125" lvl="0" indent="-263525">
              <a:spcBef>
                <a:spcPts val="0"/>
              </a:spcBef>
              <a:buClr>
                <a:schemeClr val="accent1"/>
              </a:buClr>
              <a:buSzPct val="68000"/>
              <a:buFont typeface="Noto Symbol"/>
              <a:buChar char=""/>
            </a:pPr>
            <a:endParaRPr lang="en-US" altLang="zh-TW" dirty="0" smtClean="0">
              <a:solidFill>
                <a:schemeClr val="bg1"/>
              </a:solidFill>
              <a:latin typeface="微軟正黑體" panose="020B0604030504040204" pitchFamily="34" charset="-120"/>
              <a:ea typeface="微軟正黑體" panose="020B0604030504040204" pitchFamily="34" charset="-120"/>
              <a:cs typeface="Rambla"/>
              <a:sym typeface="Rambla"/>
            </a:endParaRPr>
          </a:p>
          <a:p>
            <a:pPr marL="558800" lvl="0" indent="-457200">
              <a:spcBef>
                <a:spcPts val="0"/>
              </a:spcBef>
              <a:buClr>
                <a:schemeClr val="accent2">
                  <a:lumMod val="75000"/>
                </a:schemeClr>
              </a:buClr>
              <a:buSzPct val="68000"/>
              <a:buFont typeface="Wingdings" panose="05000000000000000000" pitchFamily="2" charset="2"/>
              <a:buChar char="l"/>
            </a:pP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隊員</a:t>
            </a: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可將</a:t>
            </a: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機</a:t>
            </a:r>
            <a:r>
              <a:rPr lang="zh-TW" altLang="en-US" dirty="0" smtClean="0">
                <a:solidFill>
                  <a:schemeClr val="bg1"/>
                </a:solidFill>
                <a:latin typeface="微軟正黑體" panose="020B0604030504040204" pitchFamily="34" charset="-120"/>
                <a:ea typeface="微軟正黑體" panose="020B0604030504040204" pitchFamily="34" charset="-120"/>
                <a:cs typeface="Rambla"/>
                <a:sym typeface="Rambla"/>
              </a:rPr>
              <a:t>械</a:t>
            </a: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人</a:t>
            </a: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放到待命區準備啓動。</a:t>
            </a:r>
          </a:p>
          <a:p>
            <a:pPr marL="620713" lvl="1" indent="-265113">
              <a:spcBef>
                <a:spcPts val="324"/>
              </a:spcBef>
              <a:buClr>
                <a:schemeClr val="accent1"/>
              </a:buClr>
              <a:buSzPct val="100000"/>
              <a:buFont typeface="Verdana"/>
              <a:buChar char="◦"/>
            </a:pP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當裁判員示意比賽開始，隊員才可啓動機械人進行任務。</a:t>
            </a:r>
          </a:p>
          <a:p>
            <a:pPr marL="620713" lvl="1" indent="-265113">
              <a:spcBef>
                <a:spcPts val="324"/>
              </a:spcBef>
              <a:buClr>
                <a:schemeClr val="accent1"/>
              </a:buClr>
              <a:buSzPct val="100000"/>
              <a:buFont typeface="Verdana"/>
              <a:buChar char="◦"/>
            </a:pP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當隊員發現</a:t>
            </a: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機</a:t>
            </a:r>
            <a:r>
              <a:rPr lang="zh-TW" altLang="en-US" dirty="0" smtClean="0">
                <a:solidFill>
                  <a:schemeClr val="bg1"/>
                </a:solidFill>
                <a:latin typeface="微軟正黑體" panose="020B0604030504040204" pitchFamily="34" charset="-120"/>
                <a:ea typeface="微軟正黑體" panose="020B0604030504040204" pitchFamily="34" charset="-120"/>
                <a:cs typeface="Rambla"/>
                <a:sym typeface="Rambla"/>
              </a:rPr>
              <a:t>械</a:t>
            </a: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人</a:t>
            </a: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發生故障可要求重試。</a:t>
            </a:r>
          </a:p>
          <a:p>
            <a:pPr marL="620713" lvl="1" indent="-265113">
              <a:spcBef>
                <a:spcPts val="324"/>
              </a:spcBef>
              <a:buClr>
                <a:schemeClr val="accent1"/>
              </a:buClr>
              <a:buSzPct val="100000"/>
              <a:buFont typeface="Verdana"/>
              <a:buChar char="◦"/>
            </a:pP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每場比賽只能有</a:t>
            </a:r>
            <a:r>
              <a:rPr lang="zh-TW" altLang="zh-HK" dirty="0">
                <a:solidFill>
                  <a:srgbClr val="FF0000"/>
                </a:solidFill>
                <a:latin typeface="微軟正黑體" panose="020B0604030504040204" pitchFamily="34" charset="-120"/>
                <a:ea typeface="微軟正黑體" panose="020B0604030504040204" pitchFamily="34" charset="-120"/>
                <a:cs typeface="Rambla"/>
                <a:sym typeface="Rambla"/>
              </a:rPr>
              <a:t>一次</a:t>
            </a: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重試。</a:t>
            </a:r>
          </a:p>
          <a:p>
            <a:pPr marL="620713" lvl="1" indent="-265113">
              <a:spcBef>
                <a:spcPts val="324"/>
              </a:spcBef>
              <a:buClr>
                <a:schemeClr val="accent1"/>
              </a:buClr>
              <a:buSzPct val="100000"/>
              <a:buFont typeface="Verdana"/>
              <a:buChar char="◦"/>
            </a:pP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重試時不會重新計時，已完成的任務不會再加分</a:t>
            </a: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a:t>
            </a:r>
            <a:endParaRPr lang="en-US" altLang="zh-TW" dirty="0" smtClean="0">
              <a:solidFill>
                <a:schemeClr val="bg1"/>
              </a:solidFill>
              <a:latin typeface="微軟正黑體" panose="020B0604030504040204" pitchFamily="34" charset="-120"/>
              <a:ea typeface="微軟正黑體" panose="020B0604030504040204" pitchFamily="34" charset="-120"/>
              <a:cs typeface="Rambla"/>
              <a:sym typeface="Rambla"/>
            </a:endParaRPr>
          </a:p>
          <a:p>
            <a:pPr marL="101600" lvl="0" indent="0">
              <a:spcBef>
                <a:spcPts val="400"/>
              </a:spcBef>
              <a:buClr>
                <a:schemeClr val="accent1"/>
              </a:buClr>
              <a:buSzPct val="68000"/>
              <a:buNone/>
            </a:pPr>
            <a:endParaRPr lang="en-US" altLang="zh-TW" dirty="0" smtClean="0">
              <a:solidFill>
                <a:schemeClr val="bg1"/>
              </a:solidFill>
              <a:latin typeface="微軟正黑體" panose="020B0604030504040204" pitchFamily="34" charset="-120"/>
              <a:ea typeface="微軟正黑體" panose="020B0604030504040204" pitchFamily="34" charset="-120"/>
              <a:cs typeface="Rambla"/>
              <a:sym typeface="Rambla"/>
            </a:endParaRPr>
          </a:p>
          <a:p>
            <a:pPr marL="558800" lvl="0" indent="-457200">
              <a:spcBef>
                <a:spcPts val="400"/>
              </a:spcBef>
              <a:buClr>
                <a:schemeClr val="accent2">
                  <a:lumMod val="75000"/>
                </a:schemeClr>
              </a:buClr>
              <a:buSzPct val="68000"/>
              <a:buFont typeface="Wingdings" panose="05000000000000000000" pitchFamily="2" charset="2"/>
              <a:buChar char="l"/>
            </a:pP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參賽</a:t>
            </a: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隊在完成一些任務後，如不準備繼續比賽，應向裁判員示意，裁判員據此停止計時，結束比賽</a:t>
            </a: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a:t>
            </a:r>
            <a:endParaRPr lang="en-US" altLang="zh-TW" dirty="0" smtClean="0">
              <a:solidFill>
                <a:schemeClr val="bg1"/>
              </a:solidFill>
              <a:latin typeface="微軟正黑體" panose="020B0604030504040204" pitchFamily="34" charset="-120"/>
              <a:ea typeface="微軟正黑體" panose="020B0604030504040204" pitchFamily="34" charset="-120"/>
              <a:cs typeface="Rambla"/>
              <a:sym typeface="Rambla"/>
            </a:endParaRPr>
          </a:p>
          <a:p>
            <a:pPr marL="365125" lvl="0" indent="-263525">
              <a:spcBef>
                <a:spcPts val="400"/>
              </a:spcBef>
              <a:buClr>
                <a:schemeClr val="accent1"/>
              </a:buClr>
              <a:buSzPct val="68000"/>
              <a:buFont typeface="Noto Symbol"/>
              <a:buChar char=""/>
            </a:pPr>
            <a:endParaRPr lang="zh-TW" altLang="zh-HK" dirty="0">
              <a:solidFill>
                <a:schemeClr val="bg1"/>
              </a:solidFill>
              <a:latin typeface="微軟正黑體" panose="020B0604030504040204" pitchFamily="34" charset="-120"/>
              <a:ea typeface="微軟正黑體" panose="020B0604030504040204" pitchFamily="34" charset="-120"/>
              <a:cs typeface="Rambla"/>
              <a:sym typeface="Rambla"/>
            </a:endParaRPr>
          </a:p>
          <a:p>
            <a:pPr marL="558800" lvl="0" indent="-457200">
              <a:spcBef>
                <a:spcPts val="400"/>
              </a:spcBef>
              <a:buClr>
                <a:schemeClr val="accent2">
                  <a:lumMod val="75000"/>
                </a:schemeClr>
              </a:buClr>
              <a:buSzPct val="68000"/>
              <a:buFont typeface="Wingdings" panose="05000000000000000000" pitchFamily="2" charset="2"/>
              <a:buChar char="l"/>
            </a:pPr>
            <a:r>
              <a:rPr lang="zh-TW" altLang="zh-HK" dirty="0">
                <a:solidFill>
                  <a:schemeClr val="bg1"/>
                </a:solidFill>
                <a:latin typeface="微軟正黑體" panose="020B0604030504040204" pitchFamily="34" charset="-120"/>
                <a:ea typeface="微軟正黑體" panose="020B0604030504040204" pitchFamily="34" charset="-120"/>
                <a:cs typeface="Rambla"/>
                <a:sym typeface="Rambla"/>
              </a:rPr>
              <a:t>裁判員記錄場上狀態，填寫記分表。參賽隊員應簽名確認自己的得分</a:t>
            </a:r>
            <a:r>
              <a:rPr lang="zh-TW" altLang="zh-HK" dirty="0" smtClean="0">
                <a:solidFill>
                  <a:schemeClr val="bg1"/>
                </a:solidFill>
                <a:latin typeface="微軟正黑體" panose="020B0604030504040204" pitchFamily="34" charset="-120"/>
                <a:ea typeface="微軟正黑體" panose="020B0604030504040204" pitchFamily="34" charset="-120"/>
                <a:cs typeface="Rambla"/>
                <a:sym typeface="Rambla"/>
              </a:rPr>
              <a:t>。</a:t>
            </a:r>
            <a:endParaRPr lang="en-US" altLang="zh-TW" dirty="0" smtClean="0">
              <a:solidFill>
                <a:schemeClr val="bg1"/>
              </a:solidFill>
              <a:latin typeface="微軟正黑體" panose="020B0604030504040204" pitchFamily="34" charset="-120"/>
              <a:ea typeface="微軟正黑體" panose="020B0604030504040204" pitchFamily="34" charset="-120"/>
              <a:cs typeface="Rambla"/>
              <a:sym typeface="Rambla"/>
            </a:endParaRPr>
          </a:p>
          <a:p>
            <a:pPr marL="365125" lvl="0" indent="-263525">
              <a:spcBef>
                <a:spcPts val="400"/>
              </a:spcBef>
              <a:buClr>
                <a:schemeClr val="accent1"/>
              </a:buClr>
              <a:buSzPct val="68000"/>
              <a:buFont typeface="Noto Symbol"/>
              <a:buChar char=""/>
            </a:pPr>
            <a:endParaRPr lang="zh-TW" altLang="zh-HK" dirty="0">
              <a:solidFill>
                <a:schemeClr val="bg1"/>
              </a:solidFill>
              <a:latin typeface="微軟正黑體" panose="020B0604030504040204" pitchFamily="34" charset="-120"/>
              <a:ea typeface="微軟正黑體" panose="020B0604030504040204" pitchFamily="34" charset="-120"/>
              <a:cs typeface="Rambla"/>
              <a:sym typeface="Rambla"/>
            </a:endParaRPr>
          </a:p>
          <a:p>
            <a:pPr marL="101600" lvl="0" indent="0">
              <a:spcBef>
                <a:spcPts val="400"/>
              </a:spcBef>
              <a:buClr>
                <a:schemeClr val="accent1"/>
              </a:buClr>
              <a:buSzPct val="68000"/>
              <a:buNone/>
            </a:pPr>
            <a:r>
              <a:rPr lang="zh-TW" altLang="zh-HK" sz="2500" dirty="0">
                <a:solidFill>
                  <a:srgbClr val="FF0000"/>
                </a:solidFill>
                <a:latin typeface="微軟正黑體" panose="020B0604030504040204" pitchFamily="34" charset="-120"/>
                <a:ea typeface="微軟正黑體" panose="020B0604030504040204" pitchFamily="34" charset="-120"/>
                <a:cs typeface="Rambla"/>
                <a:sym typeface="Rambla"/>
              </a:rPr>
              <a:t>簽名確認後不接受任何申訴</a:t>
            </a:r>
            <a:r>
              <a:rPr lang="zh-TW" altLang="zh-HK" sz="2500" dirty="0" smtClean="0">
                <a:solidFill>
                  <a:srgbClr val="FF0000"/>
                </a:solidFill>
                <a:latin typeface="微軟正黑體" panose="020B0604030504040204" pitchFamily="34" charset="-120"/>
                <a:ea typeface="微軟正黑體" panose="020B0604030504040204" pitchFamily="34" charset="-120"/>
                <a:cs typeface="Rambla"/>
                <a:sym typeface="Rambla"/>
              </a:rPr>
              <a:t>。</a:t>
            </a:r>
            <a:r>
              <a:rPr lang="en-US" altLang="zh-TW" sz="2500" dirty="0" smtClean="0">
                <a:solidFill>
                  <a:srgbClr val="FF0000"/>
                </a:solidFill>
                <a:latin typeface="微軟正黑體" panose="020B0604030504040204" pitchFamily="34" charset="-120"/>
                <a:ea typeface="微軟正黑體" panose="020B0604030504040204" pitchFamily="34" charset="-120"/>
                <a:cs typeface="Rambla"/>
                <a:sym typeface="Rambla"/>
              </a:rPr>
              <a:t> </a:t>
            </a:r>
            <a:r>
              <a:rPr lang="zh-TW" altLang="zh-HK" sz="2500" dirty="0" smtClean="0">
                <a:solidFill>
                  <a:srgbClr val="FF0000"/>
                </a:solidFill>
                <a:latin typeface="微軟正黑體" panose="020B0604030504040204" pitchFamily="34" charset="-120"/>
                <a:ea typeface="微軟正黑體" panose="020B0604030504040204" pitchFamily="34" charset="-120"/>
                <a:cs typeface="Rambla"/>
                <a:sym typeface="Rambla"/>
              </a:rPr>
              <a:t>無</a:t>
            </a:r>
            <a:r>
              <a:rPr lang="zh-TW" altLang="zh-HK" sz="2500" dirty="0">
                <a:solidFill>
                  <a:srgbClr val="FF0000"/>
                </a:solidFill>
                <a:latin typeface="微軟正黑體" panose="020B0604030504040204" pitchFamily="34" charset="-120"/>
                <a:ea typeface="微軟正黑體" panose="020B0604030504040204" pitchFamily="34" charset="-120"/>
                <a:cs typeface="Rambla"/>
                <a:sym typeface="Rambla"/>
              </a:rPr>
              <a:t>合理的申訴而拒絕簽名確認當棄權論</a:t>
            </a:r>
            <a:r>
              <a:rPr lang="zh-TW" altLang="zh-HK" sz="2500" dirty="0" smtClean="0">
                <a:solidFill>
                  <a:srgbClr val="FF0000"/>
                </a:solidFill>
                <a:latin typeface="微軟正黑體" panose="020B0604030504040204" pitchFamily="34" charset="-120"/>
                <a:ea typeface="微軟正黑體" panose="020B0604030504040204" pitchFamily="34" charset="-120"/>
                <a:cs typeface="Rambla"/>
                <a:sym typeface="Rambla"/>
              </a:rPr>
              <a:t>。</a:t>
            </a:r>
            <a:endParaRPr lang="zh-TW" altLang="zh-HK" sz="2500" dirty="0">
              <a:solidFill>
                <a:srgbClr val="FF0000"/>
              </a:solidFill>
              <a:latin typeface="微軟正黑體" panose="020B0604030504040204" pitchFamily="34" charset="-120"/>
              <a:ea typeface="微軟正黑體" panose="020B0604030504040204" pitchFamily="34" charset="-120"/>
              <a:cs typeface="Rambla"/>
              <a:sym typeface="Rambla"/>
            </a:endParaRPr>
          </a:p>
        </p:txBody>
      </p:sp>
    </p:spTree>
    <p:extLst>
      <p:ext uri="{BB962C8B-B14F-4D97-AF65-F5344CB8AC3E}">
        <p14:creationId xmlns:p14="http://schemas.microsoft.com/office/powerpoint/2010/main" val="2643399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ext uri="{D42A27DB-BD31-4B8C-83A1-F6EECF244321}">
                <p14:modId xmlns:p14="http://schemas.microsoft.com/office/powerpoint/2010/main" val="1451558126"/>
              </p:ext>
            </p:extLst>
          </p:nvPr>
        </p:nvGraphicFramePr>
        <p:xfrm>
          <a:off x="792163" y="1366694"/>
          <a:ext cx="7380239" cy="5090103"/>
        </p:xfrm>
        <a:graphic>
          <a:graphicData uri="http://schemas.openxmlformats.org/drawingml/2006/table">
            <a:tbl>
              <a:tblPr firstRow="1" firstCol="1" bandRow="1">
                <a:tableStyleId>{5C22544A-7EE6-4342-B048-85BDC9FD1C3A}</a:tableStyleId>
              </a:tblPr>
              <a:tblGrid>
                <a:gridCol w="865436"/>
                <a:gridCol w="2956902"/>
                <a:gridCol w="865436"/>
                <a:gridCol w="1827029"/>
                <a:gridCol w="865436"/>
              </a:tblGrid>
              <a:tr h="656047">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項目名稱</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組別</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類別</a:t>
                      </a:r>
                      <a:endParaRPr lang="zh-TW" sz="2400" b="1" kern="10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r>
                        <a:rPr lang="en-US" altLang="zh-TW" sz="2400" b="1" kern="0" dirty="0" smtClean="0">
                          <a:effectLst/>
                        </a:rPr>
                        <a:t>1</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en-US" altLang="zh-TW" sz="2000" b="1" i="0" u="none" strike="noStrike" dirty="0" smtClean="0">
                          <a:solidFill>
                            <a:srgbClr val="FF0000"/>
                          </a:solidFill>
                          <a:effectLst/>
                          <a:latin typeface="新細明體"/>
                        </a:rPr>
                        <a:t>WER</a:t>
                      </a:r>
                      <a:r>
                        <a:rPr lang="zh-TW" altLang="en-US" sz="2000" b="1" i="0" u="none" strike="noStrike" dirty="0" smtClean="0">
                          <a:solidFill>
                            <a:srgbClr val="FF0000"/>
                          </a:solidFill>
                          <a:effectLst/>
                          <a:latin typeface="新細明體"/>
                        </a:rPr>
                        <a:t> 工程創新賽</a:t>
                      </a:r>
                      <a:endParaRPr lang="zh-TW" altLang="en-US" sz="2000" b="1" i="0" u="none" strike="noStrike" dirty="0">
                        <a:solidFill>
                          <a:srgbClr val="FF0000"/>
                        </a:solidFill>
                        <a:effectLst/>
                        <a:latin typeface="新細明體"/>
                      </a:endParaRPr>
                    </a:p>
                  </a:txBody>
                  <a:tcPr marL="9525" marR="9525" marT="9525" marB="0" anchor="ctr"/>
                </a:tc>
                <a:tc>
                  <a:txBody>
                    <a:bodyPr/>
                    <a:lstStyle/>
                    <a:p>
                      <a:pPr algn="ctr">
                        <a:spcAft>
                          <a:spcPts val="0"/>
                        </a:spcAft>
                      </a:pPr>
                      <a:r>
                        <a:rPr lang="zh-TW" altLang="en-US" sz="2400" b="1" kern="0" dirty="0" smtClean="0">
                          <a:solidFill>
                            <a:schemeClr val="tx1"/>
                          </a:solidFill>
                          <a:effectLst/>
                        </a:rPr>
                        <a:t>小學</a:t>
                      </a:r>
                      <a:endParaRPr lang="zh-TW" sz="2400" b="1" kern="100" dirty="0">
                        <a:solidFill>
                          <a:schemeClr val="tx1"/>
                        </a:solidFill>
                        <a:effectLst/>
                        <a:latin typeface="新細明體"/>
                        <a:cs typeface="Times New Roman"/>
                      </a:endParaRPr>
                    </a:p>
                  </a:txBody>
                  <a:tcPr marL="17779" marR="17779" marT="0" marB="0" anchor="ctr"/>
                </a:tc>
                <a:tc>
                  <a:txBody>
                    <a:bodyPr/>
                    <a:lstStyle/>
                    <a:p>
                      <a:pPr algn="ctr">
                        <a:spcAft>
                          <a:spcPts val="0"/>
                        </a:spcAft>
                      </a:pPr>
                      <a:r>
                        <a:rPr lang="en-US" sz="2400" b="1" kern="0" dirty="0" smtClean="0">
                          <a:effectLst/>
                        </a:rPr>
                        <a:t>2</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高階</a:t>
                      </a:r>
                      <a:endParaRPr lang="zh-TW" sz="2400" b="1" kern="100" dirty="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endParaRPr lang="zh-TW" sz="2400" b="1" kern="100" dirty="0">
                        <a:solidFill>
                          <a:srgbClr val="000066"/>
                        </a:solidFill>
                        <a:effectLst/>
                        <a:latin typeface="新細明體"/>
                        <a:cs typeface="Times New Roman"/>
                      </a:endParaRPr>
                    </a:p>
                  </a:txBody>
                  <a:tcPr marL="17779" marR="17779"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b="1" i="0" u="none" strike="noStrike" dirty="0" smtClean="0">
                          <a:solidFill>
                            <a:srgbClr val="FF0000"/>
                          </a:solidFill>
                          <a:effectLst/>
                          <a:latin typeface="新細明體"/>
                        </a:rPr>
                        <a:t>WER</a:t>
                      </a:r>
                      <a:r>
                        <a:rPr lang="zh-TW" altLang="en-US" sz="2000" b="1" i="0" u="none" strike="noStrike" dirty="0" smtClean="0">
                          <a:solidFill>
                            <a:srgbClr val="FF0000"/>
                          </a:solidFill>
                          <a:effectLst/>
                          <a:latin typeface="新細明體"/>
                        </a:rPr>
                        <a:t> 工程創新賽</a:t>
                      </a:r>
                    </a:p>
                  </a:txBody>
                  <a:tcPr marL="9525" marR="9525" marT="9525" marB="0" anchor="ctr"/>
                </a:tc>
                <a:tc>
                  <a:txBody>
                    <a:bodyPr/>
                    <a:lstStyle/>
                    <a:p>
                      <a:pPr algn="ctr">
                        <a:spcAft>
                          <a:spcPts val="0"/>
                        </a:spcAft>
                      </a:pPr>
                      <a:r>
                        <a:rPr lang="zh-TW" altLang="en-US" sz="2400" b="1" kern="100" dirty="0" smtClean="0">
                          <a:solidFill>
                            <a:schemeClr val="tx1"/>
                          </a:solidFill>
                          <a:effectLst/>
                          <a:latin typeface="新細明體"/>
                          <a:cs typeface="Times New Roman"/>
                        </a:rPr>
                        <a:t>初中</a:t>
                      </a:r>
                      <a:endParaRPr lang="zh-TW" sz="2400" b="1" kern="100" dirty="0">
                        <a:solidFill>
                          <a:schemeClr val="tx1"/>
                        </a:solidFill>
                        <a:effectLst/>
                        <a:latin typeface="新細明體"/>
                        <a:cs typeface="Times New Roman"/>
                      </a:endParaRPr>
                    </a:p>
                  </a:txBody>
                  <a:tcPr marL="17779" marR="177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0" dirty="0" smtClean="0">
                          <a:effectLst/>
                        </a:rPr>
                        <a:t>2</a:t>
                      </a:r>
                      <a:endParaRPr lang="zh-TW" altLang="en-US" sz="2400" b="1" kern="100" dirty="0" smtClean="0">
                        <a:solidFill>
                          <a:srgbClr val="000066"/>
                        </a:solidFill>
                        <a:effectLst/>
                        <a:latin typeface="新細明體"/>
                        <a:cs typeface="Times New Roman"/>
                      </a:endParaRPr>
                    </a:p>
                  </a:txBody>
                  <a:tcPr marL="17779" marR="177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kern="0" dirty="0" smtClean="0">
                          <a:effectLst/>
                        </a:rPr>
                        <a:t>高階</a:t>
                      </a:r>
                      <a:endParaRPr lang="zh-TW" altLang="en-US" sz="2400" b="1" kern="100" dirty="0" smtClean="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endParaRPr lang="zh-TW" sz="2400" b="1" kern="100" dirty="0">
                        <a:solidFill>
                          <a:srgbClr val="000066"/>
                        </a:solidFill>
                        <a:effectLst/>
                        <a:latin typeface="新細明體"/>
                        <a:cs typeface="Times New Roman"/>
                      </a:endParaRPr>
                    </a:p>
                  </a:txBody>
                  <a:tcPr marL="17779" marR="17779"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b="1" i="0" u="none" strike="noStrike" dirty="0" smtClean="0">
                          <a:solidFill>
                            <a:srgbClr val="FF0000"/>
                          </a:solidFill>
                          <a:effectLst/>
                          <a:latin typeface="新細明體"/>
                        </a:rPr>
                        <a:t>WER</a:t>
                      </a:r>
                      <a:r>
                        <a:rPr lang="zh-TW" altLang="en-US" sz="2000" b="1" i="0" u="none" strike="noStrike" dirty="0" smtClean="0">
                          <a:solidFill>
                            <a:srgbClr val="FF0000"/>
                          </a:solidFill>
                          <a:effectLst/>
                          <a:latin typeface="新細明體"/>
                        </a:rPr>
                        <a:t> 工程創新賽</a:t>
                      </a:r>
                    </a:p>
                  </a:txBody>
                  <a:tcPr marL="9525" marR="9525" marT="9525" marB="0" anchor="ctr"/>
                </a:tc>
                <a:tc>
                  <a:txBody>
                    <a:bodyPr/>
                    <a:lstStyle/>
                    <a:p>
                      <a:pPr algn="ctr">
                        <a:spcAft>
                          <a:spcPts val="0"/>
                        </a:spcAft>
                      </a:pPr>
                      <a:r>
                        <a:rPr lang="zh-TW" altLang="en-US" sz="2400" b="1" kern="100" dirty="0" smtClean="0">
                          <a:solidFill>
                            <a:schemeClr val="tx1"/>
                          </a:solidFill>
                          <a:effectLst/>
                          <a:latin typeface="新細明體"/>
                          <a:cs typeface="Times New Roman"/>
                        </a:rPr>
                        <a:t>高中</a:t>
                      </a:r>
                      <a:endParaRPr lang="zh-TW" sz="2400" b="1" kern="100" dirty="0">
                        <a:solidFill>
                          <a:schemeClr val="tx1"/>
                        </a:solidFill>
                        <a:effectLst/>
                        <a:latin typeface="新細明體"/>
                        <a:cs typeface="Times New Roman"/>
                      </a:endParaRPr>
                    </a:p>
                  </a:txBody>
                  <a:tcPr marL="17779" marR="177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0" dirty="0" smtClean="0">
                          <a:effectLst/>
                        </a:rPr>
                        <a:t>2</a:t>
                      </a:r>
                      <a:endParaRPr lang="zh-TW" altLang="en-US" sz="2400" b="1" kern="100" dirty="0" smtClean="0">
                        <a:solidFill>
                          <a:srgbClr val="000066"/>
                        </a:solidFill>
                        <a:effectLst/>
                        <a:latin typeface="新細明體"/>
                        <a:cs typeface="Times New Roman"/>
                      </a:endParaRPr>
                    </a:p>
                  </a:txBody>
                  <a:tcPr marL="17779" marR="177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kern="0" dirty="0" smtClean="0">
                          <a:effectLst/>
                        </a:rPr>
                        <a:t>高階</a:t>
                      </a:r>
                      <a:endParaRPr lang="zh-TW" altLang="en-US" sz="2400" b="1" kern="100" dirty="0" smtClean="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r>
                        <a:rPr lang="en-US" altLang="zh-TW" sz="2400" b="1" kern="0" dirty="0" smtClean="0">
                          <a:effectLst/>
                        </a:rPr>
                        <a:t>2</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smtClean="0">
                          <a:solidFill>
                            <a:schemeClr val="tx1"/>
                          </a:solidFill>
                          <a:effectLst/>
                          <a:latin typeface="新細明體"/>
                        </a:rPr>
                        <a:t>機械人綜合技能</a:t>
                      </a:r>
                      <a:endParaRPr lang="zh-TW" altLang="en-US" sz="2000" b="1" i="0" u="none" strike="noStrike" dirty="0">
                        <a:solidFill>
                          <a:schemeClr val="tx1"/>
                        </a:solidFill>
                        <a:effectLst/>
                        <a:latin typeface="新細明體"/>
                      </a:endParaRPr>
                    </a:p>
                  </a:txBody>
                  <a:tcPr marL="9525" marR="9525" marT="9525" marB="0" anchor="ctr"/>
                </a:tc>
                <a:tc>
                  <a:txBody>
                    <a:bodyPr/>
                    <a:lstStyle/>
                    <a:p>
                      <a:pPr algn="ctr">
                        <a:spcAft>
                          <a:spcPts val="0"/>
                        </a:spcAft>
                      </a:pPr>
                      <a:r>
                        <a:rPr lang="zh-TW" altLang="en-US" sz="2400" b="1" kern="0" dirty="0" smtClean="0">
                          <a:solidFill>
                            <a:schemeClr val="tx1"/>
                          </a:solidFill>
                          <a:effectLst/>
                        </a:rPr>
                        <a:t>小學</a:t>
                      </a:r>
                      <a:endParaRPr lang="zh-TW" sz="2400" b="1" kern="100" dirty="0">
                        <a:solidFill>
                          <a:schemeClr val="tx1"/>
                        </a:solidFill>
                        <a:effectLst/>
                        <a:latin typeface="新細明體"/>
                        <a:cs typeface="Times New Roman"/>
                      </a:endParaRPr>
                    </a:p>
                  </a:txBody>
                  <a:tcPr marL="17779" marR="17779" marT="0" marB="0" anchor="ctr"/>
                </a:tc>
                <a:tc>
                  <a:txBody>
                    <a:bodyPr/>
                    <a:lstStyle/>
                    <a:p>
                      <a:pPr algn="ctr">
                        <a:spcAft>
                          <a:spcPts val="0"/>
                        </a:spcAft>
                      </a:pPr>
                      <a:r>
                        <a:rPr lang="en-US" sz="2400" b="1" kern="0" dirty="0" smtClean="0">
                          <a:effectLst/>
                        </a:rPr>
                        <a:t>2</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高階</a:t>
                      </a:r>
                      <a:endParaRPr lang="zh-TW" sz="2400" b="1" kern="100" dirty="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smtClean="0">
                          <a:solidFill>
                            <a:schemeClr val="tx1"/>
                          </a:solidFill>
                          <a:effectLst/>
                          <a:latin typeface="新細明體"/>
                        </a:rPr>
                        <a:t>機械人綜合技能</a:t>
                      </a:r>
                      <a:endParaRPr lang="zh-TW" altLang="en-US" sz="2000" b="1" i="0" u="none" strike="noStrike" dirty="0">
                        <a:solidFill>
                          <a:schemeClr val="tx1"/>
                        </a:solidFill>
                        <a:effectLst/>
                        <a:latin typeface="新細明體"/>
                      </a:endParaRPr>
                    </a:p>
                  </a:txBody>
                  <a:tcPr marL="9525" marR="9525" marT="9525" marB="0" anchor="ctr"/>
                </a:tc>
                <a:tc>
                  <a:txBody>
                    <a:bodyPr/>
                    <a:lstStyle/>
                    <a:p>
                      <a:pPr algn="ctr">
                        <a:spcAft>
                          <a:spcPts val="0"/>
                        </a:spcAft>
                      </a:pPr>
                      <a:r>
                        <a:rPr lang="zh-TW" altLang="en-US" sz="2400" b="1" kern="100" dirty="0" smtClean="0">
                          <a:solidFill>
                            <a:schemeClr val="tx1"/>
                          </a:solidFill>
                          <a:effectLst/>
                          <a:latin typeface="新細明體"/>
                          <a:cs typeface="Times New Roman"/>
                        </a:rPr>
                        <a:t>初中</a:t>
                      </a:r>
                      <a:endParaRPr lang="zh-TW" sz="2400" b="1" kern="100" dirty="0">
                        <a:solidFill>
                          <a:schemeClr val="tx1"/>
                        </a:solidFill>
                        <a:effectLst/>
                        <a:latin typeface="新細明體"/>
                        <a:cs typeface="Times New Roman"/>
                      </a:endParaRPr>
                    </a:p>
                  </a:txBody>
                  <a:tcPr marL="17779" marR="177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0" dirty="0" smtClean="0">
                          <a:effectLst/>
                        </a:rPr>
                        <a:t>2</a:t>
                      </a:r>
                      <a:endParaRPr lang="zh-TW" altLang="en-US" sz="2400" b="1" kern="100" dirty="0" smtClean="0">
                        <a:solidFill>
                          <a:srgbClr val="000066"/>
                        </a:solidFill>
                        <a:effectLst/>
                        <a:latin typeface="新細明體"/>
                        <a:cs typeface="Times New Roman"/>
                      </a:endParaRPr>
                    </a:p>
                  </a:txBody>
                  <a:tcPr marL="17779" marR="177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kern="0" dirty="0" smtClean="0">
                          <a:effectLst/>
                        </a:rPr>
                        <a:t>高階</a:t>
                      </a:r>
                      <a:endParaRPr lang="zh-TW" altLang="en-US" sz="2400" b="1" kern="100" dirty="0" smtClean="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smtClean="0">
                          <a:solidFill>
                            <a:schemeClr val="tx1"/>
                          </a:solidFill>
                          <a:effectLst/>
                          <a:latin typeface="新細明體"/>
                        </a:rPr>
                        <a:t>機械人綜合技能</a:t>
                      </a:r>
                      <a:endParaRPr lang="zh-TW" altLang="en-US" sz="2000" b="1" i="0" u="none" strike="noStrike" dirty="0">
                        <a:solidFill>
                          <a:schemeClr val="tx1"/>
                        </a:solidFill>
                        <a:effectLst/>
                        <a:latin typeface="新細明體"/>
                      </a:endParaRPr>
                    </a:p>
                  </a:txBody>
                  <a:tcPr marL="9525" marR="9525" marT="9525" marB="0" anchor="ctr"/>
                </a:tc>
                <a:tc>
                  <a:txBody>
                    <a:bodyPr/>
                    <a:lstStyle/>
                    <a:p>
                      <a:pPr algn="ctr">
                        <a:spcAft>
                          <a:spcPts val="0"/>
                        </a:spcAft>
                      </a:pPr>
                      <a:r>
                        <a:rPr lang="zh-TW" altLang="en-US" sz="2400" b="1" kern="0" dirty="0" smtClean="0">
                          <a:solidFill>
                            <a:schemeClr val="tx1"/>
                          </a:solidFill>
                          <a:effectLst/>
                        </a:rPr>
                        <a:t>高中</a:t>
                      </a:r>
                      <a:endParaRPr lang="zh-TW" sz="2400" b="1" kern="100" dirty="0">
                        <a:solidFill>
                          <a:schemeClr val="tx1"/>
                        </a:solidFill>
                        <a:effectLst/>
                        <a:latin typeface="新細明體"/>
                        <a:cs typeface="Times New Roman"/>
                      </a:endParaRPr>
                    </a:p>
                  </a:txBody>
                  <a:tcPr marL="17779" marR="17779" marT="0" marB="0" anchor="ctr"/>
                </a:tc>
                <a:tc>
                  <a:txBody>
                    <a:bodyPr/>
                    <a:lstStyle/>
                    <a:p>
                      <a:pPr algn="ctr">
                        <a:spcAft>
                          <a:spcPts val="0"/>
                        </a:spcAft>
                      </a:pPr>
                      <a:r>
                        <a:rPr lang="en-US" sz="2400" b="1" kern="0" dirty="0" smtClean="0">
                          <a:effectLst/>
                        </a:rPr>
                        <a:t>2</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高階</a:t>
                      </a:r>
                      <a:endParaRPr lang="zh-TW" sz="2400" b="1" kern="100" dirty="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r>
                        <a:rPr lang="en-US" altLang="zh-TW" sz="2400" b="1" kern="0" dirty="0" smtClean="0">
                          <a:effectLst/>
                        </a:rPr>
                        <a:t>3</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smtClean="0">
                          <a:solidFill>
                            <a:schemeClr val="tx1"/>
                          </a:solidFill>
                          <a:effectLst/>
                          <a:latin typeface="新細明體"/>
                        </a:rPr>
                        <a:t>機械人創意比賽</a:t>
                      </a:r>
                      <a:endParaRPr lang="zh-TW" altLang="en-US" sz="2000" b="1" i="0" u="none" strike="noStrike" dirty="0">
                        <a:solidFill>
                          <a:schemeClr val="tx1"/>
                        </a:solidFill>
                        <a:effectLst/>
                        <a:latin typeface="新細明體"/>
                      </a:endParaRPr>
                    </a:p>
                  </a:txBody>
                  <a:tcPr marL="9525" marR="9525" marT="9525" marB="0" anchor="ctr"/>
                </a:tc>
                <a:tc>
                  <a:txBody>
                    <a:bodyPr/>
                    <a:lstStyle/>
                    <a:p>
                      <a:pPr algn="ctr">
                        <a:spcAft>
                          <a:spcPts val="0"/>
                        </a:spcAft>
                      </a:pPr>
                      <a:r>
                        <a:rPr lang="zh-TW" altLang="en-US" sz="2400" b="1" kern="0" dirty="0" smtClean="0">
                          <a:solidFill>
                            <a:schemeClr val="tx1"/>
                          </a:solidFill>
                          <a:effectLst/>
                        </a:rPr>
                        <a:t>小學</a:t>
                      </a:r>
                      <a:endParaRPr lang="zh-TW" sz="2400" b="1" kern="100" dirty="0">
                        <a:solidFill>
                          <a:schemeClr val="tx1"/>
                        </a:solidFill>
                        <a:effectLst/>
                        <a:latin typeface="新細明體"/>
                        <a:cs typeface="Times New Roman"/>
                      </a:endParaRPr>
                    </a:p>
                  </a:txBody>
                  <a:tcPr marL="17779" marR="17779" marT="0" marB="0" anchor="ctr"/>
                </a:tc>
                <a:tc>
                  <a:txBody>
                    <a:bodyPr/>
                    <a:lstStyle/>
                    <a:p>
                      <a:pPr algn="ctr">
                        <a:spcAft>
                          <a:spcPts val="0"/>
                        </a:spcAft>
                      </a:pPr>
                      <a:r>
                        <a:rPr lang="en-US" altLang="zh-TW" sz="2400" b="1" kern="0" dirty="0" smtClean="0">
                          <a:effectLst/>
                        </a:rPr>
                        <a:t>1</a:t>
                      </a:r>
                      <a:r>
                        <a:rPr lang="zh-TW" altLang="en-US" sz="2400" b="1" kern="0" dirty="0" smtClean="0">
                          <a:effectLst/>
                        </a:rPr>
                        <a:t>至</a:t>
                      </a:r>
                      <a:r>
                        <a:rPr lang="en-US" altLang="zh-TW" sz="2400" b="1" kern="0" dirty="0" smtClean="0">
                          <a:effectLst/>
                        </a:rPr>
                        <a:t>4</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高階</a:t>
                      </a:r>
                      <a:endParaRPr lang="zh-TW" sz="2400" b="1" kern="100" dirty="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smtClean="0">
                          <a:solidFill>
                            <a:schemeClr val="tx1"/>
                          </a:solidFill>
                          <a:effectLst/>
                          <a:latin typeface="新細明體"/>
                        </a:rPr>
                        <a:t>機械人創意比賽</a:t>
                      </a:r>
                      <a:endParaRPr lang="zh-TW" altLang="en-US" sz="2000" b="1" i="0" u="none" strike="noStrike" dirty="0">
                        <a:solidFill>
                          <a:schemeClr val="tx1"/>
                        </a:solidFill>
                        <a:effectLst/>
                        <a:latin typeface="新細明體"/>
                      </a:endParaRPr>
                    </a:p>
                  </a:txBody>
                  <a:tcPr marL="9525" marR="9525" marT="9525" marB="0" anchor="ctr"/>
                </a:tc>
                <a:tc>
                  <a:txBody>
                    <a:bodyPr/>
                    <a:lstStyle/>
                    <a:p>
                      <a:pPr algn="ctr">
                        <a:spcAft>
                          <a:spcPts val="0"/>
                        </a:spcAft>
                      </a:pPr>
                      <a:r>
                        <a:rPr lang="zh-TW" altLang="en-US" sz="2400" b="1" kern="100" dirty="0" smtClean="0">
                          <a:solidFill>
                            <a:schemeClr val="tx1"/>
                          </a:solidFill>
                          <a:effectLst/>
                          <a:latin typeface="新細明體"/>
                          <a:cs typeface="Times New Roman"/>
                        </a:rPr>
                        <a:t>初中</a:t>
                      </a:r>
                      <a:endParaRPr lang="zh-TW" sz="2400" b="1" kern="100" dirty="0">
                        <a:solidFill>
                          <a:schemeClr val="tx1"/>
                        </a:solidFill>
                        <a:effectLst/>
                        <a:latin typeface="新細明體"/>
                        <a:cs typeface="Times New Roman"/>
                      </a:endParaRPr>
                    </a:p>
                  </a:txBody>
                  <a:tcPr marL="17779" marR="17779" marT="0" marB="0" anchor="ctr"/>
                </a:tc>
                <a:tc>
                  <a:txBody>
                    <a:bodyPr/>
                    <a:lstStyle/>
                    <a:p>
                      <a:pPr algn="ctr">
                        <a:spcAft>
                          <a:spcPts val="0"/>
                        </a:spcAft>
                      </a:pPr>
                      <a:r>
                        <a:rPr lang="en-US" altLang="zh-TW" sz="2400" b="1" kern="0" dirty="0" smtClean="0">
                          <a:effectLst/>
                        </a:rPr>
                        <a:t>1</a:t>
                      </a:r>
                      <a:r>
                        <a:rPr lang="zh-TW" altLang="en-US" sz="2400" b="1" kern="0" dirty="0" smtClean="0">
                          <a:effectLst/>
                        </a:rPr>
                        <a:t>至</a:t>
                      </a:r>
                      <a:r>
                        <a:rPr lang="en-US" altLang="zh-TW" sz="2400" b="1" kern="0" dirty="0" smtClean="0">
                          <a:effectLst/>
                        </a:rPr>
                        <a:t>4</a:t>
                      </a:r>
                      <a:endParaRPr lang="zh-TW" altLang="en-US" sz="2400" b="1" kern="100" dirty="0">
                        <a:solidFill>
                          <a:srgbClr val="000066"/>
                        </a:solidFill>
                        <a:effectLst/>
                        <a:latin typeface="新細明體"/>
                        <a:cs typeface="Times New Roman"/>
                      </a:endParaRPr>
                    </a:p>
                  </a:txBody>
                  <a:tcPr marL="17779" marR="177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kern="0" dirty="0" smtClean="0">
                          <a:effectLst/>
                        </a:rPr>
                        <a:t>高階</a:t>
                      </a:r>
                      <a:endParaRPr lang="zh-TW" altLang="en-US" sz="2400" b="1" kern="100" dirty="0" smtClean="0">
                        <a:solidFill>
                          <a:srgbClr val="000066"/>
                        </a:solidFill>
                        <a:effectLst/>
                        <a:latin typeface="新細明體"/>
                        <a:cs typeface="Times New Roman"/>
                      </a:endParaRPr>
                    </a:p>
                  </a:txBody>
                  <a:tcPr marL="17779" marR="17779" marT="0" marB="0" anchor="ctr"/>
                </a:tc>
              </a:tr>
              <a:tr h="484287">
                <a:tc>
                  <a:txBody>
                    <a:bodyPr/>
                    <a:lstStyle/>
                    <a:p>
                      <a:pPr algn="ctr">
                        <a:spcAft>
                          <a:spcPts val="0"/>
                        </a:spcAft>
                      </a:pP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smtClean="0">
                          <a:solidFill>
                            <a:schemeClr val="tx1"/>
                          </a:solidFill>
                          <a:effectLst/>
                          <a:latin typeface="新細明體"/>
                        </a:rPr>
                        <a:t>機械人創意比賽</a:t>
                      </a:r>
                      <a:endParaRPr lang="zh-TW" altLang="en-US" sz="2000" b="1" i="0" u="none" strike="noStrike" dirty="0">
                        <a:solidFill>
                          <a:schemeClr val="tx1"/>
                        </a:solidFill>
                        <a:effectLst/>
                        <a:latin typeface="新細明體"/>
                      </a:endParaRPr>
                    </a:p>
                  </a:txBody>
                  <a:tcPr marL="9525" marR="9525" marT="9525" marB="0" anchor="ctr"/>
                </a:tc>
                <a:tc>
                  <a:txBody>
                    <a:bodyPr/>
                    <a:lstStyle/>
                    <a:p>
                      <a:pPr algn="ctr">
                        <a:spcAft>
                          <a:spcPts val="0"/>
                        </a:spcAft>
                      </a:pPr>
                      <a:r>
                        <a:rPr lang="zh-TW" altLang="en-US" sz="2400" b="1" kern="100" dirty="0" smtClean="0">
                          <a:solidFill>
                            <a:schemeClr val="tx1"/>
                          </a:solidFill>
                          <a:effectLst/>
                          <a:latin typeface="新細明體"/>
                          <a:cs typeface="Times New Roman"/>
                        </a:rPr>
                        <a:t>高中</a:t>
                      </a:r>
                      <a:endParaRPr lang="zh-TW" sz="2400" b="1" kern="100" dirty="0">
                        <a:solidFill>
                          <a:schemeClr val="tx1"/>
                        </a:solidFill>
                        <a:effectLst/>
                        <a:latin typeface="新細明體"/>
                        <a:cs typeface="Times New Roman"/>
                      </a:endParaRPr>
                    </a:p>
                  </a:txBody>
                  <a:tcPr marL="17779" marR="17779" marT="0" marB="0" anchor="ctr"/>
                </a:tc>
                <a:tc>
                  <a:txBody>
                    <a:bodyPr/>
                    <a:lstStyle/>
                    <a:p>
                      <a:pPr algn="ctr">
                        <a:spcAft>
                          <a:spcPts val="0"/>
                        </a:spcAft>
                      </a:pPr>
                      <a:r>
                        <a:rPr lang="en-US" altLang="zh-TW" sz="2400" b="1" kern="0" dirty="0" smtClean="0">
                          <a:effectLst/>
                        </a:rPr>
                        <a:t>1</a:t>
                      </a:r>
                      <a:r>
                        <a:rPr lang="zh-TW" altLang="en-US" sz="2400" b="1" kern="0" dirty="0" smtClean="0">
                          <a:effectLst/>
                        </a:rPr>
                        <a:t>至</a:t>
                      </a:r>
                      <a:r>
                        <a:rPr lang="en-US" altLang="zh-TW" sz="2400" b="1" kern="0" dirty="0" smtClean="0">
                          <a:effectLst/>
                        </a:rPr>
                        <a:t>4</a:t>
                      </a:r>
                      <a:endParaRPr lang="zh-TW" altLang="en-US" sz="2400" b="1" kern="100" dirty="0">
                        <a:solidFill>
                          <a:srgbClr val="000066"/>
                        </a:solidFill>
                        <a:effectLst/>
                        <a:latin typeface="新細明體"/>
                        <a:cs typeface="Times New Roman"/>
                      </a:endParaRPr>
                    </a:p>
                  </a:txBody>
                  <a:tcPr marL="17779" marR="177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kern="0" dirty="0" smtClean="0">
                          <a:effectLst/>
                        </a:rPr>
                        <a:t>高階</a:t>
                      </a:r>
                      <a:endParaRPr lang="zh-TW" altLang="en-US" sz="2400" b="1" kern="100" dirty="0" smtClean="0">
                        <a:solidFill>
                          <a:srgbClr val="000066"/>
                        </a:solidFill>
                        <a:effectLst/>
                        <a:latin typeface="新細明體"/>
                        <a:cs typeface="Times New Roman"/>
                      </a:endParaRPr>
                    </a:p>
                  </a:txBody>
                  <a:tcPr marL="17779" marR="17779" marT="0" marB="0" anchor="ctr"/>
                </a:tc>
              </a:tr>
            </a:tbl>
          </a:graphicData>
        </a:graphic>
      </p:graphicFrame>
      <p:sp>
        <p:nvSpPr>
          <p:cNvPr id="4" name="標題 3"/>
          <p:cNvSpPr>
            <a:spLocks noGrp="1"/>
          </p:cNvSpPr>
          <p:nvPr>
            <p:ph type="title"/>
          </p:nvPr>
        </p:nvSpPr>
        <p:spPr/>
        <p:txBody>
          <a:bodyPr>
            <a:noAutofit/>
          </a:bodyPr>
          <a:lstStyle/>
          <a:p>
            <a:r>
              <a:rPr lang="en-US" altLang="zh-TW" sz="4000" dirty="0" smtClean="0"/>
              <a:t>5</a:t>
            </a:r>
            <a:r>
              <a:rPr lang="zh-TW" altLang="en-US" sz="4000" dirty="0" smtClean="0"/>
              <a:t>月</a:t>
            </a:r>
            <a:r>
              <a:rPr lang="en-US" altLang="zh-TW" sz="4000" dirty="0" smtClean="0"/>
              <a:t>20</a:t>
            </a:r>
            <a:r>
              <a:rPr lang="zh-TW" altLang="en-US" sz="4000" dirty="0" smtClean="0"/>
              <a:t>日比賽項目</a:t>
            </a:r>
            <a:endParaRPr lang="zh-TW" altLang="en-US" sz="3900" dirty="0"/>
          </a:p>
        </p:txBody>
      </p:sp>
    </p:spTree>
    <p:extLst>
      <p:ext uri="{BB962C8B-B14F-4D97-AF65-F5344CB8AC3E}">
        <p14:creationId xmlns:p14="http://schemas.microsoft.com/office/powerpoint/2010/main" val="860672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HK" b="1" i="0" u="none" strike="noStrike" cap="none" baseline="0" dirty="0" smtClean="0">
                <a:solidFill>
                  <a:schemeClr val="dk2"/>
                </a:solidFill>
                <a:latin typeface="微軟正黑體" panose="020B0604030504040204" pitchFamily="34" charset="-120"/>
                <a:ea typeface="微軟正黑體" panose="020B0604030504040204" pitchFamily="34" charset="-120"/>
                <a:cs typeface="Rambla"/>
                <a:sym typeface="Rambla"/>
              </a:rPr>
              <a:t>比賽評判</a:t>
            </a:r>
            <a:endParaRPr lang="zh-HK" altLang="en-US" dirty="0">
              <a:latin typeface="微軟正黑體" panose="020B0604030504040204" pitchFamily="34" charset="-120"/>
              <a:ea typeface="微軟正黑體" panose="020B0604030504040204"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755894372"/>
              </p:ext>
            </p:extLst>
          </p:nvPr>
        </p:nvGraphicFramePr>
        <p:xfrm>
          <a:off x="240030" y="1539240"/>
          <a:ext cx="8503920" cy="4907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570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HK" b="1" i="0" u="none" strike="noStrike" cap="none" baseline="0" dirty="0" smtClean="0">
                <a:solidFill>
                  <a:schemeClr val="dk2"/>
                </a:solidFill>
                <a:latin typeface="Rambla"/>
                <a:ea typeface="Rambla"/>
                <a:cs typeface="Rambla"/>
                <a:sym typeface="Rambla"/>
              </a:rPr>
              <a:t>一個完整的比賽場地示例</a:t>
            </a:r>
            <a:endParaRPr lang="zh-HK" altLang="en-US" dirty="0"/>
          </a:p>
        </p:txBody>
      </p:sp>
      <p:pic>
        <p:nvPicPr>
          <p:cNvPr id="4" name="Picture 3" descr="H:\科協機械人比賽\2015澳門青少年綜合科普機械人選拔賽\2015高中MAP.jpg"/>
          <p:cNvPicPr>
            <a:picLocks noChangeAspect="1" noChangeArrowheads="1"/>
          </p:cNvPicPr>
          <p:nvPr/>
        </p:nvPicPr>
        <p:blipFill>
          <a:blip r:embed="rId2" cstate="print"/>
          <a:srcRect/>
          <a:stretch>
            <a:fillRect/>
          </a:stretch>
        </p:blipFill>
        <p:spPr bwMode="auto">
          <a:xfrm>
            <a:off x="4052311" y="1489751"/>
            <a:ext cx="4974311" cy="4468495"/>
          </a:xfrm>
          <a:prstGeom prst="rect">
            <a:avLst/>
          </a:prstGeom>
          <a:noFill/>
        </p:spPr>
      </p:pic>
      <p:graphicFrame>
        <p:nvGraphicFramePr>
          <p:cNvPr id="5" name="內容版面配置區 4"/>
          <p:cNvGraphicFramePr>
            <a:graphicFrameLocks noGrp="1"/>
          </p:cNvGraphicFramePr>
          <p:nvPr>
            <p:ph idx="1"/>
            <p:extLst>
              <p:ext uri="{D42A27DB-BD31-4B8C-83A1-F6EECF244321}">
                <p14:modId xmlns:p14="http://schemas.microsoft.com/office/powerpoint/2010/main" val="1698491049"/>
              </p:ext>
            </p:extLst>
          </p:nvPr>
        </p:nvGraphicFramePr>
        <p:xfrm>
          <a:off x="354330" y="1690688"/>
          <a:ext cx="3474720" cy="4283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5879730" y="6057781"/>
            <a:ext cx="1932629" cy="800219"/>
          </a:xfrm>
          <a:prstGeom prst="rect">
            <a:avLst/>
          </a:prstGeom>
          <a:noFill/>
        </p:spPr>
        <p:txBody>
          <a:bodyPr wrap="square" rtlCol="0">
            <a:spAutoFit/>
          </a:bodyPr>
          <a:lstStyle/>
          <a:p>
            <a:r>
              <a:rPr lang="zh-TW" altLang="zh-HK" sz="2800" b="1" dirty="0" smtClean="0">
                <a:solidFill>
                  <a:prstClr val="black"/>
                </a:solidFill>
                <a:latin typeface="微軟正黑體" panose="020B0604030504040204" pitchFamily="34" charset="-120"/>
                <a:ea typeface="微軟正黑體" panose="020B0604030504040204" pitchFamily="34" charset="-120"/>
              </a:rPr>
              <a:t>場地示例</a:t>
            </a:r>
            <a:endParaRPr lang="zh-HK" altLang="en-US" sz="2800" b="1" dirty="0" smtClean="0">
              <a:solidFill>
                <a:prstClr val="black"/>
              </a:solidFill>
              <a:latin typeface="微軟正黑體" panose="020B0604030504040204" pitchFamily="34" charset="-120"/>
              <a:ea typeface="微軟正黑體" panose="020B0604030504040204" pitchFamily="34" charset="-120"/>
            </a:endParaRPr>
          </a:p>
          <a:p>
            <a:endParaRPr lang="zh-HK" altLang="en-US" dirty="0">
              <a:solidFill>
                <a:prstClr val="black"/>
              </a:solidFill>
            </a:endParaRPr>
          </a:p>
        </p:txBody>
      </p:sp>
    </p:spTree>
    <p:extLst>
      <p:ext uri="{BB962C8B-B14F-4D97-AF65-F5344CB8AC3E}">
        <p14:creationId xmlns:p14="http://schemas.microsoft.com/office/powerpoint/2010/main" val="503974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7196" y="365132"/>
            <a:ext cx="3198699" cy="899795"/>
          </a:xfrm>
        </p:spPr>
        <p:txBody>
          <a:bodyPr>
            <a:normAutofit/>
          </a:bodyPr>
          <a:lstStyle/>
          <a:p>
            <a:r>
              <a:rPr lang="zh-TW" altLang="zh-HK" b="1" i="0" u="none" strike="noStrike" cap="none" baseline="0" dirty="0" smtClean="0">
                <a:solidFill>
                  <a:schemeClr val="dk2"/>
                </a:solidFill>
                <a:latin typeface="Rambla"/>
                <a:ea typeface="Rambla"/>
                <a:cs typeface="Rambla"/>
                <a:sym typeface="Rambla"/>
              </a:rPr>
              <a:t>機</a:t>
            </a:r>
            <a:r>
              <a:rPr lang="zh-TW" altLang="en-US" b="1" i="0" u="none" strike="noStrike" cap="none" baseline="0" dirty="0" smtClean="0">
                <a:solidFill>
                  <a:schemeClr val="dk2"/>
                </a:solidFill>
                <a:latin typeface="Rambla"/>
                <a:ea typeface="Rambla"/>
                <a:cs typeface="Rambla"/>
                <a:sym typeface="Rambla"/>
              </a:rPr>
              <a:t>械</a:t>
            </a:r>
            <a:r>
              <a:rPr lang="zh-TW" altLang="zh-HK" b="1" i="0" u="none" strike="noStrike" cap="none" baseline="0" dirty="0" smtClean="0">
                <a:solidFill>
                  <a:schemeClr val="dk2"/>
                </a:solidFill>
                <a:latin typeface="Rambla"/>
                <a:ea typeface="Rambla"/>
                <a:cs typeface="Rambla"/>
                <a:sym typeface="Rambla"/>
              </a:rPr>
              <a:t>人規格</a:t>
            </a:r>
            <a:endParaRPr lang="zh-HK"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27969260"/>
              </p:ext>
            </p:extLst>
          </p:nvPr>
        </p:nvGraphicFramePr>
        <p:xfrm>
          <a:off x="437201" y="1143005"/>
          <a:ext cx="7851751" cy="520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406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latin typeface="Rambla"/>
                <a:ea typeface="Rambla"/>
                <a:cs typeface="Rambla"/>
                <a:sym typeface="Rambla"/>
              </a:rPr>
              <a:t>臨場</a:t>
            </a:r>
            <a:r>
              <a:rPr lang="zh-TW" altLang="zh-HK" b="1" i="0" u="none" strike="noStrike" cap="none" baseline="0" dirty="0" smtClean="0">
                <a:solidFill>
                  <a:srgbClr val="FF0000"/>
                </a:solidFill>
                <a:latin typeface="Rambla"/>
                <a:ea typeface="Rambla"/>
                <a:cs typeface="Rambla"/>
                <a:sym typeface="Rambla"/>
              </a:rPr>
              <a:t>比賽</a:t>
            </a:r>
            <a:r>
              <a:rPr lang="zh-TW" altLang="en-US" b="1" i="0" u="none" strike="noStrike" cap="none" baseline="0" dirty="0" smtClean="0">
                <a:solidFill>
                  <a:srgbClr val="FF0000"/>
                </a:solidFill>
                <a:latin typeface="Rambla"/>
                <a:ea typeface="Rambla"/>
                <a:cs typeface="Rambla"/>
                <a:sym typeface="Rambla"/>
              </a:rPr>
              <a:t>變更</a:t>
            </a:r>
            <a:endParaRPr lang="zh-HK" altLang="en-US" dirty="0"/>
          </a:p>
        </p:txBody>
      </p:sp>
      <p:sp>
        <p:nvSpPr>
          <p:cNvPr id="3" name="內容版面配置區 2"/>
          <p:cNvSpPr>
            <a:spLocks noGrp="1"/>
          </p:cNvSpPr>
          <p:nvPr>
            <p:ph idx="1"/>
          </p:nvPr>
        </p:nvSpPr>
        <p:spPr>
          <a:xfrm>
            <a:off x="2844790" y="1483743"/>
            <a:ext cx="3743434" cy="4991003"/>
          </a:xfrm>
          <a:solidFill>
            <a:schemeClr val="accent1">
              <a:lumMod val="60000"/>
              <a:lumOff val="40000"/>
            </a:schemeClr>
          </a:solidFill>
        </p:spPr>
        <p:txBody>
          <a:bodyPr>
            <a:normAutofit fontScale="92500" lnSpcReduction="10000"/>
          </a:bodyPr>
          <a:lstStyle/>
          <a:p>
            <a:pPr marL="0" indent="0">
              <a:buNone/>
            </a:pPr>
            <a:r>
              <a:rPr lang="zh-TW" altLang="en-US" dirty="0">
                <a:solidFill>
                  <a:schemeClr val="accent6">
                    <a:lumMod val="50000"/>
                  </a:schemeClr>
                </a:solidFill>
                <a:latin typeface="微軟正黑體" panose="020B0604030504040204" pitchFamily="34" charset="-120"/>
                <a:ea typeface="微軟正黑體" panose="020B0604030504040204" pitchFamily="34" charset="-120"/>
                <a:cs typeface="Rambla"/>
                <a:sym typeface="Rambla"/>
              </a:rPr>
              <a:t>小學：</a:t>
            </a:r>
            <a:endParaRPr lang="en-US" altLang="zh-TW" dirty="0">
              <a:solidFill>
                <a:schemeClr val="accent6">
                  <a:lumMod val="50000"/>
                </a:schemeClr>
              </a:solidFill>
              <a:latin typeface="微軟正黑體" panose="020B0604030504040204" pitchFamily="34" charset="-120"/>
              <a:ea typeface="微軟正黑體" panose="020B0604030504040204" pitchFamily="34" charset="-120"/>
              <a:cs typeface="Rambla"/>
              <a:sym typeface="Rambla"/>
            </a:endParaRPr>
          </a:p>
          <a:p>
            <a:r>
              <a:rPr lang="en-US" altLang="zh-TW" dirty="0">
                <a:solidFill>
                  <a:schemeClr val="dk1"/>
                </a:solidFill>
                <a:latin typeface="微軟正黑體" panose="020B0604030504040204" pitchFamily="34" charset="-120"/>
                <a:ea typeface="微軟正黑體" panose="020B0604030504040204" pitchFamily="34" charset="-120"/>
                <a:cs typeface="Rambla"/>
                <a:sym typeface="Rambla"/>
              </a:rPr>
              <a:t>	</a:t>
            </a:r>
            <a:r>
              <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rPr>
              <a:t>2</a:t>
            </a: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個非十字拼裝塊</a:t>
            </a:r>
            <a:endPar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endParaRPr>
          </a:p>
          <a:p>
            <a:r>
              <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rPr>
              <a:t>	2</a:t>
            </a: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個任務位置</a:t>
            </a:r>
            <a:endPar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endParaRPr>
          </a:p>
          <a:p>
            <a:pPr marL="0" indent="0">
              <a:buNone/>
            </a:pPr>
            <a:endPar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endParaRPr>
          </a:p>
          <a:p>
            <a:pPr marL="0" indent="0">
              <a:buNone/>
            </a:pPr>
            <a:r>
              <a:rPr lang="zh-TW" altLang="en-US" dirty="0" smtClean="0">
                <a:solidFill>
                  <a:schemeClr val="accent6">
                    <a:lumMod val="50000"/>
                  </a:schemeClr>
                </a:solidFill>
                <a:latin typeface="微軟正黑體" panose="020B0604030504040204" pitchFamily="34" charset="-120"/>
                <a:ea typeface="微軟正黑體" panose="020B0604030504040204" pitchFamily="34" charset="-120"/>
                <a:cs typeface="Rambla"/>
                <a:sym typeface="Rambla"/>
              </a:rPr>
              <a:t>初中</a:t>
            </a:r>
            <a:r>
              <a:rPr lang="zh-TW" altLang="en-US" dirty="0">
                <a:solidFill>
                  <a:schemeClr val="accent6">
                    <a:lumMod val="50000"/>
                  </a:schemeClr>
                </a:solidFill>
                <a:latin typeface="微軟正黑體" panose="020B0604030504040204" pitchFamily="34" charset="-120"/>
                <a:ea typeface="微軟正黑體" panose="020B0604030504040204" pitchFamily="34" charset="-120"/>
                <a:cs typeface="Rambla"/>
                <a:sym typeface="Rambla"/>
              </a:rPr>
              <a:t>：</a:t>
            </a:r>
            <a:endParaRPr lang="en-US" altLang="zh-TW" dirty="0">
              <a:solidFill>
                <a:schemeClr val="accent6">
                  <a:lumMod val="50000"/>
                </a:schemeClr>
              </a:solidFill>
              <a:latin typeface="微軟正黑體" panose="020B0604030504040204" pitchFamily="34" charset="-120"/>
              <a:ea typeface="微軟正黑體" panose="020B0604030504040204" pitchFamily="34" charset="-120"/>
              <a:cs typeface="Rambla"/>
              <a:sym typeface="Rambla"/>
            </a:endParaRPr>
          </a:p>
          <a:p>
            <a:r>
              <a:rPr lang="en-US" altLang="zh-TW" dirty="0">
                <a:solidFill>
                  <a:schemeClr val="dk1"/>
                </a:solidFill>
                <a:latin typeface="微軟正黑體" panose="020B0604030504040204" pitchFamily="34" charset="-120"/>
                <a:ea typeface="微軟正黑體" panose="020B0604030504040204" pitchFamily="34" charset="-120"/>
                <a:cs typeface="Rambla"/>
                <a:sym typeface="Rambla"/>
              </a:rPr>
              <a:t>	</a:t>
            </a:r>
            <a:r>
              <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rPr>
              <a:t>3</a:t>
            </a: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個</a:t>
            </a:r>
            <a:r>
              <a:rPr lang="zh-TW" altLang="en-US" dirty="0">
                <a:solidFill>
                  <a:schemeClr val="dk1"/>
                </a:solidFill>
                <a:latin typeface="微軟正黑體" panose="020B0604030504040204" pitchFamily="34" charset="-120"/>
                <a:ea typeface="微軟正黑體" panose="020B0604030504040204" pitchFamily="34" charset="-120"/>
                <a:cs typeface="Rambla"/>
                <a:sym typeface="Rambla"/>
              </a:rPr>
              <a:t>非十字拼裝塊</a:t>
            </a:r>
            <a:endParaRPr lang="en-US" altLang="zh-TW" dirty="0">
              <a:solidFill>
                <a:schemeClr val="dk1"/>
              </a:solidFill>
              <a:latin typeface="微軟正黑體" panose="020B0604030504040204" pitchFamily="34" charset="-120"/>
              <a:ea typeface="微軟正黑體" panose="020B0604030504040204" pitchFamily="34" charset="-120"/>
              <a:cs typeface="Rambla"/>
              <a:sym typeface="Rambla"/>
            </a:endParaRPr>
          </a:p>
          <a:p>
            <a:r>
              <a:rPr lang="en-US" altLang="zh-TW" dirty="0">
                <a:solidFill>
                  <a:schemeClr val="dk1"/>
                </a:solidFill>
                <a:latin typeface="微軟正黑體" panose="020B0604030504040204" pitchFamily="34" charset="-120"/>
                <a:ea typeface="微軟正黑體" panose="020B0604030504040204" pitchFamily="34" charset="-120"/>
                <a:cs typeface="Rambla"/>
                <a:sym typeface="Rambla"/>
              </a:rPr>
              <a:t>	</a:t>
            </a:r>
            <a:r>
              <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rPr>
              <a:t>3</a:t>
            </a: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個</a:t>
            </a:r>
            <a:r>
              <a:rPr lang="zh-TW" altLang="en-US" dirty="0">
                <a:solidFill>
                  <a:schemeClr val="dk1"/>
                </a:solidFill>
                <a:latin typeface="微軟正黑體" panose="020B0604030504040204" pitchFamily="34" charset="-120"/>
                <a:ea typeface="微軟正黑體" panose="020B0604030504040204" pitchFamily="34" charset="-120"/>
                <a:cs typeface="Rambla"/>
                <a:sym typeface="Rambla"/>
              </a:rPr>
              <a:t>任務</a:t>
            </a: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位置</a:t>
            </a:r>
            <a:endPar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endParaRPr>
          </a:p>
          <a:p>
            <a:endParaRPr lang="en-US" altLang="zh-TW" dirty="0">
              <a:solidFill>
                <a:schemeClr val="dk1"/>
              </a:solidFill>
              <a:latin typeface="微軟正黑體" panose="020B0604030504040204" pitchFamily="34" charset="-120"/>
              <a:ea typeface="微軟正黑體" panose="020B0604030504040204" pitchFamily="34" charset="-120"/>
              <a:cs typeface="Rambla"/>
              <a:sym typeface="Rambla"/>
            </a:endParaRPr>
          </a:p>
          <a:p>
            <a:pPr marL="0" indent="0">
              <a:buNone/>
            </a:pPr>
            <a:r>
              <a:rPr lang="zh-TW" altLang="en-US" dirty="0">
                <a:solidFill>
                  <a:schemeClr val="accent6">
                    <a:lumMod val="50000"/>
                  </a:schemeClr>
                </a:solidFill>
                <a:latin typeface="微軟正黑體" panose="020B0604030504040204" pitchFamily="34" charset="-120"/>
                <a:ea typeface="微軟正黑體" panose="020B0604030504040204" pitchFamily="34" charset="-120"/>
                <a:cs typeface="Rambla"/>
                <a:sym typeface="Rambla"/>
              </a:rPr>
              <a:t>高中：</a:t>
            </a:r>
            <a:endParaRPr lang="en-US" altLang="zh-TW" dirty="0">
              <a:solidFill>
                <a:schemeClr val="accent6">
                  <a:lumMod val="50000"/>
                </a:schemeClr>
              </a:solidFill>
              <a:latin typeface="微軟正黑體" panose="020B0604030504040204" pitchFamily="34" charset="-120"/>
              <a:ea typeface="微軟正黑體" panose="020B0604030504040204" pitchFamily="34" charset="-120"/>
              <a:cs typeface="Rambla"/>
              <a:sym typeface="Rambla"/>
            </a:endParaRPr>
          </a:p>
          <a:p>
            <a:r>
              <a:rPr lang="en-US" altLang="zh-TW" dirty="0">
                <a:solidFill>
                  <a:schemeClr val="dk1"/>
                </a:solidFill>
                <a:latin typeface="微軟正黑體" panose="020B0604030504040204" pitchFamily="34" charset="-120"/>
                <a:ea typeface="微軟正黑體" panose="020B0604030504040204" pitchFamily="34" charset="-120"/>
                <a:cs typeface="Rambla"/>
                <a:sym typeface="Rambla"/>
              </a:rPr>
              <a:t>	</a:t>
            </a:r>
            <a:r>
              <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rPr>
              <a:t>4</a:t>
            </a: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個</a:t>
            </a:r>
            <a:r>
              <a:rPr lang="zh-TW" altLang="en-US" dirty="0">
                <a:solidFill>
                  <a:schemeClr val="dk1"/>
                </a:solidFill>
                <a:latin typeface="微軟正黑體" panose="020B0604030504040204" pitchFamily="34" charset="-120"/>
                <a:ea typeface="微軟正黑體" panose="020B0604030504040204" pitchFamily="34" charset="-120"/>
                <a:cs typeface="Rambla"/>
                <a:sym typeface="Rambla"/>
              </a:rPr>
              <a:t>非十字拼裝塊</a:t>
            </a:r>
            <a:endParaRPr lang="en-US" altLang="zh-TW" dirty="0">
              <a:solidFill>
                <a:schemeClr val="dk1"/>
              </a:solidFill>
              <a:latin typeface="微軟正黑體" panose="020B0604030504040204" pitchFamily="34" charset="-120"/>
              <a:ea typeface="微軟正黑體" panose="020B0604030504040204" pitchFamily="34" charset="-120"/>
              <a:cs typeface="Rambla"/>
              <a:sym typeface="Rambla"/>
            </a:endParaRPr>
          </a:p>
          <a:p>
            <a:r>
              <a:rPr lang="en-US" altLang="zh-TW" dirty="0">
                <a:solidFill>
                  <a:schemeClr val="dk1"/>
                </a:solidFill>
                <a:latin typeface="微軟正黑體" panose="020B0604030504040204" pitchFamily="34" charset="-120"/>
                <a:ea typeface="微軟正黑體" panose="020B0604030504040204" pitchFamily="34" charset="-120"/>
                <a:cs typeface="Rambla"/>
                <a:sym typeface="Rambla"/>
              </a:rPr>
              <a:t>	</a:t>
            </a:r>
            <a:r>
              <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rPr>
              <a:t>4</a:t>
            </a: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個</a:t>
            </a:r>
            <a:r>
              <a:rPr lang="zh-TW" altLang="en-US" dirty="0">
                <a:solidFill>
                  <a:schemeClr val="dk1"/>
                </a:solidFill>
                <a:latin typeface="微軟正黑體" panose="020B0604030504040204" pitchFamily="34" charset="-120"/>
                <a:ea typeface="微軟正黑體" panose="020B0604030504040204" pitchFamily="34" charset="-120"/>
                <a:cs typeface="Rambla"/>
                <a:sym typeface="Rambla"/>
              </a:rPr>
              <a:t>任務位置。</a:t>
            </a:r>
            <a:endParaRPr lang="en-US" altLang="zh-TW" dirty="0">
              <a:solidFill>
                <a:schemeClr val="dk1"/>
              </a:solidFill>
              <a:latin typeface="微軟正黑體" panose="020B0604030504040204" pitchFamily="34" charset="-120"/>
              <a:ea typeface="微軟正黑體" panose="020B0604030504040204" pitchFamily="34" charset="-120"/>
              <a:cs typeface="Rambla"/>
              <a:sym typeface="Rambla"/>
            </a:endParaRPr>
          </a:p>
          <a:p>
            <a:endParaRPr lang="zh-HK" altLang="en-US" dirty="0"/>
          </a:p>
        </p:txBody>
      </p:sp>
    </p:spTree>
    <p:extLst>
      <p:ext uri="{BB962C8B-B14F-4D97-AF65-F5344CB8AC3E}">
        <p14:creationId xmlns:p14="http://schemas.microsoft.com/office/powerpoint/2010/main" val="1223646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3" y="365129"/>
            <a:ext cx="2935235" cy="1325563"/>
          </a:xfrm>
        </p:spPr>
        <p:txBody>
          <a:bodyPr>
            <a:normAutofit/>
          </a:bodyPr>
          <a:lstStyle/>
          <a:p>
            <a:r>
              <a:rPr lang="zh-TW" altLang="zh-TW" b="1" dirty="0">
                <a:solidFill>
                  <a:schemeClr val="accent5">
                    <a:lumMod val="75000"/>
                  </a:schemeClr>
                </a:solidFill>
                <a:latin typeface="微軟正黑體" panose="020B0604030504040204" pitchFamily="34" charset="-120"/>
                <a:ea typeface="微軟正黑體" panose="020B0604030504040204" pitchFamily="34" charset="-120"/>
              </a:rPr>
              <a:t>出發</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任務</a:t>
            </a:r>
            <a:endParaRPr lang="zh-HK"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75849" y="1569238"/>
            <a:ext cx="6849206" cy="4831563"/>
          </a:xfrm>
          <a:solidFill>
            <a:schemeClr val="accent2">
              <a:lumMod val="20000"/>
              <a:lumOff val="80000"/>
            </a:schemeClr>
          </a:solidFill>
        </p:spPr>
        <p:txBody>
          <a:bodyPr>
            <a:normAutofit/>
          </a:bodyPr>
          <a:lstStyle/>
          <a:p>
            <a:pPr marL="218187" indent="0">
              <a:buNone/>
            </a:pPr>
            <a:r>
              <a:rPr lang="zh-TW" altLang="zh-TW" dirty="0" smtClean="0">
                <a:latin typeface="微軟正黑體" panose="020B0604030504040204" pitchFamily="34" charset="-120"/>
                <a:ea typeface="微軟正黑體" panose="020B0604030504040204" pitchFamily="34" charset="-120"/>
              </a:rPr>
              <a:t>機</a:t>
            </a:r>
            <a:r>
              <a:rPr lang="zh-TW" altLang="en-US" dirty="0" smtClean="0">
                <a:latin typeface="微軟正黑體" panose="020B0604030504040204" pitchFamily="34" charset="-120"/>
                <a:ea typeface="微軟正黑體" panose="020B0604030504040204" pitchFamily="34" charset="-120"/>
              </a:rPr>
              <a:t>械人</a:t>
            </a:r>
            <a:r>
              <a:rPr lang="zh-TW" altLang="zh-TW" dirty="0" smtClean="0">
                <a:latin typeface="微軟正黑體" panose="020B0604030504040204" pitchFamily="34" charset="-120"/>
                <a:ea typeface="微軟正黑體" panose="020B0604030504040204" pitchFamily="34" charset="-120"/>
              </a:rPr>
              <a:t>從錐臺上駛下，進入某個</a:t>
            </a:r>
            <a:r>
              <a:rPr lang="zh-TW" altLang="zh-TW" dirty="0" smtClean="0">
                <a:solidFill>
                  <a:srgbClr val="FF0000"/>
                </a:solidFill>
                <a:latin typeface="微軟正黑體" panose="020B0604030504040204" pitchFamily="34" charset="-120"/>
                <a:ea typeface="微軟正黑體" panose="020B0604030504040204" pitchFamily="34" charset="-120"/>
              </a:rPr>
              <a:t>十字線拼裝塊的某個分區</a:t>
            </a:r>
            <a:r>
              <a:rPr lang="zh-TW" altLang="en-US" dirty="0" smtClean="0">
                <a:solidFill>
                  <a:srgbClr val="FF0000"/>
                </a:solidFill>
                <a:latin typeface="微軟正黑體" panose="020B0604030504040204" pitchFamily="34" charset="-120"/>
                <a:ea typeface="微軟正黑體" panose="020B0604030504040204" pitchFamily="34" charset="-120"/>
              </a:rPr>
              <a:t>並</a:t>
            </a:r>
            <a:r>
              <a:rPr lang="zh-TW" altLang="en-US" b="1" u="heavy" dirty="0" smtClean="0">
                <a:solidFill>
                  <a:srgbClr val="C00000"/>
                </a:solidFill>
                <a:latin typeface="微軟正黑體" panose="020B0604030504040204" pitchFamily="34" charset="-120"/>
                <a:ea typeface="微軟正黑體" panose="020B0604030504040204" pitchFamily="34" charset="-120"/>
              </a:rPr>
              <a:t>至少停下二秒</a:t>
            </a:r>
            <a:r>
              <a:rPr lang="zh-TW"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18187" indent="0">
              <a:buNone/>
            </a:pPr>
            <a:r>
              <a:rPr lang="zh-TW" altLang="zh-TW" dirty="0" smtClean="0">
                <a:latin typeface="微軟正黑體" panose="020B0604030504040204" pitchFamily="34" charset="-120"/>
                <a:ea typeface="微軟正黑體" panose="020B0604030504040204" pitchFamily="34" charset="-120"/>
              </a:rPr>
              <a:t>進入分區的含義是機</a:t>
            </a:r>
            <a:r>
              <a:rPr lang="zh-TW" altLang="en-US" dirty="0" smtClean="0">
                <a:latin typeface="微軟正黑體" panose="020B0604030504040204" pitchFamily="34" charset="-120"/>
                <a:ea typeface="微軟正黑體" panose="020B0604030504040204" pitchFamily="34" charset="-120"/>
              </a:rPr>
              <a:t>械</a:t>
            </a:r>
            <a:r>
              <a:rPr lang="zh-TW" altLang="zh-TW" dirty="0" smtClean="0">
                <a:latin typeface="微軟正黑體" panose="020B0604030504040204" pitchFamily="34" charset="-120"/>
                <a:ea typeface="微軟正黑體" panose="020B0604030504040204" pitchFamily="34" charset="-120"/>
              </a:rPr>
              <a:t>人與該分區內（不含黑色引導線）的地面接觸。</a:t>
            </a:r>
            <a:endParaRPr lang="en-US" altLang="zh-TW" dirty="0" smtClean="0">
              <a:latin typeface="微軟正黑體" panose="020B0604030504040204" pitchFamily="34" charset="-120"/>
              <a:ea typeface="微軟正黑體" panose="020B0604030504040204" pitchFamily="34" charset="-120"/>
            </a:endParaRPr>
          </a:p>
          <a:p>
            <a:pPr marL="101600" lvl="0" indent="0">
              <a:spcBef>
                <a:spcPts val="400"/>
              </a:spcBef>
              <a:buClr>
                <a:schemeClr val="accent1"/>
              </a:buClr>
              <a:buSzPct val="68000"/>
              <a:buNone/>
            </a:pPr>
            <a:r>
              <a:rPr lang="zh-TW" altLang="zh-HK" b="1" i="0" u="none" strike="noStrike" cap="none" baseline="0" dirty="0" smtClean="0">
                <a:solidFill>
                  <a:schemeClr val="accent1">
                    <a:lumMod val="50000"/>
                  </a:schemeClr>
                </a:solidFill>
                <a:latin typeface="微軟正黑體" panose="020B0604030504040204" pitchFamily="34" charset="-120"/>
                <a:ea typeface="微軟正黑體" panose="020B0604030504040204" pitchFamily="34" charset="-120"/>
                <a:cs typeface="Rambla"/>
                <a:sym typeface="Rambla"/>
              </a:rPr>
              <a:t>計分</a:t>
            </a:r>
            <a:r>
              <a:rPr lang="en-US" altLang="zh-TW" b="1" i="0" u="none" strike="noStrike" cap="none" baseline="0" dirty="0" smtClean="0">
                <a:solidFill>
                  <a:schemeClr val="accent1">
                    <a:lumMod val="50000"/>
                  </a:schemeClr>
                </a:solidFill>
                <a:latin typeface="微軟正黑體" panose="020B0604030504040204" pitchFamily="34" charset="-120"/>
                <a:ea typeface="微軟正黑體" panose="020B0604030504040204" pitchFamily="34" charset="-120"/>
                <a:cs typeface="Rambla"/>
                <a:sym typeface="Rambla"/>
              </a:rPr>
              <a:t>:</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cs typeface="Rambla"/>
              <a:sym typeface="Rambla"/>
            </a:endParaRPr>
          </a:p>
          <a:p>
            <a:pPr marL="101600" lvl="0" indent="0">
              <a:spcBef>
                <a:spcPts val="400"/>
              </a:spcBef>
              <a:buClr>
                <a:schemeClr val="accent1"/>
              </a:buClr>
              <a:buSzPct val="68000"/>
              <a:buNone/>
            </a:pPr>
            <a:r>
              <a:rPr lang="zh-TW" altLang="en-US" sz="2500" b="1" u="heavy" dirty="0" smtClean="0">
                <a:solidFill>
                  <a:srgbClr val="C00000"/>
                </a:solidFill>
                <a:latin typeface="微軟正黑體" panose="020B0604030504040204" pitchFamily="34" charset="-120"/>
                <a:ea typeface="微軟正黑體" panose="020B0604030504040204" pitchFamily="34" charset="-120"/>
                <a:sym typeface="Rambla"/>
              </a:rPr>
              <a:t>不一定</a:t>
            </a:r>
            <a:r>
              <a:rPr lang="zh-TW" altLang="en-US" sz="2500" dirty="0" smtClean="0">
                <a:latin typeface="微軟正黑體" panose="020B0604030504040204" pitchFamily="34" charset="-120"/>
                <a:ea typeface="微軟正黑體" panose="020B0604030504040204" pitchFamily="34" charset="-120"/>
              </a:rPr>
              <a:t>是第一個完成的任務</a:t>
            </a:r>
            <a:r>
              <a:rPr lang="zh-TW" altLang="zh-HK" sz="2500" dirty="0" smtClean="0">
                <a:solidFill>
                  <a:schemeClr val="dk1"/>
                </a:solidFill>
                <a:latin typeface="微軟正黑體" panose="020B0604030504040204" pitchFamily="34" charset="-120"/>
                <a:ea typeface="微軟正黑體" panose="020B0604030504040204" pitchFamily="34" charset="-120"/>
                <a:cs typeface="Rambla"/>
                <a:sym typeface="Rambla"/>
              </a:rPr>
              <a:t>；</a:t>
            </a:r>
            <a:endParaRPr lang="en-US" altLang="zh-TW" sz="2500" dirty="0">
              <a:solidFill>
                <a:schemeClr val="dk1"/>
              </a:solidFill>
              <a:latin typeface="微軟正黑體" panose="020B0604030504040204" pitchFamily="34" charset="-120"/>
              <a:ea typeface="微軟正黑體" panose="020B0604030504040204" pitchFamily="34" charset="-120"/>
              <a:cs typeface="Rambla"/>
              <a:sym typeface="Rambla"/>
            </a:endParaRPr>
          </a:p>
          <a:p>
            <a:pPr marL="101600" lvl="0" indent="0">
              <a:spcBef>
                <a:spcPts val="400"/>
              </a:spcBef>
              <a:buClr>
                <a:schemeClr val="accent1"/>
              </a:buClr>
              <a:buSzPct val="68000"/>
              <a:buNone/>
            </a:pPr>
            <a:r>
              <a:rPr lang="zh-TW" altLang="zh-HK" sz="2500" dirty="0" smtClean="0">
                <a:solidFill>
                  <a:schemeClr val="dk1"/>
                </a:solidFill>
                <a:latin typeface="微軟正黑體" panose="020B0604030504040204" pitchFamily="34" charset="-120"/>
                <a:ea typeface="微軟正黑體" panose="020B0604030504040204" pitchFamily="34" charset="-120"/>
                <a:cs typeface="Rambla"/>
                <a:sym typeface="Rambla"/>
              </a:rPr>
              <a:t>進入規定的分區</a:t>
            </a:r>
            <a:r>
              <a:rPr lang="zh-TW" altLang="en-US" sz="2500" dirty="0" smtClean="0">
                <a:solidFill>
                  <a:schemeClr val="dk1"/>
                </a:solidFill>
                <a:latin typeface="微軟正黑體" panose="020B0604030504040204" pitchFamily="34" charset="-120"/>
                <a:ea typeface="微軟正黑體" panose="020B0604030504040204" pitchFamily="34" charset="-120"/>
                <a:cs typeface="Rambla"/>
                <a:sym typeface="Rambla"/>
              </a:rPr>
              <a:t>後</a:t>
            </a:r>
            <a:r>
              <a:rPr lang="zh-TW" altLang="zh-HK" sz="2500" dirty="0" smtClean="0">
                <a:solidFill>
                  <a:schemeClr val="dk1"/>
                </a:solidFill>
                <a:latin typeface="微軟正黑體" panose="020B0604030504040204" pitchFamily="34" charset="-120"/>
                <a:ea typeface="微軟正黑體" panose="020B0604030504040204" pitchFamily="34" charset="-120"/>
                <a:cs typeface="Rambla"/>
                <a:sym typeface="Rambla"/>
              </a:rPr>
              <a:t>，所有接觸點均在該分區內 +60 分；</a:t>
            </a:r>
            <a:endParaRPr lang="en-US" altLang="zh-TW" sz="2500" dirty="0">
              <a:solidFill>
                <a:schemeClr val="dk1"/>
              </a:solidFill>
              <a:latin typeface="微軟正黑體" panose="020B0604030504040204" pitchFamily="34" charset="-120"/>
              <a:ea typeface="微軟正黑體" panose="020B0604030504040204" pitchFamily="34" charset="-120"/>
              <a:cs typeface="Rambla"/>
              <a:sym typeface="Rambla"/>
            </a:endParaRPr>
          </a:p>
          <a:p>
            <a:pPr marL="101600" lvl="0" indent="0">
              <a:spcBef>
                <a:spcPts val="400"/>
              </a:spcBef>
              <a:buClr>
                <a:schemeClr val="accent1"/>
              </a:buClr>
              <a:buSzPct val="68000"/>
              <a:buNone/>
            </a:pPr>
            <a:r>
              <a:rPr lang="zh-TW" altLang="zh-HK" sz="2500" dirty="0" smtClean="0">
                <a:solidFill>
                  <a:schemeClr val="dk1"/>
                </a:solidFill>
                <a:latin typeface="微軟正黑體" panose="020B0604030504040204" pitchFamily="34" charset="-120"/>
                <a:ea typeface="微軟正黑體" panose="020B0604030504040204" pitchFamily="34" charset="-120"/>
                <a:cs typeface="Rambla"/>
                <a:sym typeface="Rambla"/>
              </a:rPr>
              <a:t>有部件與該分區外的地面接觸(</a:t>
            </a:r>
            <a:r>
              <a:rPr lang="zh-TW" altLang="zh-HK" sz="2500" dirty="0" smtClean="0">
                <a:solidFill>
                  <a:srgbClr val="FF0000"/>
                </a:solidFill>
                <a:latin typeface="微軟正黑體" panose="020B0604030504040204" pitchFamily="34" charset="-120"/>
                <a:ea typeface="微軟正黑體" panose="020B0604030504040204" pitchFamily="34" charset="-120"/>
                <a:cs typeface="Rambla"/>
                <a:sym typeface="Rambla"/>
              </a:rPr>
              <a:t>不得壓住黑色引導線</a:t>
            </a:r>
            <a:r>
              <a:rPr lang="zh-TW" altLang="zh-HK" sz="2500" dirty="0" smtClean="0">
                <a:solidFill>
                  <a:schemeClr val="dk1"/>
                </a:solidFill>
                <a:latin typeface="微軟正黑體" panose="020B0604030504040204" pitchFamily="34" charset="-120"/>
                <a:ea typeface="微軟正黑體" panose="020B0604030504040204" pitchFamily="34" charset="-120"/>
                <a:cs typeface="Rambla"/>
                <a:sym typeface="Rambla"/>
              </a:rPr>
              <a:t>)，</a:t>
            </a:r>
            <a:endParaRPr lang="en-US" altLang="zh-TW" sz="2500" dirty="0">
              <a:solidFill>
                <a:schemeClr val="dk1"/>
              </a:solidFill>
              <a:latin typeface="微軟正黑體" panose="020B0604030504040204" pitchFamily="34" charset="-120"/>
              <a:ea typeface="微軟正黑體" panose="020B0604030504040204" pitchFamily="34" charset="-120"/>
              <a:cs typeface="Rambla"/>
              <a:sym typeface="Rambla"/>
            </a:endParaRPr>
          </a:p>
          <a:p>
            <a:pPr marL="101600" lvl="0" indent="0">
              <a:spcBef>
                <a:spcPts val="400"/>
              </a:spcBef>
              <a:buClr>
                <a:schemeClr val="accent1"/>
              </a:buClr>
              <a:buSzPct val="68000"/>
              <a:buNone/>
            </a:pPr>
            <a:r>
              <a:rPr lang="zh-TW" altLang="zh-HK" sz="2500" dirty="0" smtClean="0">
                <a:solidFill>
                  <a:schemeClr val="dk1"/>
                </a:solidFill>
                <a:latin typeface="微軟正黑體" panose="020B0604030504040204" pitchFamily="34" charset="-120"/>
                <a:ea typeface="微軟正黑體" panose="020B0604030504040204" pitchFamily="34" charset="-120"/>
                <a:cs typeface="Rambla"/>
                <a:sym typeface="Rambla"/>
              </a:rPr>
              <a:t>每超出一條邊</a:t>
            </a:r>
            <a:r>
              <a:rPr lang="zh-TW" altLang="en-US" sz="2500" dirty="0" smtClean="0">
                <a:solidFill>
                  <a:schemeClr val="dk1"/>
                </a:solidFill>
                <a:latin typeface="微軟正黑體" panose="020B0604030504040204" pitchFamily="34" charset="-120"/>
                <a:ea typeface="微軟正黑體" panose="020B0604030504040204" pitchFamily="34" charset="-120"/>
                <a:cs typeface="Rambla"/>
                <a:sym typeface="Rambla"/>
              </a:rPr>
              <a:t>或一邊的垂直面</a:t>
            </a:r>
            <a:r>
              <a:rPr lang="zh-TW" altLang="zh-HK" sz="2500" dirty="0" smtClean="0">
                <a:solidFill>
                  <a:schemeClr val="dk1"/>
                </a:solidFill>
                <a:latin typeface="微軟正黑體" panose="020B0604030504040204" pitchFamily="34" charset="-120"/>
                <a:ea typeface="微軟正黑體" panose="020B0604030504040204" pitchFamily="34" charset="-120"/>
                <a:cs typeface="Rambla"/>
                <a:sym typeface="Rambla"/>
              </a:rPr>
              <a:t> -1</a:t>
            </a:r>
            <a:r>
              <a:rPr lang="en-US" altLang="zh-TW" sz="2500" dirty="0" smtClean="0">
                <a:solidFill>
                  <a:schemeClr val="dk1"/>
                </a:solidFill>
                <a:latin typeface="微軟正黑體" panose="020B0604030504040204" pitchFamily="34" charset="-120"/>
                <a:ea typeface="微軟正黑體" panose="020B0604030504040204" pitchFamily="34" charset="-120"/>
                <a:cs typeface="Rambla"/>
                <a:sym typeface="Rambla"/>
              </a:rPr>
              <a:t>0</a:t>
            </a:r>
            <a:r>
              <a:rPr lang="zh-TW" altLang="zh-HK" sz="2500" dirty="0" smtClean="0">
                <a:solidFill>
                  <a:schemeClr val="dk1"/>
                </a:solidFill>
                <a:latin typeface="微軟正黑體" panose="020B0604030504040204" pitchFamily="34" charset="-120"/>
                <a:ea typeface="微軟正黑體" panose="020B0604030504040204" pitchFamily="34" charset="-120"/>
                <a:cs typeface="Rambla"/>
                <a:sym typeface="Rambla"/>
              </a:rPr>
              <a:t> 分，扣完為止。</a:t>
            </a:r>
            <a:endParaRPr lang="en-US" altLang="zh-TW" sz="2500" dirty="0">
              <a:solidFill>
                <a:schemeClr val="dk1"/>
              </a:solidFill>
              <a:latin typeface="微軟正黑體" panose="020B0604030504040204" pitchFamily="34" charset="-120"/>
              <a:ea typeface="微軟正黑體" panose="020B0604030504040204" pitchFamily="34" charset="-120"/>
              <a:cs typeface="Rambla"/>
              <a:sym typeface="Rambla"/>
            </a:endParaRPr>
          </a:p>
          <a:p>
            <a:endParaRPr lang="zh-HK" altLang="en-US" dirty="0"/>
          </a:p>
        </p:txBody>
      </p:sp>
      <p:pic>
        <p:nvPicPr>
          <p:cNvPr id="4" name="圖片 3"/>
          <p:cNvPicPr>
            <a:picLocks noChangeAspect="1"/>
          </p:cNvPicPr>
          <p:nvPr/>
        </p:nvPicPr>
        <p:blipFill>
          <a:blip r:embed="rId2" cstate="print"/>
          <a:stretch>
            <a:fillRect/>
          </a:stretch>
        </p:blipFill>
        <p:spPr>
          <a:xfrm>
            <a:off x="7200289" y="2348052"/>
            <a:ext cx="1449449" cy="3834716"/>
          </a:xfrm>
          <a:prstGeom prst="rect">
            <a:avLst/>
          </a:prstGeom>
        </p:spPr>
      </p:pic>
    </p:spTree>
    <p:extLst>
      <p:ext uri="{BB962C8B-B14F-4D97-AF65-F5344CB8AC3E}">
        <p14:creationId xmlns:p14="http://schemas.microsoft.com/office/powerpoint/2010/main" val="4274859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9"/>
            <a:ext cx="2719213" cy="1325563"/>
          </a:xfrm>
        </p:spPr>
        <p:txBody>
          <a:bodyPr/>
          <a:lstStyle/>
          <a:p>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接力賽跑</a:t>
            </a:r>
            <a:endParaRPr lang="zh-HK"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85061" y="1618630"/>
            <a:ext cx="4581024" cy="4049175"/>
          </a:xfrm>
          <a:solidFill>
            <a:schemeClr val="accent2">
              <a:lumMod val="20000"/>
              <a:lumOff val="80000"/>
            </a:schemeClr>
          </a:solidFill>
        </p:spPr>
        <p:txBody>
          <a:bodyPr>
            <a:normAutofit/>
          </a:bodyPr>
          <a:lstStyle/>
          <a:p>
            <a:pPr marL="0" indent="0">
              <a:buNone/>
            </a:pPr>
            <a:endParaRPr lang="en-US" altLang="zh-TW" sz="2200" dirty="0" smtClean="0">
              <a:latin typeface="微軟正黑體" panose="020B0604030504040204" pitchFamily="34" charset="-120"/>
              <a:ea typeface="微軟正黑體" panose="020B0604030504040204" pitchFamily="34" charset="-120"/>
            </a:endParaRPr>
          </a:p>
          <a:p>
            <a:pPr marL="0" indent="0">
              <a:buNone/>
            </a:pPr>
            <a:r>
              <a:rPr lang="zh-TW" altLang="en-US" sz="2200" dirty="0" smtClean="0">
                <a:latin typeface="微軟正黑體" panose="020B0604030504040204" pitchFamily="34" charset="-120"/>
                <a:ea typeface="微軟正黑體" panose="020B0604030504040204" pitchFamily="34" charset="-120"/>
              </a:rPr>
              <a:t>「接力捧」：直徑</a:t>
            </a:r>
            <a:r>
              <a:rPr lang="en-US" altLang="zh-TW" sz="2200" dirty="0" smtClean="0">
                <a:latin typeface="微軟正黑體" panose="020B0604030504040204" pitchFamily="34" charset="-120"/>
                <a:ea typeface="微軟正黑體" panose="020B0604030504040204" pitchFamily="34" charset="-120"/>
              </a:rPr>
              <a:t>30mm</a:t>
            </a:r>
            <a:r>
              <a:rPr lang="zh-TW" altLang="en-US" sz="2200" dirty="0" smtClean="0">
                <a:latin typeface="微軟正黑體" panose="020B0604030504040204" pitchFamily="34" charset="-120"/>
                <a:ea typeface="微軟正黑體" panose="020B0604030504040204" pitchFamily="34" charset="-120"/>
              </a:rPr>
              <a:t>、高</a:t>
            </a:r>
            <a:r>
              <a:rPr lang="en-US" altLang="zh-TW" sz="2200" dirty="0" smtClean="0">
                <a:latin typeface="微軟正黑體" panose="020B0604030504040204" pitchFamily="34" charset="-120"/>
                <a:ea typeface="微軟正黑體" panose="020B0604030504040204" pitchFamily="34" charset="-120"/>
              </a:rPr>
              <a:t>50mm</a:t>
            </a:r>
            <a:r>
              <a:rPr lang="zh-TW" altLang="en-US" sz="2200" dirty="0" smtClean="0">
                <a:latin typeface="微軟正黑體" panose="020B0604030504040204" pitchFamily="34" charset="-120"/>
                <a:ea typeface="微軟正黑體" panose="020B0604030504040204" pitchFamily="34" charset="-120"/>
              </a:rPr>
              <a:t>及重量約</a:t>
            </a:r>
            <a:r>
              <a:rPr lang="en-US" altLang="zh-TW" sz="2200" dirty="0">
                <a:latin typeface="微軟正黑體" panose="020B0604030504040204" pitchFamily="34" charset="-120"/>
                <a:ea typeface="微軟正黑體" panose="020B0604030504040204" pitchFamily="34" charset="-120"/>
              </a:rPr>
              <a:t>30~50</a:t>
            </a:r>
            <a:r>
              <a:rPr lang="zh-TW" altLang="en-US" sz="2200" dirty="0">
                <a:latin typeface="微軟正黑體" panose="020B0604030504040204" pitchFamily="34" charset="-120"/>
                <a:ea typeface="微軟正黑體" panose="020B0604030504040204" pitchFamily="34" charset="-120"/>
              </a:rPr>
              <a:t>克</a:t>
            </a:r>
            <a:r>
              <a:rPr lang="zh-TW" altLang="en-US" sz="2200" dirty="0" smtClean="0">
                <a:latin typeface="微軟正黑體" panose="020B0604030504040204" pitchFamily="34" charset="-120"/>
                <a:ea typeface="微軟正黑體" panose="020B0604030504040204" pitchFamily="34" charset="-120"/>
              </a:rPr>
              <a:t>的圓柱體</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如圖</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一共三個。</a:t>
            </a:r>
            <a:endParaRPr lang="en-US" altLang="zh-TW" sz="2200" dirty="0" smtClean="0">
              <a:latin typeface="微軟正黑體" panose="020B0604030504040204" pitchFamily="34" charset="-120"/>
              <a:ea typeface="微軟正黑體" panose="020B0604030504040204" pitchFamily="34" charset="-120"/>
            </a:endParaRPr>
          </a:p>
          <a:p>
            <a:pPr marL="0" indent="0">
              <a:buNone/>
            </a:pPr>
            <a:r>
              <a:rPr lang="zh-TW" altLang="en-US" sz="2200" dirty="0" smtClean="0">
                <a:latin typeface="微軟正黑體" panose="020B0604030504040204" pitchFamily="34" charset="-120"/>
                <a:ea typeface="微軟正黑體" panose="020B0604030504040204" pitchFamily="34" charset="-120"/>
              </a:rPr>
              <a:t>機械人必須要</a:t>
            </a:r>
            <a:r>
              <a:rPr lang="zh-TW" altLang="en-US" sz="2200" dirty="0" smtClean="0">
                <a:solidFill>
                  <a:srgbClr val="FF0000"/>
                </a:solidFill>
                <a:latin typeface="微軟正黑體" panose="020B0604030504040204" pitchFamily="34" charset="-120"/>
                <a:ea typeface="微軟正黑體" panose="020B0604030504040204" pitchFamily="34" charset="-120"/>
              </a:rPr>
              <a:t>按</a:t>
            </a:r>
            <a:r>
              <a:rPr lang="zh-TW" altLang="en-US" sz="2200" dirty="0">
                <a:solidFill>
                  <a:srgbClr val="FF0000"/>
                </a:solidFill>
                <a:latin typeface="微軟正黑體" panose="020B0604030504040204" pitchFamily="34" charset="-120"/>
                <a:ea typeface="微軟正黑體" panose="020B0604030504040204" pitchFamily="34" charset="-120"/>
              </a:rPr>
              <a:t>順</a:t>
            </a:r>
            <a:r>
              <a:rPr lang="zh-TW" altLang="en-US" sz="2200" dirty="0" smtClean="0">
                <a:solidFill>
                  <a:srgbClr val="FF0000"/>
                </a:solidFill>
                <a:latin typeface="微軟正黑體" panose="020B0604030504040204" pitchFamily="34" charset="-120"/>
                <a:ea typeface="微軟正黑體" panose="020B0604030504040204" pitchFamily="34" charset="-120"/>
              </a:rPr>
              <a:t>序</a:t>
            </a:r>
            <a:r>
              <a:rPr lang="zh-TW" altLang="en-US" sz="2200" dirty="0" smtClean="0">
                <a:latin typeface="微軟正黑體" panose="020B0604030504040204" pitchFamily="34" charset="-120"/>
                <a:ea typeface="微軟正黑體" panose="020B0604030504040204" pitchFamily="34" charset="-120"/>
              </a:rPr>
              <a:t>由第</a:t>
            </a:r>
            <a:r>
              <a:rPr lang="en-US" altLang="zh-TW" sz="2200" dirty="0" smtClean="0">
                <a:latin typeface="微軟正黑體" panose="020B0604030504040204" pitchFamily="34" charset="-120"/>
                <a:ea typeface="微軟正黑體" panose="020B0604030504040204" pitchFamily="34" charset="-120"/>
              </a:rPr>
              <a:t>1</a:t>
            </a:r>
            <a:r>
              <a:rPr lang="zh-TW" altLang="en-US" sz="2200" dirty="0" smtClean="0">
                <a:latin typeface="微軟正黑體" panose="020B0604030504040204" pitchFamily="34" charset="-120"/>
                <a:ea typeface="微軟正黑體" panose="020B0604030504040204" pitchFamily="34" charset="-120"/>
              </a:rPr>
              <a:t>區</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某</a:t>
            </a:r>
            <a:r>
              <a:rPr lang="zh-TW" altLang="en-US" sz="2200" dirty="0">
                <a:solidFill>
                  <a:schemeClr val="dk1"/>
                </a:solidFill>
                <a:latin typeface="微軟正黑體" panose="020B0604030504040204" pitchFamily="34" charset="-120"/>
                <a:ea typeface="微軟正黑體" panose="020B0604030504040204" pitchFamily="34" charset="-120"/>
                <a:cs typeface="Rambla"/>
                <a:sym typeface="Rambla"/>
              </a:rPr>
              <a:t>十字拼裝</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塊</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拿起</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1</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號接力捧到第</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2</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區</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另一十字拼裝塊</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放下</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1</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號捧</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然後拿起</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2</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號棒放到第</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3</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區</a:t>
            </a:r>
            <a:r>
              <a:rPr lang="en-US" altLang="zh-TW" sz="2200" dirty="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a:solidFill>
                  <a:schemeClr val="dk1"/>
                </a:solidFill>
                <a:latin typeface="微軟正黑體" panose="020B0604030504040204" pitchFamily="34" charset="-120"/>
                <a:ea typeface="微軟正黑體" panose="020B0604030504040204" pitchFamily="34" charset="-120"/>
                <a:cs typeface="Rambla"/>
                <a:sym typeface="Rambla"/>
              </a:rPr>
              <a:t>另一十字拼裝塊</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a:solidFill>
                  <a:schemeClr val="dk1"/>
                </a:solidFill>
                <a:latin typeface="微軟正黑體" panose="020B0604030504040204" pitchFamily="34" charset="-120"/>
                <a:ea typeface="微軟正黑體" panose="020B0604030504040204" pitchFamily="34" charset="-120"/>
                <a:cs typeface="Rambla"/>
                <a:sym typeface="Rambla"/>
              </a:rPr>
              <a:t>然後</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拿起</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3</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號</a:t>
            </a:r>
            <a:r>
              <a:rPr lang="zh-TW" altLang="en-US" sz="2200" dirty="0">
                <a:solidFill>
                  <a:schemeClr val="dk1"/>
                </a:solidFill>
                <a:latin typeface="微軟正黑體" panose="020B0604030504040204" pitchFamily="34" charset="-120"/>
                <a:ea typeface="微軟正黑體" panose="020B0604030504040204" pitchFamily="34" charset="-120"/>
                <a:cs typeface="Rambla"/>
                <a:sym typeface="Rambla"/>
              </a:rPr>
              <a:t>棒放</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到終點區</a:t>
            </a:r>
            <a:r>
              <a:rPr lang="en-US" altLang="zh-TW" sz="2200" dirty="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a:solidFill>
                  <a:schemeClr val="dk1"/>
                </a:solidFill>
                <a:latin typeface="微軟正黑體" panose="020B0604030504040204" pitchFamily="34" charset="-120"/>
                <a:ea typeface="微軟正黑體" panose="020B0604030504040204" pitchFamily="34" charset="-120"/>
                <a:cs typeface="Rambla"/>
                <a:sym typeface="Rambla"/>
              </a:rPr>
              <a:t>另一十字拼裝塊</a:t>
            </a:r>
            <a:r>
              <a:rPr lang="en-US" altLang="zh-TW" sz="2200" dirty="0" smtClean="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a:t>
            </a:r>
            <a:r>
              <a:rPr lang="zh-TW" altLang="en-US" sz="2200" dirty="0" smtClean="0">
                <a:solidFill>
                  <a:srgbClr val="FF0000"/>
                </a:solidFill>
                <a:latin typeface="微軟正黑體" panose="020B0604030504040204" pitchFamily="34" charset="-120"/>
                <a:ea typeface="微軟正黑體" panose="020B0604030504040204" pitchFamily="34" charset="-120"/>
                <a:cs typeface="Rambla"/>
                <a:sym typeface="Rambla"/>
              </a:rPr>
              <a:t>途中</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每一枝接力棒應與任一拼裝塊</a:t>
            </a:r>
            <a:r>
              <a:rPr lang="zh-TW" altLang="en-US" sz="2200" dirty="0" smtClean="0">
                <a:solidFill>
                  <a:srgbClr val="FF0000"/>
                </a:solidFill>
                <a:latin typeface="微軟正黑體" panose="020B0604030504040204" pitchFamily="34" charset="-120"/>
                <a:ea typeface="微軟正黑體" panose="020B0604030504040204" pitchFamily="34" charset="-120"/>
                <a:cs typeface="Rambla"/>
                <a:sym typeface="Rambla"/>
              </a:rPr>
              <a:t>沒有直接接觸</a:t>
            </a:r>
            <a:r>
              <a:rPr lang="zh-TW" altLang="en-US" sz="2200" dirty="0" smtClean="0">
                <a:solidFill>
                  <a:schemeClr val="dk1"/>
                </a:solidFill>
                <a:latin typeface="微軟正黑體" panose="020B0604030504040204" pitchFamily="34" charset="-120"/>
                <a:ea typeface="微軟正黑體" panose="020B0604030504040204" pitchFamily="34" charset="-120"/>
                <a:cs typeface="Rambla"/>
                <a:sym typeface="Rambla"/>
              </a:rPr>
              <a:t>。</a:t>
            </a:r>
            <a:endParaRPr lang="en-US" altLang="zh-TW" sz="2200" dirty="0">
              <a:solidFill>
                <a:schemeClr val="dk1"/>
              </a:solidFill>
              <a:latin typeface="微軟正黑體" panose="020B0604030504040204" pitchFamily="34" charset="-120"/>
              <a:ea typeface="微軟正黑體" panose="020B0604030504040204" pitchFamily="34" charset="-120"/>
              <a:cs typeface="Rambla"/>
              <a:sym typeface="Rambla"/>
            </a:endParaRPr>
          </a:p>
          <a:p>
            <a:endParaRPr lang="en-US" altLang="zh-TW" sz="3000" dirty="0">
              <a:solidFill>
                <a:schemeClr val="dk1"/>
              </a:solidFill>
              <a:latin typeface="微軟正黑體" panose="020B0604030504040204" pitchFamily="34" charset="-120"/>
              <a:ea typeface="微軟正黑體" panose="020B0604030504040204" pitchFamily="34" charset="-120"/>
              <a:cs typeface="Rambla"/>
              <a:sym typeface="Rambla"/>
            </a:endParaRPr>
          </a:p>
          <a:p>
            <a:pPr marL="0" indent="0">
              <a:buNone/>
            </a:pPr>
            <a:endParaRPr lang="zh-HK" altLang="en-US" dirty="0"/>
          </a:p>
        </p:txBody>
      </p:sp>
      <p:pic>
        <p:nvPicPr>
          <p:cNvPr id="4" name="圖片 3"/>
          <p:cNvPicPr>
            <a:picLocks noChangeAspect="1"/>
          </p:cNvPicPr>
          <p:nvPr/>
        </p:nvPicPr>
        <p:blipFill>
          <a:blip r:embed="rId2" cstate="print"/>
          <a:stretch>
            <a:fillRect/>
          </a:stretch>
        </p:blipFill>
        <p:spPr>
          <a:xfrm>
            <a:off x="6080083" y="1027913"/>
            <a:ext cx="2294642" cy="4378283"/>
          </a:xfrm>
          <a:prstGeom prst="rect">
            <a:avLst/>
          </a:prstGeom>
        </p:spPr>
      </p:pic>
      <p:sp>
        <p:nvSpPr>
          <p:cNvPr id="5" name="文字方塊 4"/>
          <p:cNvSpPr txBox="1"/>
          <p:nvPr/>
        </p:nvSpPr>
        <p:spPr>
          <a:xfrm>
            <a:off x="6436895" y="5144582"/>
            <a:ext cx="938463" cy="954107"/>
          </a:xfrm>
          <a:prstGeom prst="rect">
            <a:avLst/>
          </a:prstGeom>
          <a:noFill/>
        </p:spPr>
        <p:txBody>
          <a:bodyPr wrap="square" rtlCol="0">
            <a:spAutoFit/>
          </a:bodyPr>
          <a:lstStyle/>
          <a:p>
            <a:r>
              <a:rPr lang="zh-TW" altLang="en-US" sz="2800" dirty="0" smtClean="0">
                <a:solidFill>
                  <a:prstClr val="black"/>
                </a:solidFill>
                <a:latin typeface="微軟正黑體" panose="020B0604030504040204" pitchFamily="34" charset="-120"/>
                <a:ea typeface="微軟正黑體" panose="020B0604030504040204" pitchFamily="34" charset="-120"/>
              </a:rPr>
              <a:t>接力捧</a:t>
            </a:r>
            <a:endParaRPr lang="zh-HK" altLang="en-US" sz="28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3737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9"/>
            <a:ext cx="2863229" cy="1325563"/>
          </a:xfrm>
        </p:spPr>
        <p:txBody>
          <a:bodyPr/>
          <a:lstStyle/>
          <a:p>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接力賽跑</a:t>
            </a:r>
            <a:endParaRPr lang="zh-HK"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28650" y="1526876"/>
            <a:ext cx="7886700" cy="5011946"/>
          </a:xfrm>
          <a:solidFill>
            <a:schemeClr val="accent1">
              <a:lumMod val="20000"/>
              <a:lumOff val="80000"/>
            </a:schemeClr>
          </a:solidFill>
        </p:spPr>
        <p:txBody>
          <a:bodyPr>
            <a:normAutofit fontScale="92500"/>
          </a:bodyPr>
          <a:lstStyle/>
          <a:p>
            <a:pPr marL="0" indent="0">
              <a:buNone/>
            </a:pP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rPr>
              <a:t>計分</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l"/>
            </a:pPr>
            <a:r>
              <a:rPr lang="zh-CN" altLang="en-US" sz="2400" dirty="0" smtClean="0">
                <a:latin typeface="微軟正黑體" panose="020B0604030504040204" pitchFamily="34" charset="-120"/>
                <a:ea typeface="微軟正黑體" panose="020B0604030504040204" pitchFamily="34" charset="-120"/>
              </a:rPr>
              <a:t>成功拿起接力棒的標準是接力棒</a:t>
            </a:r>
            <a:r>
              <a:rPr lang="zh-CN" altLang="en-US" sz="2400" dirty="0" smtClean="0">
                <a:solidFill>
                  <a:srgbClr val="FF0000"/>
                </a:solidFill>
                <a:latin typeface="微軟正黑體" panose="020B0604030504040204" pitchFamily="34" charset="-120"/>
                <a:ea typeface="微軟正黑體" panose="020B0604030504040204" pitchFamily="34" charset="-120"/>
              </a:rPr>
              <a:t>與地面沒有接觸</a:t>
            </a:r>
            <a:r>
              <a:rPr lang="zh-CN" altLang="en-US" sz="2400" dirty="0" smtClean="0">
                <a:latin typeface="微軟正黑體" panose="020B0604030504040204" pitchFamily="34" charset="-120"/>
                <a:ea typeface="微軟正黑體" panose="020B0604030504040204" pitchFamily="34" charset="-120"/>
              </a:rPr>
              <a:t>；</a:t>
            </a:r>
          </a:p>
          <a:p>
            <a:pPr>
              <a:buFont typeface="Wingdings" panose="05000000000000000000" pitchFamily="2" charset="2"/>
              <a:buChar char="l"/>
            </a:pPr>
            <a:r>
              <a:rPr lang="zh-CN" altLang="en-US" sz="2400" dirty="0" smtClean="0">
                <a:latin typeface="微軟正黑體" panose="020B0604030504040204" pitchFamily="34" charset="-120"/>
                <a:ea typeface="微軟正黑體" panose="020B0604030504040204" pitchFamily="34" charset="-120"/>
              </a:rPr>
              <a:t>成功放置接力棒的標準是接力棒與</a:t>
            </a:r>
            <a:r>
              <a:rPr lang="zh-CN" altLang="en-US" sz="2400" dirty="0" smtClean="0">
                <a:solidFill>
                  <a:srgbClr val="FF0000"/>
                </a:solidFill>
                <a:latin typeface="微軟正黑體" panose="020B0604030504040204" pitchFamily="34" charset="-120"/>
                <a:ea typeface="微軟正黑體" panose="020B0604030504040204" pitchFamily="34" charset="-120"/>
              </a:rPr>
              <a:t>指定拼裝塊以外的地面沒有接觸</a:t>
            </a:r>
            <a:r>
              <a:rPr lang="zh-CN" altLang="en-US" sz="2400" dirty="0" smtClean="0">
                <a:latin typeface="微軟正黑體" panose="020B0604030504040204" pitchFamily="34" charset="-120"/>
                <a:ea typeface="微軟正黑體" panose="020B0604030504040204" pitchFamily="34" charset="-120"/>
              </a:rPr>
              <a:t>。</a:t>
            </a:r>
            <a:endParaRPr lang="en-US" altLang="zh-CN"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機械人每</a:t>
            </a:r>
            <a:r>
              <a:rPr lang="zh-CN" altLang="en-US" sz="2400" dirty="0" smtClean="0">
                <a:latin typeface="微軟正黑體" panose="020B0604030504040204" pitchFamily="34" charset="-120"/>
                <a:ea typeface="微軟正黑體" panose="020B0604030504040204" pitchFamily="34" charset="-120"/>
              </a:rPr>
              <a:t>成功拿起接力棒並完全離開該拼裝塊</a:t>
            </a:r>
            <a:r>
              <a:rPr lang="en-US" altLang="zh-TW" sz="2400" dirty="0" smtClean="0">
                <a:latin typeface="微軟正黑體" panose="020B0604030504040204" pitchFamily="34" charset="-120"/>
                <a:ea typeface="微軟正黑體" panose="020B0604030504040204" pitchFamily="34" charset="-120"/>
              </a:rPr>
              <a:t>+</a:t>
            </a:r>
            <a:r>
              <a:rPr lang="en-US" altLang="zh-CN" sz="2400" dirty="0" smtClean="0">
                <a:latin typeface="微軟正黑體" panose="020B0604030504040204" pitchFamily="34" charset="-120"/>
                <a:ea typeface="微軟正黑體" panose="020B0604030504040204" pitchFamily="34" charset="-120"/>
              </a:rPr>
              <a:t>10</a:t>
            </a:r>
            <a:r>
              <a:rPr lang="zh-CN" altLang="en-US" sz="2400" dirty="0" smtClean="0">
                <a:latin typeface="微軟正黑體" panose="020B0604030504040204" pitchFamily="34" charset="-120"/>
                <a:ea typeface="微軟正黑體" panose="020B0604030504040204" pitchFamily="34" charset="-120"/>
              </a:rPr>
              <a:t>分</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共三次</a:t>
            </a:r>
            <a:r>
              <a:rPr lang="en-US" altLang="zh-TW" sz="2400" dirty="0" smtClean="0">
                <a:latin typeface="微軟正黑體" panose="020B0604030504040204" pitchFamily="34" charset="-120"/>
                <a:ea typeface="微軟正黑體" panose="020B0604030504040204" pitchFamily="34" charset="-120"/>
              </a:rPr>
              <a:t>)</a:t>
            </a:r>
            <a:r>
              <a:rPr lang="zh-CN" altLang="en-US" sz="2400" dirty="0" smtClean="0">
                <a:latin typeface="微軟正黑體" panose="020B0604030504040204" pitchFamily="34" charset="-120"/>
                <a:ea typeface="微軟正黑體" panose="020B0604030504040204" pitchFamily="34" charset="-120"/>
              </a:rPr>
              <a:t>；</a:t>
            </a:r>
            <a:endParaRPr lang="en-US" altLang="zh-CN"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機械人每</a:t>
            </a:r>
            <a:r>
              <a:rPr lang="zh-CN" altLang="en-US" sz="2400" dirty="0" smtClean="0">
                <a:latin typeface="微軟正黑體" panose="020B0604030504040204" pitchFamily="34" charset="-120"/>
                <a:ea typeface="微軟正黑體" panose="020B0604030504040204" pitchFamily="34" charset="-120"/>
              </a:rPr>
              <a:t>成功</a:t>
            </a:r>
            <a:r>
              <a:rPr lang="zh-CN" altLang="en-US" sz="2400" dirty="0">
                <a:latin typeface="微軟正黑體" panose="020B0604030504040204" pitchFamily="34" charset="-120"/>
                <a:ea typeface="微軟正黑體" panose="020B0604030504040204" pitchFamily="34" charset="-120"/>
              </a:rPr>
              <a:t>放置</a:t>
            </a:r>
            <a:r>
              <a:rPr lang="zh-CN" altLang="en-US" sz="2400" dirty="0" smtClean="0">
                <a:latin typeface="微軟正黑體" panose="020B0604030504040204" pitchFamily="34" charset="-120"/>
                <a:ea typeface="微軟正黑體" panose="020B0604030504040204" pitchFamily="34" charset="-120"/>
              </a:rPr>
              <a:t>接力棒</a:t>
            </a:r>
            <a:r>
              <a:rPr lang="zh-TW" altLang="en-US" sz="2400" dirty="0" smtClean="0">
                <a:latin typeface="微軟正黑體" panose="020B0604030504040204" pitchFamily="34" charset="-120"/>
                <a:ea typeface="微軟正黑體" panose="020B0604030504040204" pitchFamily="34" charset="-120"/>
              </a:rPr>
              <a:t>在指定</a:t>
            </a:r>
            <a:r>
              <a:rPr lang="zh-CN" altLang="en-US" sz="2400" dirty="0" smtClean="0">
                <a:latin typeface="微軟正黑體" panose="020B0604030504040204" pitchFamily="34" charset="-120"/>
                <a:ea typeface="微軟正黑體" panose="020B0604030504040204" pitchFamily="34" charset="-120"/>
              </a:rPr>
              <a:t>拼裝</a:t>
            </a:r>
            <a:r>
              <a:rPr lang="zh-CN" altLang="en-US" sz="2400" dirty="0">
                <a:latin typeface="微軟正黑體" panose="020B0604030504040204" pitchFamily="34" charset="-120"/>
                <a:ea typeface="微軟正黑體" panose="020B0604030504040204" pitchFamily="34" charset="-120"/>
              </a:rPr>
              <a:t>塊</a:t>
            </a:r>
            <a:r>
              <a:rPr lang="en-US" altLang="zh-TW" sz="2400" dirty="0">
                <a:latin typeface="微軟正黑體" panose="020B0604030504040204" pitchFamily="34" charset="-120"/>
                <a:ea typeface="微軟正黑體" panose="020B0604030504040204" pitchFamily="34" charset="-120"/>
              </a:rPr>
              <a:t>+</a:t>
            </a:r>
            <a:r>
              <a:rPr lang="en-US" altLang="zh-CN" sz="2400" dirty="0">
                <a:latin typeface="微軟正黑體" panose="020B0604030504040204" pitchFamily="34" charset="-120"/>
                <a:ea typeface="微軟正黑體" panose="020B0604030504040204" pitchFamily="34" charset="-120"/>
              </a:rPr>
              <a:t>10</a:t>
            </a:r>
            <a:r>
              <a:rPr lang="zh-CN" altLang="en-US" sz="2400" dirty="0" smtClean="0">
                <a:latin typeface="微軟正黑體" panose="020B0604030504040204" pitchFamily="34" charset="-120"/>
                <a:ea typeface="微軟正黑體" panose="020B0604030504040204" pitchFamily="34" charset="-120"/>
              </a:rPr>
              <a:t>分</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共三次</a:t>
            </a:r>
            <a:r>
              <a:rPr lang="en-US" altLang="zh-TW" sz="2400" dirty="0" smtClean="0">
                <a:latin typeface="微軟正黑體" panose="020B0604030504040204" pitchFamily="34" charset="-120"/>
                <a:ea typeface="微軟正黑體" panose="020B0604030504040204" pitchFamily="34" charset="-120"/>
              </a:rPr>
              <a:t>)</a:t>
            </a:r>
            <a:r>
              <a:rPr lang="zh-CN" altLang="en-US" sz="2400" dirty="0" smtClean="0">
                <a:latin typeface="微軟正黑體" panose="020B0604030504040204" pitchFamily="34" charset="-120"/>
                <a:ea typeface="微軟正黑體" panose="020B0604030504040204" pitchFamily="34" charset="-120"/>
              </a:rPr>
              <a:t>；</a:t>
            </a:r>
            <a:endParaRPr lang="en-US" altLang="zh-CN"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400" dirty="0" smtClean="0">
                <a:latin typeface="微軟正黑體" panose="020B0604030504040204" pitchFamily="34" charset="-120"/>
                <a:ea typeface="微軟正黑體" panose="020B0604030504040204" pitchFamily="34" charset="-120"/>
              </a:rPr>
              <a:t>如果機</a:t>
            </a:r>
            <a:r>
              <a:rPr lang="zh-TW" altLang="en-US" sz="2400" dirty="0" smtClean="0">
                <a:latin typeface="微軟正黑體" panose="020B0604030504040204" pitchFamily="34" charset="-120"/>
                <a:ea typeface="微軟正黑體" panose="020B0604030504040204" pitchFamily="34" charset="-120"/>
              </a:rPr>
              <a:t>械</a:t>
            </a:r>
            <a:r>
              <a:rPr lang="zh-CN" altLang="en-US" sz="2400" dirty="0" smtClean="0">
                <a:latin typeface="微軟正黑體" panose="020B0604030504040204" pitchFamily="34" charset="-120"/>
                <a:ea typeface="微軟正黑體" panose="020B0604030504040204" pitchFamily="34" charset="-120"/>
              </a:rPr>
              <a:t>人在接力</a:t>
            </a:r>
            <a:r>
              <a:rPr lang="zh-TW" altLang="en-US" sz="2400" dirty="0" smtClean="0">
                <a:latin typeface="微軟正黑體" panose="020B0604030504040204" pitchFamily="34" charset="-120"/>
                <a:ea typeface="微軟正黑體" panose="020B0604030504040204" pitchFamily="34" charset="-120"/>
              </a:rPr>
              <a:t>任務</a:t>
            </a:r>
            <a:r>
              <a:rPr lang="zh-CN" altLang="en-US" sz="2400" dirty="0" smtClean="0">
                <a:latin typeface="微軟正黑體" panose="020B0604030504040204" pitchFamily="34" charset="-120"/>
                <a:ea typeface="微軟正黑體" panose="020B0604030504040204" pitchFamily="34" charset="-120"/>
              </a:rPr>
              <a:t>過程中只放下或者只拿起某個接力棒且機</a:t>
            </a:r>
            <a:r>
              <a:rPr lang="zh-TW" altLang="en-US" sz="2400" dirty="0" smtClean="0">
                <a:latin typeface="微軟正黑體" panose="020B0604030504040204" pitchFamily="34" charset="-120"/>
                <a:ea typeface="微軟正黑體" panose="020B0604030504040204" pitchFamily="34" charset="-120"/>
              </a:rPr>
              <a:t>械</a:t>
            </a:r>
            <a:r>
              <a:rPr lang="zh-CN" altLang="en-US" sz="2400" dirty="0" smtClean="0">
                <a:latin typeface="微軟正黑體" panose="020B0604030504040204" pitchFamily="34" charset="-120"/>
                <a:ea typeface="微軟正黑體" panose="020B0604030504040204" pitchFamily="34" charset="-120"/>
              </a:rPr>
              <a:t>人離開該任務區，該接力區</a:t>
            </a:r>
            <a:r>
              <a:rPr lang="zh-TW" altLang="en-US" sz="2400" dirty="0" smtClean="0">
                <a:solidFill>
                  <a:srgbClr val="FF0000"/>
                </a:solidFill>
                <a:latin typeface="微軟正黑體" panose="020B0604030504040204" pitchFamily="34" charset="-120"/>
                <a:ea typeface="微軟正黑體" panose="020B0604030504040204" pitchFamily="34" charset="-120"/>
              </a:rPr>
              <a:t>只</a:t>
            </a:r>
            <a:r>
              <a:rPr lang="zh-CN" altLang="en-US" sz="2400" dirty="0" smtClean="0">
                <a:solidFill>
                  <a:srgbClr val="FF0000"/>
                </a:solidFill>
                <a:latin typeface="微軟正黑體" panose="020B0604030504040204" pitchFamily="34" charset="-120"/>
                <a:ea typeface="微軟正黑體" panose="020B0604030504040204" pitchFamily="34" charset="-120"/>
              </a:rPr>
              <a:t>記</a:t>
            </a:r>
            <a:r>
              <a:rPr lang="zh-TW" altLang="en-US" sz="2400" dirty="0" smtClean="0">
                <a:solidFill>
                  <a:srgbClr val="FF0000"/>
                </a:solidFill>
                <a:latin typeface="微軟正黑體" panose="020B0604030504040204" pitchFamily="34" charset="-120"/>
                <a:ea typeface="微軟正黑體" panose="020B0604030504040204" pitchFamily="34" charset="-120"/>
              </a:rPr>
              <a:t>作</a:t>
            </a:r>
            <a:r>
              <a:rPr lang="en-US" altLang="zh-CN" sz="2400" dirty="0" smtClean="0">
                <a:solidFill>
                  <a:srgbClr val="FF0000"/>
                </a:solidFill>
                <a:latin typeface="微軟正黑體" panose="020B0604030504040204" pitchFamily="34" charset="-120"/>
                <a:ea typeface="微軟正黑體" panose="020B0604030504040204" pitchFamily="34" charset="-120"/>
              </a:rPr>
              <a:t>10</a:t>
            </a:r>
            <a:r>
              <a:rPr lang="zh-CN" altLang="en-US" sz="2400" dirty="0" smtClean="0">
                <a:solidFill>
                  <a:srgbClr val="FF0000"/>
                </a:solidFill>
                <a:latin typeface="微軟正黑體" panose="020B0604030504040204" pitchFamily="34" charset="-120"/>
                <a:ea typeface="微軟正黑體" panose="020B0604030504040204" pitchFamily="34" charset="-120"/>
              </a:rPr>
              <a:t>分</a:t>
            </a:r>
            <a:r>
              <a:rPr lang="zh-TW" altLang="en-US" sz="2400" dirty="0" smtClean="0">
                <a:latin typeface="微軟正黑體" panose="020B0604030504040204" pitchFamily="34" charset="-120"/>
                <a:ea typeface="微軟正黑體" panose="020B0604030504040204" pitchFamily="34" charset="-120"/>
              </a:rPr>
              <a:t>並視為</a:t>
            </a:r>
            <a:r>
              <a:rPr lang="zh-CN" altLang="en-US" sz="2400" dirty="0" smtClean="0">
                <a:solidFill>
                  <a:srgbClr val="FF0000"/>
                </a:solidFill>
                <a:latin typeface="微軟正黑體" panose="020B0604030504040204" pitchFamily="34" charset="-120"/>
                <a:ea typeface="微軟正黑體" panose="020B0604030504040204" pitchFamily="34" charset="-120"/>
              </a:rPr>
              <a:t>結束接力任務</a:t>
            </a:r>
            <a:r>
              <a:rPr lang="zh-CN" altLang="en-US" sz="2400" dirty="0" smtClean="0">
                <a:latin typeface="微軟正黑體" panose="020B0604030504040204" pitchFamily="34" charset="-120"/>
                <a:ea typeface="微軟正黑體" panose="020B0604030504040204" pitchFamily="34" charset="-120"/>
              </a:rPr>
              <a:t>。</a:t>
            </a:r>
            <a:endParaRPr lang="en-US" altLang="zh-CN"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機械人必須</a:t>
            </a:r>
            <a:r>
              <a:rPr lang="zh-TW" altLang="en-US" sz="2400" dirty="0" smtClean="0">
                <a:solidFill>
                  <a:srgbClr val="FF0000"/>
                </a:solidFill>
                <a:latin typeface="微軟正黑體" panose="020B0604030504040204" pitchFamily="34" charset="-120"/>
                <a:ea typeface="微軟正黑體" panose="020B0604030504040204" pitchFamily="34" charset="-120"/>
              </a:rPr>
              <a:t>按任務順序</a:t>
            </a:r>
            <a:r>
              <a:rPr lang="zh-CN" altLang="en-US" sz="2400" dirty="0" smtClean="0">
                <a:latin typeface="微軟正黑體" panose="020B0604030504040204" pitchFamily="34" charset="-120"/>
                <a:ea typeface="微軟正黑體" panose="020B0604030504040204" pitchFamily="34" charset="-120"/>
              </a:rPr>
              <a:t>拿起</a:t>
            </a:r>
            <a:r>
              <a:rPr lang="zh-TW" altLang="en-US" sz="2400" dirty="0" smtClean="0">
                <a:latin typeface="微軟正黑體" panose="020B0604030504040204" pitchFamily="34" charset="-120"/>
                <a:ea typeface="微軟正黑體" panose="020B0604030504040204" pitchFamily="34" charset="-120"/>
              </a:rPr>
              <a:t>及</a:t>
            </a:r>
            <a:r>
              <a:rPr lang="zh-CN" altLang="en-US" sz="2400" dirty="0">
                <a:latin typeface="微軟正黑體" panose="020B0604030504040204" pitchFamily="34" charset="-120"/>
                <a:ea typeface="微軟正黑體" panose="020B0604030504040204" pitchFamily="34" charset="-120"/>
              </a:rPr>
              <a:t>放置</a:t>
            </a:r>
            <a:r>
              <a:rPr lang="zh-CN" altLang="en-US" sz="2400" dirty="0" smtClean="0">
                <a:latin typeface="微軟正黑體" panose="020B0604030504040204" pitchFamily="34" charset="-120"/>
                <a:ea typeface="微軟正黑體" panose="020B0604030504040204" pitchFamily="34" charset="-120"/>
              </a:rPr>
              <a:t>接力棒</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不可顛倒順序</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400" dirty="0" smtClean="0">
                <a:latin typeface="微軟正黑體" panose="020B0604030504040204" pitchFamily="34" charset="-120"/>
                <a:ea typeface="微軟正黑體" panose="020B0604030504040204" pitchFamily="34" charset="-120"/>
              </a:rPr>
              <a:t>如</a:t>
            </a:r>
            <a:r>
              <a:rPr lang="zh-TW" altLang="en-US" sz="2400" dirty="0">
                <a:latin typeface="微軟正黑體" panose="020B0604030504040204" pitchFamily="34" charset="-120"/>
                <a:ea typeface="微軟正黑體" panose="020B0604030504040204" pitchFamily="34" charset="-120"/>
              </a:rPr>
              <a:t>機械人</a:t>
            </a:r>
            <a:r>
              <a:rPr lang="zh-CN" altLang="en-US" sz="2400" dirty="0" smtClean="0">
                <a:latin typeface="微軟正黑體" panose="020B0604030504040204" pitchFamily="34" charset="-120"/>
                <a:ea typeface="微軟正黑體" panose="020B0604030504040204" pitchFamily="34" charset="-120"/>
              </a:rPr>
              <a:t>在某一區域內沒有完成要求的動作</a:t>
            </a:r>
            <a:r>
              <a:rPr lang="zh-TW" altLang="en-US" sz="2400" dirty="0" smtClean="0">
                <a:latin typeface="微軟正黑體" panose="020B0604030504040204" pitchFamily="34" charset="-120"/>
                <a:ea typeface="微軟正黑體" panose="020B0604030504040204" pitchFamily="34" charset="-120"/>
              </a:rPr>
              <a:t>，</a:t>
            </a:r>
            <a:r>
              <a:rPr lang="zh-CN" altLang="en-US" sz="2400" dirty="0" smtClean="0">
                <a:latin typeface="微軟正黑體" panose="020B0604030504040204" pitchFamily="34" charset="-120"/>
                <a:ea typeface="微軟正黑體" panose="020B0604030504040204" pitchFamily="34" charset="-120"/>
              </a:rPr>
              <a:t>整個接力任務</a:t>
            </a:r>
            <a:r>
              <a:rPr lang="zh-TW" altLang="en-US" sz="2400" dirty="0" smtClean="0">
                <a:latin typeface="微軟正黑體" panose="020B0604030504040204" pitchFamily="34" charset="-120"/>
                <a:ea typeface="微軟正黑體" panose="020B0604030504040204" pitchFamily="34" charset="-120"/>
              </a:rPr>
              <a:t>將會</a:t>
            </a:r>
            <a:r>
              <a:rPr lang="zh-CN" altLang="en-US" sz="2400" dirty="0" smtClean="0">
                <a:solidFill>
                  <a:srgbClr val="FF0000"/>
                </a:solidFill>
                <a:latin typeface="微軟正黑體" panose="020B0604030504040204" pitchFamily="34" charset="-120"/>
                <a:ea typeface="微軟正黑體" panose="020B0604030504040204" pitchFamily="34" charset="-120"/>
              </a:rPr>
              <a:t>結束</a:t>
            </a:r>
            <a:r>
              <a:rPr lang="en-US" altLang="zh-TW" sz="2400" dirty="0" smtClean="0">
                <a:latin typeface="微軟正黑體" panose="020B0604030504040204" pitchFamily="34" charset="-120"/>
                <a:ea typeface="微軟正黑體" panose="020B0604030504040204" pitchFamily="34" charset="-120"/>
              </a:rPr>
              <a:t>;</a:t>
            </a:r>
            <a:r>
              <a:rPr lang="zh-CN" altLang="en-US" sz="2400" dirty="0" smtClean="0">
                <a:latin typeface="微軟正黑體" panose="020B0604030504040204" pitchFamily="34" charset="-120"/>
                <a:ea typeface="微軟正黑體" panose="020B0604030504040204" pitchFamily="34" charset="-120"/>
              </a:rPr>
              <a:t>之後的</a:t>
            </a:r>
            <a:r>
              <a:rPr lang="zh-CN" altLang="en-US" sz="2400" dirty="0">
                <a:latin typeface="微軟正黑體" panose="020B0604030504040204" pitchFamily="34" charset="-120"/>
                <a:ea typeface="微軟正黑體" panose="020B0604030504040204" pitchFamily="34" charset="-120"/>
              </a:rPr>
              <a:t>接力過程</a:t>
            </a:r>
            <a:r>
              <a:rPr lang="zh-CN" altLang="en-US" sz="2400" dirty="0">
                <a:solidFill>
                  <a:srgbClr val="FF0000"/>
                </a:solidFill>
                <a:latin typeface="微軟正黑體" panose="020B0604030504040204" pitchFamily="34" charset="-120"/>
                <a:ea typeface="微軟正黑體" panose="020B0604030504040204" pitchFamily="34" charset="-120"/>
              </a:rPr>
              <a:t>不再計入</a:t>
            </a:r>
            <a:r>
              <a:rPr lang="zh-CN" altLang="en-US" sz="2400" dirty="0" smtClean="0">
                <a:solidFill>
                  <a:srgbClr val="FF0000"/>
                </a:solidFill>
                <a:latin typeface="微軟正黑體" panose="020B0604030504040204" pitchFamily="34" charset="-120"/>
                <a:ea typeface="微軟正黑體" panose="020B0604030504040204" pitchFamily="34" charset="-120"/>
              </a:rPr>
              <a:t>分數</a:t>
            </a:r>
            <a:r>
              <a:rPr lang="zh-TW" altLang="en-US" sz="2400" dirty="0" smtClean="0">
                <a:latin typeface="微軟正黑體" panose="020B0604030504040204" pitchFamily="34" charset="-120"/>
                <a:ea typeface="微軟正黑體" panose="020B0604030504040204" pitchFamily="34" charset="-120"/>
              </a:rPr>
              <a:t>，機械人</a:t>
            </a:r>
            <a:r>
              <a:rPr lang="zh-CN" altLang="en-US" sz="2400" dirty="0" smtClean="0">
                <a:latin typeface="微軟正黑體" panose="020B0604030504040204" pitchFamily="34" charset="-120"/>
                <a:ea typeface="微軟正黑體" panose="020B0604030504040204" pitchFamily="34" charset="-120"/>
              </a:rPr>
              <a:t>脫離</a:t>
            </a:r>
            <a:r>
              <a:rPr lang="zh-CN" altLang="en-US" sz="2400" dirty="0">
                <a:latin typeface="微軟正黑體" panose="020B0604030504040204" pitchFamily="34" charset="-120"/>
                <a:ea typeface="微軟正黑體" panose="020B0604030504040204" pitchFamily="34" charset="-120"/>
              </a:rPr>
              <a:t>接力</a:t>
            </a:r>
            <a:r>
              <a:rPr lang="zh-CN" altLang="en-US" sz="2400" dirty="0" smtClean="0">
                <a:latin typeface="微軟正黑體" panose="020B0604030504040204" pitchFamily="34" charset="-120"/>
                <a:ea typeface="微軟正黑體" panose="020B0604030504040204" pitchFamily="34" charset="-120"/>
              </a:rPr>
              <a:t>任務拼裝塊後</a:t>
            </a:r>
            <a:r>
              <a:rPr lang="zh-TW" altLang="en-US" sz="2400" dirty="0" smtClean="0">
                <a:latin typeface="微軟正黑體" panose="020B0604030504040204" pitchFamily="34" charset="-120"/>
                <a:ea typeface="微軟正黑體" panose="020B0604030504040204" pitchFamily="34" charset="-120"/>
              </a:rPr>
              <a:t>繼續</a:t>
            </a:r>
            <a:r>
              <a:rPr lang="zh-CN" altLang="en-US" sz="2400" dirty="0" smtClean="0">
                <a:latin typeface="微軟正黑體" panose="020B0604030504040204" pitchFamily="34" charset="-120"/>
                <a:ea typeface="微軟正黑體" panose="020B0604030504040204" pitchFamily="34" charset="-120"/>
              </a:rPr>
              <a:t>計分。</a:t>
            </a:r>
            <a:endParaRPr lang="en-US" altLang="zh-CN" sz="2400" dirty="0" smtClean="0">
              <a:latin typeface="微軟正黑體" panose="020B0604030504040204" pitchFamily="34" charset="-120"/>
              <a:ea typeface="微軟正黑體" panose="020B0604030504040204" pitchFamily="34" charset="-120"/>
            </a:endParaRPr>
          </a:p>
          <a:p>
            <a:endParaRPr lang="zh-CN" altLang="en-US" dirty="0" smtClean="0">
              <a:latin typeface="微軟正黑體" panose="020B0604030504040204" pitchFamily="34" charset="-120"/>
              <a:ea typeface="微軟正黑體" panose="020B0604030504040204" pitchFamily="34" charset="-120"/>
            </a:endParaRPr>
          </a:p>
          <a:p>
            <a:endParaRPr lang="zh-CN" altLang="en-US" dirty="0">
              <a:latin typeface="微軟正黑體" panose="020B0604030504040204" pitchFamily="34" charset="-120"/>
              <a:ea typeface="微軟正黑體" panose="020B0604030504040204" pitchFamily="34" charset="-120"/>
            </a:endParaRPr>
          </a:p>
          <a:p>
            <a:endParaRPr lang="zh-CN" altLang="en-US" dirty="0"/>
          </a:p>
          <a:p>
            <a:endParaRPr lang="zh-CN" altLang="en-US" dirty="0"/>
          </a:p>
          <a:p>
            <a:endParaRPr lang="zh-CN" altLang="en-US" dirty="0" smtClean="0">
              <a:latin typeface="微軟正黑體" panose="020B0604030504040204" pitchFamily="34" charset="-120"/>
              <a:ea typeface="微軟正黑體" panose="020B0604030504040204" pitchFamily="34" charset="-120"/>
            </a:endParaRPr>
          </a:p>
          <a:p>
            <a:pPr marL="0" indent="0">
              <a:buNone/>
            </a:pPr>
            <a:endParaRPr lang="zh-HK" altLang="en-US" dirty="0"/>
          </a:p>
        </p:txBody>
      </p:sp>
    </p:spTree>
    <p:extLst>
      <p:ext uri="{BB962C8B-B14F-4D97-AF65-F5344CB8AC3E}">
        <p14:creationId xmlns:p14="http://schemas.microsoft.com/office/powerpoint/2010/main" val="1880359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9"/>
            <a:ext cx="3439294" cy="1325563"/>
          </a:xfrm>
        </p:spPr>
        <p:txBody>
          <a:bodyPr/>
          <a:lstStyle/>
          <a:p>
            <a:r>
              <a:rPr lang="zh-HK" altLang="en-US" dirty="0" smtClean="0">
                <a:solidFill>
                  <a:schemeClr val="accent5">
                    <a:lumMod val="75000"/>
                  </a:schemeClr>
                </a:solidFill>
                <a:latin typeface="微軟正黑體" panose="020B0604030504040204" pitchFamily="34" charset="-120"/>
                <a:ea typeface="微軟正黑體" panose="020B0604030504040204" pitchFamily="34" charset="-120"/>
              </a:rPr>
              <a:t>超級投籃</a:t>
            </a:r>
            <a:endParaRPr lang="zh-HK"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64319" y="1390277"/>
            <a:ext cx="4000500" cy="4905748"/>
          </a:xfrm>
          <a:solidFill>
            <a:schemeClr val="accent2">
              <a:lumMod val="20000"/>
              <a:lumOff val="80000"/>
            </a:schemeClr>
          </a:solidFill>
        </p:spPr>
        <p:txBody>
          <a:bodyPr>
            <a:normAutofit lnSpcReduction="10000"/>
          </a:bodyPr>
          <a:lstStyle/>
          <a:p>
            <a:pPr marL="0" indent="0">
              <a:buNone/>
            </a:pPr>
            <a:endParaRPr lang="en-US" altLang="zh-CN" sz="26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200" dirty="0" smtClean="0">
                <a:latin typeface="微軟正黑體" panose="020B0604030504040204" pitchFamily="34" charset="-120"/>
                <a:ea typeface="微軟正黑體" panose="020B0604030504040204" pitchFamily="34" charset="-120"/>
              </a:rPr>
              <a:t>在指定的拼裝塊上將乒乓球放到圓筒中，圓筒內徑為</a:t>
            </a:r>
            <a:r>
              <a:rPr lang="en-US" altLang="zh-CN" sz="2200" dirty="0" smtClean="0">
                <a:latin typeface="微軟正黑體" panose="020B0604030504040204" pitchFamily="34" charset="-120"/>
                <a:ea typeface="微軟正黑體" panose="020B0604030504040204" pitchFamily="34" charset="-120"/>
              </a:rPr>
              <a:t>54-56mm</a:t>
            </a:r>
            <a:r>
              <a:rPr lang="zh-CN" altLang="en-US" sz="2200" dirty="0" smtClean="0">
                <a:latin typeface="微軟正黑體" panose="020B0604030504040204" pitchFamily="34" charset="-120"/>
                <a:ea typeface="微軟正黑體" panose="020B0604030504040204" pitchFamily="34" charset="-120"/>
              </a:rPr>
              <a:t>，高度</a:t>
            </a:r>
            <a:r>
              <a:rPr lang="en-US" altLang="zh-CN" sz="2200" dirty="0" smtClean="0">
                <a:latin typeface="微軟正黑體" panose="020B0604030504040204" pitchFamily="34" charset="-120"/>
                <a:ea typeface="微軟正黑體" panose="020B0604030504040204" pitchFamily="34" charset="-120"/>
              </a:rPr>
              <a:t>130mm</a:t>
            </a:r>
            <a:r>
              <a:rPr lang="zh-CN" altLang="en-US" sz="2200" dirty="0" smtClean="0">
                <a:latin typeface="微軟正黑體" panose="020B0604030504040204" pitchFamily="34" charset="-120"/>
                <a:ea typeface="微軟正黑體" panose="020B0604030504040204" pitchFamily="34" charset="-120"/>
              </a:rPr>
              <a:t>。</a:t>
            </a:r>
            <a:endParaRPr lang="en-US" altLang="zh-CN" sz="22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200" dirty="0" smtClean="0">
                <a:latin typeface="微軟正黑體" panose="020B0604030504040204" pitchFamily="34" charset="-120"/>
                <a:ea typeface="微軟正黑體" panose="020B0604030504040204" pitchFamily="34" charset="-120"/>
              </a:rPr>
              <a:t>投籃使用的乒乓球有可能在器材庫中，也可能為競賽開始前裝在機</a:t>
            </a:r>
            <a:r>
              <a:rPr lang="zh-TW" altLang="en-US" sz="2200" dirty="0" smtClean="0">
                <a:latin typeface="微軟正黑體" panose="020B0604030504040204" pitchFamily="34" charset="-120"/>
                <a:ea typeface="微軟正黑體" panose="020B0604030504040204" pitchFamily="34" charset="-120"/>
              </a:rPr>
              <a:t>械</a:t>
            </a:r>
            <a:r>
              <a:rPr lang="zh-CN" altLang="en-US" sz="2200" dirty="0" smtClean="0">
                <a:latin typeface="微軟正黑體" panose="020B0604030504040204" pitchFamily="34" charset="-120"/>
                <a:ea typeface="微軟正黑體" panose="020B0604030504040204" pitchFamily="34" charset="-120"/>
              </a:rPr>
              <a:t>人身上，</a:t>
            </a:r>
            <a:r>
              <a:rPr lang="zh-CN" altLang="en-US" sz="2200" dirty="0" smtClean="0">
                <a:solidFill>
                  <a:srgbClr val="FF0000"/>
                </a:solidFill>
                <a:latin typeface="微軟正黑體" panose="020B0604030504040204" pitchFamily="34" charset="-120"/>
                <a:ea typeface="微軟正黑體" panose="020B0604030504040204" pitchFamily="34" charset="-120"/>
              </a:rPr>
              <a:t>具體見賽題</a:t>
            </a:r>
            <a:r>
              <a:rPr lang="zh-CN" altLang="en-US" sz="2200" dirty="0" smtClean="0">
                <a:latin typeface="微軟正黑體" panose="020B0604030504040204" pitchFamily="34" charset="-120"/>
                <a:ea typeface="微軟正黑體" panose="020B0604030504040204" pitchFamily="34" charset="-120"/>
              </a:rPr>
              <a:t>。</a:t>
            </a:r>
            <a:endParaRPr lang="en-US" altLang="zh-CN" sz="22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200" dirty="0" smtClean="0">
                <a:latin typeface="微軟正黑體" panose="020B0604030504040204" pitchFamily="34" charset="-120"/>
                <a:ea typeface="微軟正黑體" panose="020B0604030504040204" pitchFamily="34" charset="-120"/>
              </a:rPr>
              <a:t>器材庫為某個拼裝塊的某個分區</a:t>
            </a:r>
            <a:r>
              <a:rPr lang="zh-TW" altLang="en-US" sz="2200" dirty="0" smtClean="0">
                <a:latin typeface="微軟正黑體" panose="020B0604030504040204" pitchFamily="34" charset="-120"/>
                <a:ea typeface="微軟正黑體" panose="020B0604030504040204" pitchFamily="34" charset="-120"/>
              </a:rPr>
              <a:t>，</a:t>
            </a:r>
            <a:r>
              <a:rPr lang="zh-CN" altLang="en-US" sz="2200" dirty="0" smtClean="0">
                <a:latin typeface="微軟正黑體" panose="020B0604030504040204" pitchFamily="34" charset="-120"/>
                <a:ea typeface="微軟正黑體" panose="020B0604030504040204" pitchFamily="34" charset="-120"/>
              </a:rPr>
              <a:t>庫中</a:t>
            </a:r>
            <a:r>
              <a:rPr lang="zh-CN" altLang="en-US" sz="2200" dirty="0" smtClean="0">
                <a:solidFill>
                  <a:srgbClr val="FF0000"/>
                </a:solidFill>
                <a:latin typeface="微軟正黑體" panose="020B0604030504040204" pitchFamily="34" charset="-120"/>
                <a:ea typeface="微軟正黑體" panose="020B0604030504040204" pitchFamily="34" charset="-120"/>
              </a:rPr>
              <a:t>最多</a:t>
            </a:r>
            <a:r>
              <a:rPr lang="en-US" altLang="zh-CN" sz="2200" dirty="0" smtClean="0">
                <a:solidFill>
                  <a:srgbClr val="FF0000"/>
                </a:solidFill>
                <a:latin typeface="微軟正黑體" panose="020B0604030504040204" pitchFamily="34" charset="-120"/>
                <a:ea typeface="微軟正黑體" panose="020B0604030504040204" pitchFamily="34" charset="-120"/>
              </a:rPr>
              <a:t>4</a:t>
            </a:r>
            <a:r>
              <a:rPr lang="zh-CN" altLang="en-US" sz="2200" dirty="0" smtClean="0">
                <a:solidFill>
                  <a:srgbClr val="FF0000"/>
                </a:solidFill>
                <a:latin typeface="微軟正黑體" panose="020B0604030504040204" pitchFamily="34" charset="-120"/>
                <a:ea typeface="微軟正黑體" panose="020B0604030504040204" pitchFamily="34" charset="-120"/>
              </a:rPr>
              <a:t>個</a:t>
            </a:r>
            <a:r>
              <a:rPr lang="zh-CN" altLang="en-US" sz="2200" dirty="0" smtClean="0">
                <a:latin typeface="微軟正黑體" panose="020B0604030504040204" pitchFamily="34" charset="-120"/>
                <a:ea typeface="微軟正黑體" panose="020B0604030504040204" pitchFamily="34" charset="-120"/>
              </a:rPr>
              <a:t>乒乓球，球的</a:t>
            </a:r>
            <a:r>
              <a:rPr lang="zh-CN" altLang="en-US" sz="2200" dirty="0" smtClean="0">
                <a:solidFill>
                  <a:srgbClr val="FF0000"/>
                </a:solidFill>
                <a:latin typeface="微軟正黑體" panose="020B0604030504040204" pitchFamily="34" charset="-120"/>
                <a:ea typeface="微軟正黑體" panose="020B0604030504040204" pitchFamily="34" charset="-120"/>
              </a:rPr>
              <a:t>位置隨機</a:t>
            </a:r>
            <a:r>
              <a:rPr lang="zh-CN" altLang="en-US" sz="2200" dirty="0" smtClean="0">
                <a:latin typeface="微軟正黑體" panose="020B0604030504040204" pitchFamily="34" charset="-120"/>
                <a:ea typeface="微軟正黑體" panose="020B0604030504040204" pitchFamily="34" charset="-120"/>
              </a:rPr>
              <a:t>。投放時，機</a:t>
            </a:r>
            <a:r>
              <a:rPr lang="zh-TW" altLang="en-US" sz="2200" dirty="0" smtClean="0">
                <a:latin typeface="微軟正黑體" panose="020B0604030504040204" pitchFamily="34" charset="-120"/>
                <a:ea typeface="微軟正黑體" panose="020B0604030504040204" pitchFamily="34" charset="-120"/>
              </a:rPr>
              <a:t>械</a:t>
            </a:r>
            <a:r>
              <a:rPr lang="zh-CN" altLang="en-US" sz="2200" dirty="0" smtClean="0">
                <a:latin typeface="微軟正黑體" panose="020B0604030504040204" pitchFamily="34" charset="-120"/>
                <a:ea typeface="微軟正黑體" panose="020B0604030504040204" pitchFamily="34" charset="-120"/>
              </a:rPr>
              <a:t>人必須在該任務拼裝塊內完成，機</a:t>
            </a:r>
            <a:r>
              <a:rPr lang="zh-TW" altLang="en-US" sz="2200" dirty="0" smtClean="0">
                <a:latin typeface="微軟正黑體" panose="020B0604030504040204" pitchFamily="34" charset="-120"/>
                <a:ea typeface="微軟正黑體" panose="020B0604030504040204" pitchFamily="34" charset="-120"/>
              </a:rPr>
              <a:t>械</a:t>
            </a:r>
            <a:r>
              <a:rPr lang="zh-CN" altLang="en-US" sz="2200" dirty="0" smtClean="0">
                <a:latin typeface="微軟正黑體" panose="020B0604030504040204" pitchFamily="34" charset="-120"/>
                <a:ea typeface="微軟正黑體" panose="020B0604030504040204" pitchFamily="34" charset="-120"/>
              </a:rPr>
              <a:t>人完全脫離該拼裝塊，該任務結束，</a:t>
            </a:r>
            <a:r>
              <a:rPr lang="zh-TW" altLang="en-US" sz="2200" dirty="0" smtClean="0">
                <a:latin typeface="微軟正黑體" panose="020B0604030504040204" pitchFamily="34" charset="-120"/>
                <a:ea typeface="微軟正黑體" panose="020B0604030504040204" pitchFamily="34" charset="-120"/>
              </a:rPr>
              <a:t>其後</a:t>
            </a:r>
            <a:r>
              <a:rPr lang="zh-CN" altLang="en-US" sz="2200" dirty="0" smtClean="0">
                <a:latin typeface="微軟正黑體" panose="020B0604030504040204" pitchFamily="34" charset="-120"/>
                <a:ea typeface="微軟正黑體" panose="020B0604030504040204" pitchFamily="34" charset="-120"/>
              </a:rPr>
              <a:t>裁判計分。</a:t>
            </a:r>
            <a:endParaRPr lang="zh-CN" altLang="en-US" sz="2200" dirty="0">
              <a:latin typeface="微軟正黑體" panose="020B0604030504040204" pitchFamily="34" charset="-120"/>
              <a:ea typeface="微軟正黑體" panose="020B0604030504040204" pitchFamily="34" charset="-120"/>
            </a:endParaRPr>
          </a:p>
          <a:p>
            <a:endParaRPr lang="zh-HK" altLang="en-US" dirty="0"/>
          </a:p>
        </p:txBody>
      </p:sp>
      <p:sp>
        <p:nvSpPr>
          <p:cNvPr id="4" name="文字方塊 3"/>
          <p:cNvSpPr txBox="1"/>
          <p:nvPr/>
        </p:nvSpPr>
        <p:spPr>
          <a:xfrm>
            <a:off x="4310710" y="2128210"/>
            <a:ext cx="4651796" cy="2677656"/>
          </a:xfrm>
          <a:prstGeom prst="rect">
            <a:avLst/>
          </a:prstGeom>
          <a:solidFill>
            <a:schemeClr val="accent1">
              <a:lumMod val="20000"/>
              <a:lumOff val="80000"/>
            </a:schemeClr>
          </a:solidFill>
        </p:spPr>
        <p:txBody>
          <a:bodyPr wrap="square" rtlCol="0">
            <a:spAutoFit/>
          </a:bodyPr>
          <a:lstStyle/>
          <a:p>
            <a:r>
              <a:rPr lang="zh-TW" altLang="en-US" sz="2000" b="1" dirty="0" smtClean="0">
                <a:solidFill>
                  <a:prstClr val="black"/>
                </a:solidFill>
                <a:latin typeface="微軟正黑體" panose="020B0604030504040204" pitchFamily="34" charset="-120"/>
                <a:ea typeface="微軟正黑體" panose="020B0604030504040204" pitchFamily="34" charset="-120"/>
              </a:rPr>
              <a:t>計分</a:t>
            </a:r>
            <a:r>
              <a:rPr lang="en-US" altLang="zh-TW" sz="2000" b="1" dirty="0" smtClean="0">
                <a:solidFill>
                  <a:prstClr val="black"/>
                </a:solidFill>
                <a:latin typeface="微軟正黑體" panose="020B0604030504040204" pitchFamily="34" charset="-120"/>
                <a:ea typeface="微軟正黑體" panose="020B0604030504040204" pitchFamily="34" charset="-120"/>
              </a:rPr>
              <a:t>:</a:t>
            </a:r>
          </a:p>
          <a:p>
            <a:pPr marL="457200" indent="-457200">
              <a:buFont typeface="Wingdings" panose="05000000000000000000" pitchFamily="2" charset="2"/>
              <a:buChar char="l"/>
            </a:pPr>
            <a:r>
              <a:rPr lang="zh-CN" altLang="en-US" sz="2000" dirty="0" smtClean="0">
                <a:solidFill>
                  <a:prstClr val="black"/>
                </a:solidFill>
                <a:latin typeface="微軟正黑體" panose="020B0604030504040204" pitchFamily="34" charset="-120"/>
                <a:ea typeface="微軟正黑體" panose="020B0604030504040204" pitchFamily="34" charset="-120"/>
              </a:rPr>
              <a:t>機</a:t>
            </a:r>
            <a:r>
              <a:rPr lang="zh-TW" altLang="en-US" sz="2000" dirty="0" smtClean="0">
                <a:solidFill>
                  <a:prstClr val="black"/>
                </a:solidFill>
                <a:latin typeface="微軟正黑體" panose="020B0604030504040204" pitchFamily="34" charset="-120"/>
                <a:ea typeface="微軟正黑體" panose="020B0604030504040204" pitchFamily="34" charset="-120"/>
              </a:rPr>
              <a:t>械</a:t>
            </a:r>
            <a:r>
              <a:rPr lang="zh-CN" altLang="en-US" sz="2000" dirty="0" smtClean="0">
                <a:solidFill>
                  <a:prstClr val="black"/>
                </a:solidFill>
                <a:latin typeface="微軟正黑體" panose="020B0604030504040204" pitchFamily="34" charset="-120"/>
                <a:ea typeface="微軟正黑體" panose="020B0604030504040204" pitchFamily="34" charset="-120"/>
              </a:rPr>
              <a:t>人在整個過程中</a:t>
            </a:r>
            <a:r>
              <a:rPr lang="zh-CN" altLang="en-US" sz="2000" dirty="0" smtClean="0">
                <a:solidFill>
                  <a:srgbClr val="FF0000"/>
                </a:solidFill>
                <a:latin typeface="微軟正黑體" panose="020B0604030504040204" pitchFamily="34" charset="-120"/>
                <a:ea typeface="微軟正黑體" panose="020B0604030504040204" pitchFamily="34" charset="-120"/>
              </a:rPr>
              <a:t>不得觸碰</a:t>
            </a:r>
            <a:r>
              <a:rPr lang="zh-CN" altLang="en-US" sz="2000" dirty="0" smtClean="0">
                <a:solidFill>
                  <a:prstClr val="black"/>
                </a:solidFill>
                <a:latin typeface="微軟正黑體" panose="020B0604030504040204" pitchFamily="34" charset="-120"/>
                <a:ea typeface="微軟正黑體" panose="020B0604030504040204" pitchFamily="34" charset="-120"/>
              </a:rPr>
              <a:t>圓筒，若觸碰圓筒，該任務結束</a:t>
            </a:r>
            <a:r>
              <a:rPr lang="en-US" altLang="zh-TW" sz="2000" dirty="0">
                <a:solidFill>
                  <a:prstClr val="black"/>
                </a:solidFill>
                <a:latin typeface="微軟正黑體" panose="020B0604030504040204" pitchFamily="34" charset="-120"/>
                <a:ea typeface="微軟正黑體" panose="020B0604030504040204" pitchFamily="34" charset="-120"/>
              </a:rPr>
              <a:t>;</a:t>
            </a:r>
            <a:r>
              <a:rPr lang="zh-CN" altLang="en-US" sz="2000" dirty="0" smtClean="0">
                <a:solidFill>
                  <a:prstClr val="black"/>
                </a:solidFill>
                <a:latin typeface="微軟正黑體" panose="020B0604030504040204" pitchFamily="34" charset="-120"/>
                <a:ea typeface="微軟正黑體" panose="020B0604030504040204" pitchFamily="34" charset="-120"/>
              </a:rPr>
              <a:t>機</a:t>
            </a:r>
            <a:r>
              <a:rPr lang="zh-TW" altLang="en-US" sz="2000" dirty="0">
                <a:solidFill>
                  <a:prstClr val="black"/>
                </a:solidFill>
                <a:latin typeface="微軟正黑體" panose="020B0604030504040204" pitchFamily="34" charset="-120"/>
                <a:ea typeface="微軟正黑體" panose="020B0604030504040204" pitchFamily="34" charset="-120"/>
              </a:rPr>
              <a:t>械</a:t>
            </a:r>
            <a:r>
              <a:rPr lang="zh-CN" altLang="en-US" sz="2000" dirty="0">
                <a:solidFill>
                  <a:prstClr val="black"/>
                </a:solidFill>
                <a:latin typeface="微軟正黑體" panose="020B0604030504040204" pitchFamily="34" charset="-120"/>
                <a:ea typeface="微軟正黑體" panose="020B0604030504040204" pitchFamily="34" charset="-120"/>
              </a:rPr>
              <a:t>人</a:t>
            </a:r>
            <a:r>
              <a:rPr lang="zh-CN" altLang="en-US" sz="2000" dirty="0" smtClean="0">
                <a:solidFill>
                  <a:srgbClr val="FF0000"/>
                </a:solidFill>
                <a:latin typeface="微軟正黑體" panose="020B0604030504040204" pitchFamily="34" charset="-120"/>
                <a:ea typeface="微軟正黑體" panose="020B0604030504040204" pitchFamily="34" charset="-120"/>
              </a:rPr>
              <a:t>離開</a:t>
            </a:r>
            <a:r>
              <a:rPr lang="zh-CN" altLang="en-US" sz="2000" dirty="0" smtClean="0">
                <a:solidFill>
                  <a:prstClr val="black"/>
                </a:solidFill>
                <a:latin typeface="微軟正黑體" panose="020B0604030504040204" pitchFamily="34" charset="-120"/>
                <a:ea typeface="微軟正黑體" panose="020B0604030504040204" pitchFamily="34" charset="-120"/>
              </a:rPr>
              <a:t>該拼裝塊後投入乒乓球</a:t>
            </a:r>
            <a:r>
              <a:rPr lang="zh-TW" altLang="en-US" sz="2000" dirty="0" smtClean="0">
                <a:solidFill>
                  <a:prstClr val="black"/>
                </a:solidFill>
                <a:latin typeface="微軟正黑體" panose="020B0604030504040204" pitchFamily="34" charset="-120"/>
                <a:ea typeface="微軟正黑體" panose="020B0604030504040204" pitchFamily="34" charset="-120"/>
              </a:rPr>
              <a:t>才算</a:t>
            </a:r>
            <a:r>
              <a:rPr lang="zh-CN" altLang="en-US" sz="2000" dirty="0" smtClean="0">
                <a:solidFill>
                  <a:prstClr val="black"/>
                </a:solidFill>
                <a:latin typeface="微軟正黑體" panose="020B0604030504040204" pitchFamily="34" charset="-120"/>
                <a:ea typeface="微軟正黑體" panose="020B0604030504040204" pitchFamily="34" charset="-120"/>
              </a:rPr>
              <a:t>得分有效。</a:t>
            </a:r>
            <a:endParaRPr lang="en-US" altLang="zh-CN" sz="2000" dirty="0" smtClean="0">
              <a:solidFill>
                <a:prstClr val="black"/>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CN" altLang="en-US" sz="2000" dirty="0" smtClean="0">
                <a:solidFill>
                  <a:prstClr val="black"/>
                </a:solidFill>
                <a:latin typeface="微軟正黑體" panose="020B0604030504040204" pitchFamily="34" charset="-120"/>
                <a:ea typeface="微軟正黑體" panose="020B0604030504040204" pitchFamily="34" charset="-120"/>
              </a:rPr>
              <a:t>成功投放</a:t>
            </a:r>
            <a:r>
              <a:rPr lang="en-US" altLang="zh-CN" sz="2000" dirty="0" smtClean="0">
                <a:solidFill>
                  <a:prstClr val="black"/>
                </a:solidFill>
                <a:latin typeface="微軟正黑體" panose="020B0604030504040204" pitchFamily="34" charset="-120"/>
                <a:ea typeface="微軟正黑體" panose="020B0604030504040204" pitchFamily="34" charset="-120"/>
              </a:rPr>
              <a:t>1</a:t>
            </a:r>
            <a:r>
              <a:rPr lang="zh-CN" altLang="en-US" sz="2000" dirty="0" smtClean="0">
                <a:solidFill>
                  <a:prstClr val="black"/>
                </a:solidFill>
                <a:latin typeface="微軟正黑體" panose="020B0604030504040204" pitchFamily="34" charset="-120"/>
                <a:ea typeface="微軟正黑體" panose="020B0604030504040204" pitchFamily="34" charset="-120"/>
              </a:rPr>
              <a:t>個乒乓球</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en-US" altLang="zh-CN" sz="2000" dirty="0" smtClean="0">
                <a:solidFill>
                  <a:prstClr val="black"/>
                </a:solidFill>
                <a:latin typeface="微軟正黑體" panose="020B0604030504040204" pitchFamily="34" charset="-120"/>
                <a:ea typeface="微軟正黑體" panose="020B0604030504040204" pitchFamily="34" charset="-120"/>
              </a:rPr>
              <a:t>20</a:t>
            </a:r>
            <a:r>
              <a:rPr lang="zh-CN" altLang="en-US" sz="2000" dirty="0" smtClean="0">
                <a:solidFill>
                  <a:prstClr val="black"/>
                </a:solidFill>
                <a:latin typeface="微軟正黑體" panose="020B0604030504040204" pitchFamily="34" charset="-120"/>
                <a:ea typeface="微軟正黑體" panose="020B0604030504040204" pitchFamily="34" charset="-120"/>
              </a:rPr>
              <a:t>分。</a:t>
            </a:r>
            <a:endParaRPr lang="en-US" altLang="zh-CN" sz="2000" dirty="0" smtClean="0">
              <a:solidFill>
                <a:prstClr val="black"/>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CN" altLang="en-US" sz="2000" dirty="0" smtClean="0">
                <a:solidFill>
                  <a:prstClr val="black"/>
                </a:solidFill>
                <a:latin typeface="微軟正黑體" panose="020B0604030504040204" pitchFamily="34" charset="-120"/>
                <a:ea typeface="微軟正黑體" panose="020B0604030504040204" pitchFamily="34" charset="-120"/>
              </a:rPr>
              <a:t>機</a:t>
            </a:r>
            <a:r>
              <a:rPr lang="zh-TW" altLang="en-US" sz="2000" dirty="0" smtClean="0">
                <a:solidFill>
                  <a:prstClr val="black"/>
                </a:solidFill>
                <a:latin typeface="微軟正黑體" panose="020B0604030504040204" pitchFamily="34" charset="-120"/>
                <a:ea typeface="微軟正黑體" panose="020B0604030504040204" pitchFamily="34" charset="-120"/>
              </a:rPr>
              <a:t>械</a:t>
            </a:r>
            <a:r>
              <a:rPr lang="zh-CN" altLang="en-US" sz="2000" dirty="0" smtClean="0">
                <a:solidFill>
                  <a:prstClr val="black"/>
                </a:solidFill>
                <a:latin typeface="微軟正黑體" panose="020B0604030504040204" pitchFamily="34" charset="-120"/>
                <a:ea typeface="微軟正黑體" panose="020B0604030504040204" pitchFamily="34" charset="-120"/>
              </a:rPr>
              <a:t>人</a:t>
            </a:r>
            <a:r>
              <a:rPr lang="zh-CN" altLang="en-US" sz="2000" dirty="0" smtClean="0">
                <a:solidFill>
                  <a:srgbClr val="FF0000"/>
                </a:solidFill>
                <a:latin typeface="微軟正黑體" panose="020B0604030504040204" pitchFamily="34" charset="-120"/>
                <a:ea typeface="微軟正黑體" panose="020B0604030504040204" pitchFamily="34" charset="-120"/>
              </a:rPr>
              <a:t>不得採用粘</a:t>
            </a:r>
            <a:r>
              <a:rPr lang="zh-CN" altLang="en-US" sz="2000" dirty="0">
                <a:solidFill>
                  <a:srgbClr val="FF0000"/>
                </a:solidFill>
                <a:latin typeface="微軟正黑體" panose="020B0604030504040204" pitchFamily="34" charset="-120"/>
                <a:ea typeface="微軟正黑體" panose="020B0604030504040204" pitchFamily="34" charset="-120"/>
              </a:rPr>
              <a:t>取</a:t>
            </a:r>
            <a:r>
              <a:rPr lang="zh-CN" altLang="en-US" sz="2000" dirty="0" smtClean="0">
                <a:solidFill>
                  <a:prstClr val="black"/>
                </a:solidFill>
                <a:latin typeface="微軟正黑體" panose="020B0604030504040204" pitchFamily="34" charset="-120"/>
                <a:ea typeface="微軟正黑體" panose="020B0604030504040204" pitchFamily="34" charset="-120"/>
              </a:rPr>
              <a:t>的方式取球。</a:t>
            </a:r>
          </a:p>
          <a:p>
            <a:endParaRPr lang="en-US" altLang="zh-TW" sz="2800" b="1" dirty="0" smtClean="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2928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9"/>
            <a:ext cx="2719213" cy="1325563"/>
          </a:xfrm>
        </p:spPr>
        <p:txBody>
          <a:bodyPr>
            <a:noAutofit/>
          </a:bodyPr>
          <a:lstStyle/>
          <a:p>
            <a:r>
              <a:rPr lang="zh-HK" altLang="en-US" b="1" dirty="0" smtClean="0">
                <a:solidFill>
                  <a:schemeClr val="accent5">
                    <a:lumMod val="75000"/>
                  </a:schemeClr>
                </a:solidFill>
                <a:latin typeface="微軟正黑體" panose="020B0604030504040204" pitchFamily="34" charset="-120"/>
                <a:ea typeface="微軟正黑體" panose="020B0604030504040204" pitchFamily="34" charset="-120"/>
              </a:rPr>
              <a:t/>
            </a:r>
            <a:br>
              <a:rPr lang="zh-HK" altLang="en-US" b="1" dirty="0" smtClean="0">
                <a:solidFill>
                  <a:schemeClr val="accent5">
                    <a:lumMod val="75000"/>
                  </a:schemeClr>
                </a:solidFill>
                <a:latin typeface="微軟正黑體" panose="020B0604030504040204" pitchFamily="34" charset="-120"/>
                <a:ea typeface="微軟正黑體" panose="020B0604030504040204" pitchFamily="34" charset="-120"/>
              </a:rPr>
            </a:br>
            <a:r>
              <a:rPr lang="zh-HK" altLang="en-US" b="1" dirty="0" smtClean="0">
                <a:solidFill>
                  <a:schemeClr val="accent5">
                    <a:lumMod val="75000"/>
                  </a:schemeClr>
                </a:solidFill>
                <a:latin typeface="微軟正黑體" panose="020B0604030504040204" pitchFamily="34" charset="-120"/>
                <a:ea typeface="微軟正黑體" panose="020B0604030504040204" pitchFamily="34" charset="-120"/>
              </a:rPr>
              <a:t>急速跨欄</a:t>
            </a:r>
            <a:br>
              <a:rPr lang="zh-HK" altLang="en-US" b="1" dirty="0" smtClean="0">
                <a:solidFill>
                  <a:schemeClr val="accent5">
                    <a:lumMod val="75000"/>
                  </a:schemeClr>
                </a:solidFill>
                <a:latin typeface="微軟正黑體" panose="020B0604030504040204" pitchFamily="34" charset="-120"/>
                <a:ea typeface="微軟正黑體" panose="020B0604030504040204" pitchFamily="34" charset="-120"/>
              </a:rPr>
            </a:br>
            <a:endParaRPr lang="zh-HK"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07183" y="1501775"/>
            <a:ext cx="4232672" cy="1879600"/>
          </a:xfrm>
          <a:solidFill>
            <a:schemeClr val="accent2">
              <a:lumMod val="20000"/>
              <a:lumOff val="80000"/>
            </a:schemeClr>
          </a:solidFill>
        </p:spPr>
        <p:txBody>
          <a:bodyPr>
            <a:noAutofit/>
          </a:bodyPr>
          <a:lstStyle/>
          <a:p>
            <a:pPr marL="0" indent="0">
              <a:buNone/>
            </a:pPr>
            <a:r>
              <a:rPr lang="zh-CN" altLang="en-US" sz="2000" dirty="0" smtClean="0">
                <a:latin typeface="微軟正黑體" panose="020B0604030504040204" pitchFamily="34" charset="-120"/>
                <a:ea typeface="微軟正黑體" panose="020B0604030504040204" pitchFamily="34" charset="-120"/>
              </a:rPr>
              <a:t>如</a:t>
            </a:r>
            <a:r>
              <a:rPr lang="zh-TW" altLang="en-US" sz="2000" dirty="0" smtClean="0">
                <a:latin typeface="微軟正黑體" panose="020B0604030504040204" pitchFamily="34" charset="-120"/>
                <a:ea typeface="微軟正黑體" panose="020B0604030504040204" pitchFamily="34" charset="-120"/>
              </a:rPr>
              <a:t>下</a:t>
            </a:r>
            <a:r>
              <a:rPr lang="zh-CN" altLang="en-US" sz="2000" dirty="0" smtClean="0">
                <a:latin typeface="微軟正黑體" panose="020B0604030504040204" pitchFamily="34" charset="-120"/>
                <a:ea typeface="微軟正黑體" panose="020B0604030504040204" pitchFamily="34" charset="-120"/>
              </a:rPr>
              <a:t>圖，</a:t>
            </a:r>
            <a:r>
              <a:rPr lang="en-US" altLang="zh-CN" sz="2000" dirty="0" smtClean="0">
                <a:latin typeface="微軟正黑體" panose="020B0604030504040204" pitchFamily="34" charset="-120"/>
                <a:ea typeface="微軟正黑體" panose="020B0604030504040204" pitchFamily="34" charset="-120"/>
              </a:rPr>
              <a:t>5</a:t>
            </a:r>
            <a:r>
              <a:rPr lang="zh-CN" altLang="en-US" sz="2000" dirty="0" smtClean="0">
                <a:latin typeface="微軟正黑體" panose="020B0604030504040204" pitchFamily="34" charset="-120"/>
                <a:ea typeface="微軟正黑體" panose="020B0604030504040204" pitchFamily="34" charset="-120"/>
              </a:rPr>
              <a:t>根長為</a:t>
            </a:r>
            <a:r>
              <a:rPr lang="en-US" altLang="zh-CN" sz="2000" dirty="0" smtClean="0">
                <a:latin typeface="微軟正黑體" panose="020B0604030504040204" pitchFamily="34" charset="-120"/>
                <a:ea typeface="微軟正黑體" panose="020B0604030504040204" pitchFamily="34" charset="-120"/>
              </a:rPr>
              <a:t>250</a:t>
            </a:r>
            <a:r>
              <a:rPr lang="zh-CN" altLang="en-US" sz="2000" dirty="0" smtClean="0">
                <a:latin typeface="微軟正黑體" panose="020B0604030504040204" pitchFamily="34" charset="-120"/>
                <a:ea typeface="微軟正黑體" panose="020B0604030504040204" pitchFamily="34" charset="-120"/>
              </a:rPr>
              <a:t>～</a:t>
            </a:r>
            <a:r>
              <a:rPr lang="en-US" altLang="zh-CN" sz="2000" dirty="0" smtClean="0">
                <a:latin typeface="微軟正黑體" panose="020B0604030504040204" pitchFamily="34" charset="-120"/>
                <a:ea typeface="微軟正黑體" panose="020B0604030504040204" pitchFamily="34" charset="-120"/>
              </a:rPr>
              <a:t>300mm</a:t>
            </a:r>
            <a:r>
              <a:rPr lang="zh-CN" altLang="en-US" sz="2000" dirty="0" smtClean="0">
                <a:latin typeface="微軟正黑體" panose="020B0604030504040204" pitchFamily="34" charset="-120"/>
                <a:ea typeface="微軟正黑體" panose="020B0604030504040204" pitchFamily="34" charset="-120"/>
              </a:rPr>
              <a:t>，截面積為</a:t>
            </a:r>
            <a:r>
              <a:rPr lang="en-US" altLang="zh-CN" sz="2000" dirty="0" smtClean="0">
                <a:latin typeface="微軟正黑體" panose="020B0604030504040204" pitchFamily="34" charset="-120"/>
                <a:ea typeface="微軟正黑體" panose="020B0604030504040204" pitchFamily="34" charset="-120"/>
              </a:rPr>
              <a:t>6mm×6mm</a:t>
            </a:r>
            <a:r>
              <a:rPr lang="zh-CN" altLang="en-US" sz="2000" dirty="0" smtClean="0">
                <a:latin typeface="微軟正黑體" panose="020B0604030504040204" pitchFamily="34" charset="-120"/>
                <a:ea typeface="微軟正黑體" panose="020B0604030504040204" pitchFamily="34" charset="-120"/>
              </a:rPr>
              <a:t>的木條，以</a:t>
            </a:r>
            <a:r>
              <a:rPr lang="en-US" altLang="zh-CN" sz="2000" dirty="0" smtClean="0">
                <a:latin typeface="微軟正黑體" panose="020B0604030504040204" pitchFamily="34" charset="-120"/>
                <a:ea typeface="微軟正黑體" panose="020B0604030504040204" pitchFamily="34" charset="-120"/>
              </a:rPr>
              <a:t>20-60mm</a:t>
            </a:r>
            <a:r>
              <a:rPr lang="zh-CN" altLang="en-US" sz="2000" dirty="0" smtClean="0">
                <a:latin typeface="微軟正黑體" panose="020B0604030504040204" pitchFamily="34" charset="-120"/>
                <a:ea typeface="微軟正黑體" panose="020B0604030504040204" pitchFamily="34" charset="-120"/>
              </a:rPr>
              <a:t>的間隔固定在某個非十字拼裝塊內，機</a:t>
            </a:r>
            <a:r>
              <a:rPr lang="zh-TW" altLang="en-US" sz="2000" dirty="0" smtClean="0">
                <a:latin typeface="微軟正黑體" panose="020B0604030504040204" pitchFamily="34" charset="-120"/>
                <a:ea typeface="微軟正黑體" panose="020B0604030504040204" pitchFamily="34" charset="-120"/>
              </a:rPr>
              <a:t>械</a:t>
            </a:r>
            <a:r>
              <a:rPr lang="zh-CN" altLang="en-US" sz="2000" dirty="0" smtClean="0">
                <a:latin typeface="微軟正黑體" panose="020B0604030504040204" pitchFamily="34" charset="-120"/>
                <a:ea typeface="微軟正黑體" panose="020B0604030504040204" pitchFamily="34" charset="-120"/>
              </a:rPr>
              <a:t>人需要完全通過跨欄。</a:t>
            </a:r>
          </a:p>
        </p:txBody>
      </p:sp>
      <p:sp>
        <p:nvSpPr>
          <p:cNvPr id="6" name="文字方塊 5"/>
          <p:cNvSpPr txBox="1"/>
          <p:nvPr/>
        </p:nvSpPr>
        <p:spPr>
          <a:xfrm>
            <a:off x="2102423" y="6139135"/>
            <a:ext cx="569343" cy="646331"/>
          </a:xfrm>
          <a:prstGeom prst="rect">
            <a:avLst/>
          </a:prstGeom>
          <a:noFill/>
        </p:spPr>
        <p:txBody>
          <a:bodyPr wrap="square" rtlCol="0">
            <a:spAutoFit/>
          </a:bodyPr>
          <a:lstStyle/>
          <a:p>
            <a:r>
              <a:rPr lang="zh-CN" altLang="en-US" dirty="0" smtClean="0">
                <a:solidFill>
                  <a:prstClr val="black"/>
                </a:solidFill>
                <a:latin typeface="微軟正黑體" panose="020B0604030504040204" pitchFamily="34" charset="-120"/>
                <a:ea typeface="微軟正黑體" panose="020B0604030504040204" pitchFamily="34" charset="-120"/>
              </a:rPr>
              <a:t>欄</a:t>
            </a:r>
            <a:r>
              <a:rPr lang="zh-TW" altLang="en-US" dirty="0" smtClean="0">
                <a:solidFill>
                  <a:prstClr val="black"/>
                </a:solidFill>
                <a:latin typeface="微軟正黑體" panose="020B0604030504040204" pitchFamily="34" charset="-120"/>
                <a:ea typeface="微軟正黑體" panose="020B0604030504040204" pitchFamily="34" charset="-120"/>
              </a:rPr>
              <a:t>桿</a:t>
            </a:r>
            <a:endParaRPr lang="zh-HK" altLang="en-US"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725594" y="1539085"/>
            <a:ext cx="4214813" cy="3416320"/>
          </a:xfrm>
          <a:prstGeom prst="rect">
            <a:avLst/>
          </a:prstGeom>
          <a:solidFill>
            <a:schemeClr val="accent1">
              <a:lumMod val="20000"/>
              <a:lumOff val="80000"/>
            </a:schemeClr>
          </a:solidFill>
        </p:spPr>
        <p:txBody>
          <a:bodyPr wrap="square" rtlCol="0">
            <a:spAutoFit/>
          </a:bodyPr>
          <a:lstStyle/>
          <a:p>
            <a:r>
              <a:rPr lang="zh-TW" altLang="en-US" sz="2400" b="1" dirty="0" smtClean="0">
                <a:solidFill>
                  <a:srgbClr val="4472C4">
                    <a:lumMod val="75000"/>
                  </a:srgbClr>
                </a:solidFill>
                <a:latin typeface="微軟正黑體" panose="020B0604030504040204" pitchFamily="34" charset="-120"/>
                <a:ea typeface="微軟正黑體" panose="020B0604030504040204" pitchFamily="34" charset="-120"/>
              </a:rPr>
              <a:t>計分</a:t>
            </a:r>
            <a:r>
              <a:rPr lang="en-US" altLang="zh-TW" sz="2400" b="1" dirty="0" smtClean="0">
                <a:solidFill>
                  <a:srgbClr val="4472C4">
                    <a:lumMod val="75000"/>
                  </a:srgbClr>
                </a:solidFill>
                <a:latin typeface="微軟正黑體" panose="020B0604030504040204" pitchFamily="34" charset="-120"/>
                <a:ea typeface="微軟正黑體" panose="020B0604030504040204" pitchFamily="34" charset="-120"/>
              </a:rPr>
              <a:t>:</a:t>
            </a:r>
            <a:endParaRPr lang="en-US" altLang="zh-CN" sz="2400" b="1" dirty="0" smtClean="0">
              <a:solidFill>
                <a:srgbClr val="4472C4">
                  <a:lumMod val="75000"/>
                </a:srgbClr>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CN" altLang="en-US" sz="2400" dirty="0" smtClean="0">
                <a:solidFill>
                  <a:prstClr val="black"/>
                </a:solidFill>
                <a:latin typeface="微軟正黑體" panose="020B0604030504040204" pitchFamily="34" charset="-120"/>
                <a:ea typeface="微軟正黑體" panose="020B0604030504040204" pitchFamily="34" charset="-120"/>
              </a:rPr>
              <a:t>機</a:t>
            </a:r>
            <a:r>
              <a:rPr lang="zh-TW" altLang="en-US" sz="2400" dirty="0" smtClean="0">
                <a:solidFill>
                  <a:prstClr val="black"/>
                </a:solidFill>
                <a:latin typeface="微軟正黑體" panose="020B0604030504040204" pitchFamily="34" charset="-120"/>
                <a:ea typeface="微軟正黑體" panose="020B0604030504040204" pitchFamily="34" charset="-120"/>
              </a:rPr>
              <a:t>械</a:t>
            </a:r>
            <a:r>
              <a:rPr lang="zh-CN" altLang="en-US" sz="2400" dirty="0" smtClean="0">
                <a:solidFill>
                  <a:prstClr val="black"/>
                </a:solidFill>
                <a:latin typeface="微軟正黑體" panose="020B0604030504040204" pitchFamily="34" charset="-120"/>
                <a:ea typeface="微軟正黑體" panose="020B0604030504040204" pitchFamily="34" charset="-120"/>
              </a:rPr>
              <a:t>人的運動方式是大致</a:t>
            </a:r>
            <a:r>
              <a:rPr lang="zh-CN" altLang="en-US" sz="2400" dirty="0" smtClean="0">
                <a:solidFill>
                  <a:srgbClr val="FF0000"/>
                </a:solidFill>
                <a:latin typeface="微軟正黑體" panose="020B0604030504040204" pitchFamily="34" charset="-120"/>
                <a:ea typeface="微軟正黑體" panose="020B0604030504040204" pitchFamily="34" charset="-120"/>
              </a:rPr>
              <a:t>垂直於木條</a:t>
            </a:r>
            <a:r>
              <a:rPr lang="zh-CN" altLang="en-US" sz="2400" dirty="0" smtClean="0">
                <a:solidFill>
                  <a:prstClr val="black"/>
                </a:solidFill>
                <a:latin typeface="微軟正黑體" panose="020B0604030504040204" pitchFamily="34" charset="-120"/>
                <a:ea typeface="微軟正黑體" panose="020B0604030504040204" pitchFamily="34" charset="-120"/>
              </a:rPr>
              <a:t>通過，這個拼裝塊上</a:t>
            </a:r>
            <a:r>
              <a:rPr lang="zh-CN" altLang="en-US" sz="2400" dirty="0">
                <a:solidFill>
                  <a:prstClr val="black"/>
                </a:solidFill>
                <a:latin typeface="微軟正黑體" panose="020B0604030504040204" pitchFamily="34" charset="-120"/>
                <a:ea typeface="微軟正黑體" panose="020B0604030504040204" pitchFamily="34" charset="-120"/>
              </a:rPr>
              <a:t>仍然是有</a:t>
            </a:r>
            <a:r>
              <a:rPr lang="zh-CN" altLang="en-US" sz="2400" dirty="0" smtClean="0">
                <a:solidFill>
                  <a:prstClr val="black"/>
                </a:solidFill>
                <a:latin typeface="微軟正黑體" panose="020B0604030504040204" pitchFamily="34" charset="-120"/>
                <a:ea typeface="微軟正黑體" panose="020B0604030504040204" pitchFamily="34" charset="-120"/>
              </a:rPr>
              <a:t>黑色引導線的，機</a:t>
            </a:r>
            <a:r>
              <a:rPr lang="zh-TW" altLang="en-US" sz="2400" dirty="0" smtClean="0">
                <a:solidFill>
                  <a:prstClr val="black"/>
                </a:solidFill>
                <a:latin typeface="微軟正黑體" panose="020B0604030504040204" pitchFamily="34" charset="-120"/>
                <a:ea typeface="微軟正黑體" panose="020B0604030504040204" pitchFamily="34" charset="-120"/>
              </a:rPr>
              <a:t>械</a:t>
            </a:r>
            <a:r>
              <a:rPr lang="zh-CN" altLang="en-US" sz="2400" dirty="0" smtClean="0">
                <a:solidFill>
                  <a:prstClr val="black"/>
                </a:solidFill>
                <a:latin typeface="微軟正黑體" panose="020B0604030504040204" pitchFamily="34" charset="-120"/>
                <a:ea typeface="微軟正黑體" panose="020B0604030504040204" pitchFamily="34" charset="-120"/>
              </a:rPr>
              <a:t>人仍要遵守</a:t>
            </a:r>
            <a:r>
              <a:rPr lang="zh-CN" altLang="en-US" sz="2400" dirty="0" smtClean="0">
                <a:solidFill>
                  <a:srgbClr val="FF0000"/>
                </a:solidFill>
                <a:latin typeface="微軟正黑體" panose="020B0604030504040204" pitchFamily="34" charset="-120"/>
                <a:ea typeface="微軟正黑體" panose="020B0604030504040204" pitchFamily="34" charset="-120"/>
              </a:rPr>
              <a:t>不脫離引導線</a:t>
            </a:r>
            <a:r>
              <a:rPr lang="zh-CN" altLang="en-US" sz="2400" dirty="0" smtClean="0">
                <a:solidFill>
                  <a:prstClr val="black"/>
                </a:solidFill>
                <a:latin typeface="微軟正黑體" panose="020B0604030504040204" pitchFamily="34" charset="-120"/>
                <a:ea typeface="微軟正黑體" panose="020B0604030504040204" pitchFamily="34" charset="-120"/>
              </a:rPr>
              <a:t>的規定。</a:t>
            </a:r>
            <a:endParaRPr lang="en-US" altLang="zh-CN" sz="2400" dirty="0">
              <a:solidFill>
                <a:prstClr val="black"/>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CN" altLang="en-US" sz="2400" dirty="0" smtClean="0">
                <a:solidFill>
                  <a:prstClr val="black"/>
                </a:solidFill>
                <a:latin typeface="微軟正黑體" panose="020B0604030504040204" pitchFamily="34" charset="-120"/>
                <a:ea typeface="微軟正黑體" panose="020B0604030504040204" pitchFamily="34" charset="-120"/>
              </a:rPr>
              <a:t>如果機</a:t>
            </a:r>
            <a:r>
              <a:rPr lang="zh-TW" altLang="en-US" sz="2400" dirty="0" smtClean="0">
                <a:solidFill>
                  <a:prstClr val="black"/>
                </a:solidFill>
                <a:latin typeface="微軟正黑體" panose="020B0604030504040204" pitchFamily="34" charset="-120"/>
                <a:ea typeface="微軟正黑體" panose="020B0604030504040204" pitchFamily="34" charset="-120"/>
              </a:rPr>
              <a:t>械</a:t>
            </a:r>
            <a:r>
              <a:rPr lang="zh-CN" altLang="en-US" sz="2400" dirty="0" smtClean="0">
                <a:solidFill>
                  <a:prstClr val="black"/>
                </a:solidFill>
                <a:latin typeface="微軟正黑體" panose="020B0604030504040204" pitchFamily="34" charset="-120"/>
                <a:ea typeface="微軟正黑體" panose="020B0604030504040204" pitchFamily="34" charset="-120"/>
              </a:rPr>
              <a:t>人沒有</a:t>
            </a:r>
            <a:r>
              <a:rPr lang="zh-CN" altLang="en-US" sz="2400" dirty="0" smtClean="0">
                <a:solidFill>
                  <a:srgbClr val="FF0000"/>
                </a:solidFill>
                <a:latin typeface="微軟正黑體" panose="020B0604030504040204" pitchFamily="34" charset="-120"/>
                <a:ea typeface="微軟正黑體" panose="020B0604030504040204" pitchFamily="34" charset="-120"/>
              </a:rPr>
              <a:t>完全通過</a:t>
            </a:r>
            <a:r>
              <a:rPr lang="zh-CN" altLang="en-US" sz="2400" dirty="0" smtClean="0">
                <a:solidFill>
                  <a:prstClr val="black"/>
                </a:solidFill>
                <a:latin typeface="微軟正黑體" panose="020B0604030504040204" pitchFamily="34" charset="-120"/>
                <a:ea typeface="微軟正黑體" panose="020B0604030504040204" pitchFamily="34" charset="-120"/>
              </a:rPr>
              <a:t>跨欄（例如只通過</a:t>
            </a:r>
            <a:r>
              <a:rPr lang="en-US" altLang="zh-TW" sz="2400" dirty="0">
                <a:solidFill>
                  <a:prstClr val="black"/>
                </a:solidFill>
                <a:latin typeface="微軟正黑體" panose="020B0604030504040204" pitchFamily="34" charset="-120"/>
                <a:ea typeface="微軟正黑體" panose="020B0604030504040204" pitchFamily="34" charset="-120"/>
              </a:rPr>
              <a:t>4</a:t>
            </a:r>
            <a:r>
              <a:rPr lang="zh-CN" altLang="en-US" sz="2400" dirty="0" smtClean="0">
                <a:solidFill>
                  <a:prstClr val="black"/>
                </a:solidFill>
                <a:latin typeface="微軟正黑體" panose="020B0604030504040204" pitchFamily="34" charset="-120"/>
                <a:ea typeface="微軟正黑體" panose="020B0604030504040204" pitchFamily="34" charset="-120"/>
              </a:rPr>
              <a:t>根木條），本任務不得分。</a:t>
            </a:r>
            <a:endParaRPr lang="en-US" altLang="zh-CN" sz="2400" dirty="0" smtClean="0">
              <a:solidFill>
                <a:prstClr val="black"/>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stretch>
            <a:fillRect/>
          </a:stretch>
        </p:blipFill>
        <p:spPr>
          <a:xfrm>
            <a:off x="289864" y="3381375"/>
            <a:ext cx="4249993" cy="2748574"/>
          </a:xfrm>
          <a:prstGeom prst="rect">
            <a:avLst/>
          </a:prstGeom>
        </p:spPr>
      </p:pic>
    </p:spTree>
    <p:extLst>
      <p:ext uri="{BB962C8B-B14F-4D97-AF65-F5344CB8AC3E}">
        <p14:creationId xmlns:p14="http://schemas.microsoft.com/office/powerpoint/2010/main" val="27162679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3727325" cy="1325563"/>
          </a:xfrm>
        </p:spPr>
        <p:txBody>
          <a:bodyPr>
            <a:normAutofit/>
          </a:bodyPr>
          <a:lstStyle/>
          <a:p>
            <a:r>
              <a:rPr lang="zh-HK" altLang="en-US" b="1" dirty="0">
                <a:solidFill>
                  <a:schemeClr val="accent5">
                    <a:lumMod val="75000"/>
                  </a:schemeClr>
                </a:solidFill>
                <a:latin typeface="微軟正黑體" panose="020B0604030504040204" pitchFamily="34" charset="-120"/>
                <a:ea typeface="微軟正黑體" panose="020B0604030504040204" pitchFamily="34" charset="-120"/>
              </a:rPr>
              <a:t>最炫廣場舞</a:t>
            </a:r>
          </a:p>
        </p:txBody>
      </p:sp>
      <p:sp>
        <p:nvSpPr>
          <p:cNvPr id="3" name="內容版面配置區 2"/>
          <p:cNvSpPr>
            <a:spLocks noGrp="1"/>
          </p:cNvSpPr>
          <p:nvPr>
            <p:ph idx="1"/>
          </p:nvPr>
        </p:nvSpPr>
        <p:spPr>
          <a:xfrm>
            <a:off x="178593" y="1399383"/>
            <a:ext cx="8822532" cy="5115719"/>
          </a:xfrm>
          <a:solidFill>
            <a:schemeClr val="accent1">
              <a:lumMod val="20000"/>
              <a:lumOff val="80000"/>
            </a:schemeClr>
          </a:solidFill>
        </p:spPr>
        <p:txBody>
          <a:bodyPr>
            <a:normAutofit/>
          </a:bodyPr>
          <a:lstStyle/>
          <a:p>
            <a:pPr>
              <a:buFont typeface="Wingdings" panose="05000000000000000000" pitchFamily="2" charset="2"/>
              <a:buChar char="l"/>
            </a:pPr>
            <a:r>
              <a:rPr lang="zh-CN" altLang="en-US" sz="2000" dirty="0" smtClean="0">
                <a:latin typeface="微軟正黑體" panose="020B0604030504040204" pitchFamily="34" charset="-120"/>
                <a:ea typeface="微軟正黑體" panose="020B0604030504040204" pitchFamily="34" charset="-120"/>
              </a:rPr>
              <a:t>機</a:t>
            </a:r>
            <a:r>
              <a:rPr lang="zh-TW" altLang="en-US" sz="2000" dirty="0" smtClean="0">
                <a:latin typeface="微軟正黑體" panose="020B0604030504040204" pitchFamily="34" charset="-120"/>
                <a:ea typeface="微軟正黑體" panose="020B0604030504040204" pitchFamily="34" charset="-120"/>
              </a:rPr>
              <a:t>械</a:t>
            </a:r>
            <a:r>
              <a:rPr lang="zh-CN" altLang="en-US" sz="2000" dirty="0" smtClean="0">
                <a:latin typeface="微軟正黑體" panose="020B0604030504040204" pitchFamily="34" charset="-120"/>
                <a:ea typeface="微軟正黑體" panose="020B0604030504040204" pitchFamily="34" charset="-120"/>
              </a:rPr>
              <a:t>人要到</a:t>
            </a:r>
            <a:r>
              <a:rPr lang="zh-CN" altLang="en-US" sz="2000" dirty="0" smtClean="0">
                <a:solidFill>
                  <a:srgbClr val="FF0000"/>
                </a:solidFill>
                <a:latin typeface="微軟正黑體" panose="020B0604030504040204" pitchFamily="34" charset="-120"/>
                <a:ea typeface="微軟正黑體" panose="020B0604030504040204" pitchFamily="34" charset="-120"/>
              </a:rPr>
              <a:t>指定拼裝塊</a:t>
            </a:r>
            <a:r>
              <a:rPr lang="zh-CN" altLang="en-US" sz="2000" dirty="0" smtClean="0">
                <a:latin typeface="微軟正黑體" panose="020B0604030504040204" pitchFamily="34" charset="-120"/>
                <a:ea typeface="微軟正黑體" panose="020B0604030504040204" pitchFamily="34" charset="-120"/>
              </a:rPr>
              <a:t>中選取跳舞卡，並將選取的跳舞卡放到機</a:t>
            </a:r>
            <a:r>
              <a:rPr lang="zh-TW" altLang="en-US" sz="2000" dirty="0" smtClean="0">
                <a:latin typeface="微軟正黑體" panose="020B0604030504040204" pitchFamily="34" charset="-120"/>
                <a:ea typeface="微軟正黑體" panose="020B0604030504040204" pitchFamily="34" charset="-120"/>
              </a:rPr>
              <a:t>械</a:t>
            </a:r>
            <a:r>
              <a:rPr lang="zh-CN" altLang="en-US" sz="2000" dirty="0" smtClean="0">
                <a:latin typeface="微軟正黑體" panose="020B0604030504040204" pitchFamily="34" charset="-120"/>
                <a:ea typeface="微軟正黑體" panose="020B0604030504040204" pitchFamily="34" charset="-120"/>
              </a:rPr>
              <a:t>人身上</a:t>
            </a:r>
            <a:r>
              <a:rPr lang="zh-TW" altLang="en-US" sz="2000" dirty="0" smtClean="0">
                <a:latin typeface="微軟正黑體" panose="020B0604030504040204" pitchFamily="34" charset="-120"/>
                <a:ea typeface="微軟正黑體" panose="020B0604030504040204" pitchFamily="34" charset="-120"/>
              </a:rPr>
              <a:t>且</a:t>
            </a:r>
            <a:r>
              <a:rPr lang="zh-CN" altLang="en-US" sz="2000" dirty="0" smtClean="0">
                <a:latin typeface="微軟正黑體" panose="020B0604030504040204" pitchFamily="34" charset="-120"/>
                <a:ea typeface="微軟正黑體" panose="020B0604030504040204" pitchFamily="34" charset="-120"/>
              </a:rPr>
              <a:t>卡不能與地面接觸。選取跳舞卡後到另一指定拼裝塊的</a:t>
            </a:r>
            <a:r>
              <a:rPr lang="zh-CN" altLang="en-US" sz="2000" dirty="0" smtClean="0">
                <a:solidFill>
                  <a:srgbClr val="FF0000"/>
                </a:solidFill>
                <a:latin typeface="微軟正黑體" panose="020B0604030504040204" pitchFamily="34" charset="-120"/>
                <a:ea typeface="微軟正黑體" panose="020B0604030504040204" pitchFamily="34" charset="-120"/>
              </a:rPr>
              <a:t>十字交叉點</a:t>
            </a:r>
            <a:r>
              <a:rPr lang="zh-CN" altLang="en-US" sz="2000" dirty="0" smtClean="0">
                <a:latin typeface="微軟正黑體" panose="020B0604030504040204" pitchFamily="34" charset="-120"/>
                <a:ea typeface="微軟正黑體" panose="020B0604030504040204" pitchFamily="34" charset="-120"/>
              </a:rPr>
              <a:t>完成</a:t>
            </a:r>
            <a:r>
              <a:rPr lang="zh-TW" altLang="en-US" sz="2000" dirty="0" smtClean="0">
                <a:latin typeface="微軟正黑體" panose="020B0604030504040204" pitchFamily="34" charset="-120"/>
                <a:ea typeface="微軟正黑體" panose="020B0604030504040204" pitchFamily="34" charset="-120"/>
              </a:rPr>
              <a:t>任務</a:t>
            </a:r>
            <a:r>
              <a:rPr lang="zh-CN" altLang="en-US" sz="2000" dirty="0" smtClean="0">
                <a:latin typeface="微軟正黑體" panose="020B0604030504040204" pitchFamily="34" charset="-120"/>
                <a:ea typeface="微軟正黑體" panose="020B0604030504040204" pitchFamily="34" charset="-120"/>
              </a:rPr>
              <a:t>動作。</a:t>
            </a:r>
          </a:p>
          <a:p>
            <a:pPr>
              <a:buFont typeface="Wingdings" panose="05000000000000000000" pitchFamily="2" charset="2"/>
              <a:buChar char="l"/>
            </a:pPr>
            <a:r>
              <a:rPr lang="zh-CN" altLang="en-US" sz="2000" dirty="0" smtClean="0">
                <a:latin typeface="微軟正黑體" panose="020B0604030504040204" pitchFamily="34" charset="-120"/>
                <a:ea typeface="微軟正黑體" panose="020B0604030504040204" pitchFamily="34" charset="-120"/>
              </a:rPr>
              <a:t>跳舞卡為</a:t>
            </a:r>
            <a:r>
              <a:rPr lang="en-US" altLang="zh-CN" sz="2000" dirty="0" smtClean="0">
                <a:latin typeface="微軟正黑體" panose="020B0604030504040204" pitchFamily="34" charset="-120"/>
                <a:ea typeface="微軟正黑體" panose="020B0604030504040204" pitchFamily="34" charset="-120"/>
              </a:rPr>
              <a:t>20mm</a:t>
            </a:r>
            <a:r>
              <a:rPr lang="zh-CN" altLang="en-US" sz="2000" dirty="0" smtClean="0">
                <a:latin typeface="微軟正黑體" panose="020B0604030504040204" pitchFamily="34" charset="-120"/>
                <a:ea typeface="微軟正黑體" panose="020B0604030504040204" pitchFamily="34" charset="-120"/>
              </a:rPr>
              <a:t>的立方體，有紅、藍、黃三種顏色，疊放在一起，順序隨機，每種顏色的跳舞卡</a:t>
            </a:r>
            <a:r>
              <a:rPr lang="zh-CN" altLang="en-US" sz="2000" dirty="0" smtClean="0">
                <a:solidFill>
                  <a:srgbClr val="FF0000"/>
                </a:solidFill>
                <a:latin typeface="微軟正黑體" panose="020B0604030504040204" pitchFamily="34" charset="-120"/>
                <a:ea typeface="微軟正黑體" panose="020B0604030504040204" pitchFamily="34" charset="-120"/>
              </a:rPr>
              <a:t>指定一套規定動作</a:t>
            </a:r>
            <a:r>
              <a:rPr lang="zh-CN" altLang="en-US" sz="2000" dirty="0" smtClean="0">
                <a:latin typeface="微軟正黑體" panose="020B0604030504040204" pitchFamily="34" charset="-120"/>
                <a:ea typeface="微軟正黑體" panose="020B0604030504040204" pitchFamily="34" charset="-120"/>
              </a:rPr>
              <a:t>（旋轉、前進、後退、按一定的要求開</a:t>
            </a:r>
            <a:r>
              <a:rPr lang="en-US" altLang="zh-CN" sz="2000" dirty="0" smtClean="0">
                <a:latin typeface="微軟正黑體" panose="020B0604030504040204" pitchFamily="34" charset="-120"/>
                <a:ea typeface="微軟正黑體" panose="020B0604030504040204" pitchFamily="34" charset="-120"/>
              </a:rPr>
              <a:t>/</a:t>
            </a:r>
            <a:r>
              <a:rPr lang="zh-CN" altLang="en-US" sz="2000" dirty="0" smtClean="0">
                <a:latin typeface="微軟正黑體" panose="020B0604030504040204" pitchFamily="34" charset="-120"/>
                <a:ea typeface="微軟正黑體" panose="020B0604030504040204" pitchFamily="34" charset="-120"/>
              </a:rPr>
              <a:t>關</a:t>
            </a:r>
            <a:r>
              <a:rPr lang="en-US" altLang="zh-CN" sz="2000" dirty="0" smtClean="0">
                <a:latin typeface="微軟正黑體" panose="020B0604030504040204" pitchFamily="34" charset="-120"/>
                <a:ea typeface="微軟正黑體" panose="020B0604030504040204" pitchFamily="34" charset="-120"/>
              </a:rPr>
              <a:t>16</a:t>
            </a:r>
            <a:r>
              <a:rPr lang="zh-CN" altLang="en-US" sz="2000" dirty="0" smtClean="0">
                <a:latin typeface="微軟正黑體" panose="020B0604030504040204" pitchFamily="34" charset="-120"/>
                <a:ea typeface="微軟正黑體" panose="020B0604030504040204" pitchFamily="34" charset="-120"/>
              </a:rPr>
              <a:t>個</a:t>
            </a:r>
            <a:r>
              <a:rPr lang="en-US" altLang="zh-CN" sz="2000" dirty="0" smtClean="0">
                <a:latin typeface="微軟正黑體" panose="020B0604030504040204" pitchFamily="34" charset="-120"/>
                <a:ea typeface="微軟正黑體" panose="020B0604030504040204" pitchFamily="34" charset="-120"/>
              </a:rPr>
              <a:t>LED</a:t>
            </a:r>
            <a:r>
              <a:rPr lang="zh-CN" altLang="en-US" sz="2000" dirty="0" smtClean="0">
                <a:latin typeface="微軟正黑體" panose="020B0604030504040204" pitchFamily="34" charset="-120"/>
                <a:ea typeface="微軟正黑體" panose="020B0604030504040204" pitchFamily="34" charset="-120"/>
              </a:rPr>
              <a:t>），具體動作在賽題中給出。</a:t>
            </a:r>
            <a:endParaRPr lang="en-US" altLang="zh-CN" sz="2000" dirty="0" smtClean="0">
              <a:latin typeface="微軟正黑體" panose="020B0604030504040204" pitchFamily="34" charset="-120"/>
              <a:ea typeface="微軟正黑體" panose="020B0604030504040204" pitchFamily="34" charset="-120"/>
            </a:endParaRPr>
          </a:p>
          <a:p>
            <a:pPr marL="0" indent="0">
              <a:buNone/>
            </a:pPr>
            <a:r>
              <a:rPr lang="zh-TW" altLang="en-US" sz="2000" b="1" dirty="0" smtClean="0">
                <a:solidFill>
                  <a:schemeClr val="accent1">
                    <a:lumMod val="50000"/>
                  </a:schemeClr>
                </a:solidFill>
                <a:latin typeface="微軟正黑體" panose="020B0604030504040204" pitchFamily="34" charset="-120"/>
                <a:ea typeface="微軟正黑體" panose="020B0604030504040204" pitchFamily="34" charset="-120"/>
              </a:rPr>
              <a:t>計分</a:t>
            </a:r>
            <a:r>
              <a:rPr lang="en-US" altLang="zh-TW" sz="20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CN" sz="2000" b="1" dirty="0" smtClean="0">
              <a:solidFill>
                <a:schemeClr val="accent1">
                  <a:lumMod val="50000"/>
                </a:schemeClr>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000" dirty="0" smtClean="0">
                <a:latin typeface="微軟正黑體" panose="020B0604030504040204" pitchFamily="34" charset="-120"/>
                <a:ea typeface="微軟正黑體" panose="020B0604030504040204" pitchFamily="34" charset="-120"/>
              </a:rPr>
              <a:t>機</a:t>
            </a:r>
            <a:r>
              <a:rPr lang="zh-TW" altLang="en-US" sz="2000" dirty="0" smtClean="0">
                <a:latin typeface="微軟正黑體" panose="020B0604030504040204" pitchFamily="34" charset="-120"/>
                <a:ea typeface="微軟正黑體" panose="020B0604030504040204" pitchFamily="34" charset="-120"/>
              </a:rPr>
              <a:t>械</a:t>
            </a:r>
            <a:r>
              <a:rPr lang="zh-CN" altLang="en-US" sz="2000" dirty="0" smtClean="0">
                <a:latin typeface="微軟正黑體" panose="020B0604030504040204" pitchFamily="34" charset="-120"/>
                <a:ea typeface="微軟正黑體" panose="020B0604030504040204" pitchFamily="34" charset="-120"/>
              </a:rPr>
              <a:t>人</a:t>
            </a:r>
            <a:r>
              <a:rPr lang="zh-CN" altLang="en-US" sz="2000" dirty="0" smtClean="0">
                <a:solidFill>
                  <a:srgbClr val="FF0000"/>
                </a:solidFill>
                <a:latin typeface="微軟正黑體" panose="020B0604030504040204" pitchFamily="34" charset="-120"/>
                <a:ea typeface="微軟正黑體" panose="020B0604030504040204" pitchFamily="34" charset="-120"/>
              </a:rPr>
              <a:t>只能選取一個</a:t>
            </a:r>
            <a:r>
              <a:rPr lang="zh-CN" altLang="en-US" sz="2000" dirty="0" smtClean="0">
                <a:latin typeface="微軟正黑體" panose="020B0604030504040204" pitchFamily="34" charset="-120"/>
                <a:ea typeface="微軟正黑體" panose="020B0604030504040204" pitchFamily="34" charset="-120"/>
              </a:rPr>
              <a:t>跳舞卡，</a:t>
            </a:r>
            <a:r>
              <a:rPr lang="zh-CN" altLang="en-US" sz="2000" dirty="0" smtClean="0">
                <a:solidFill>
                  <a:srgbClr val="FF0000"/>
                </a:solidFill>
                <a:latin typeface="微軟正黑體" panose="020B0604030504040204" pitchFamily="34" charset="-120"/>
                <a:ea typeface="微軟正黑體" panose="020B0604030504040204" pitchFamily="34" charset="-120"/>
              </a:rPr>
              <a:t>多選不</a:t>
            </a:r>
            <a:r>
              <a:rPr lang="zh-TW" altLang="en-US" sz="2000" dirty="0" smtClean="0">
                <a:solidFill>
                  <a:srgbClr val="FF0000"/>
                </a:solidFill>
                <a:latin typeface="微軟正黑體" panose="020B0604030504040204" pitchFamily="34" charset="-120"/>
                <a:ea typeface="微軟正黑體" panose="020B0604030504040204" pitchFamily="34" charset="-120"/>
              </a:rPr>
              <a:t>但不</a:t>
            </a:r>
            <a:r>
              <a:rPr lang="zh-CN" altLang="en-US" sz="2000" dirty="0" smtClean="0">
                <a:solidFill>
                  <a:srgbClr val="FF0000"/>
                </a:solidFill>
                <a:latin typeface="微軟正黑體" panose="020B0604030504040204" pitchFamily="34" charset="-120"/>
                <a:ea typeface="微軟正黑體" panose="020B0604030504040204" pitchFamily="34" charset="-120"/>
              </a:rPr>
              <a:t>得分</a:t>
            </a:r>
            <a:r>
              <a:rPr lang="zh-CN" altLang="en-US" sz="2000" dirty="0" smtClean="0">
                <a:latin typeface="微軟正黑體" panose="020B0604030504040204" pitchFamily="34" charset="-120"/>
                <a:ea typeface="微軟正黑體" panose="020B0604030504040204" pitchFamily="34" charset="-120"/>
              </a:rPr>
              <a:t>且多出的每個跳舞卡</a:t>
            </a:r>
            <a:r>
              <a:rPr lang="en-US" altLang="zh-TW" sz="2000" dirty="0">
                <a:latin typeface="微軟正黑體" panose="020B0604030504040204" pitchFamily="34" charset="-120"/>
                <a:ea typeface="微軟正黑體" panose="020B0604030504040204" pitchFamily="34" charset="-120"/>
              </a:rPr>
              <a:t>-</a:t>
            </a:r>
            <a:r>
              <a:rPr lang="en-US" altLang="zh-CN" sz="2000" dirty="0" smtClean="0">
                <a:latin typeface="微軟正黑體" panose="020B0604030504040204" pitchFamily="34" charset="-120"/>
                <a:ea typeface="微軟正黑體" panose="020B0604030504040204" pitchFamily="34" charset="-120"/>
              </a:rPr>
              <a:t>10</a:t>
            </a:r>
            <a:r>
              <a:rPr lang="zh-CN" altLang="en-US" sz="2000" dirty="0" smtClean="0">
                <a:latin typeface="微軟正黑體" panose="020B0604030504040204" pitchFamily="34" charset="-120"/>
                <a:ea typeface="微軟正黑體" panose="020B0604030504040204" pitchFamily="34" charset="-120"/>
              </a:rPr>
              <a:t>分。</a:t>
            </a:r>
            <a:endParaRPr lang="en-US" altLang="zh-CN" sz="2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000" dirty="0" smtClean="0">
                <a:latin typeface="微軟正黑體" panose="020B0604030504040204" pitchFamily="34" charset="-120"/>
                <a:ea typeface="微軟正黑體" panose="020B0604030504040204" pitchFamily="34" charset="-120"/>
              </a:rPr>
              <a:t>成功選取跳舞卡且離開該拼裝塊</a:t>
            </a:r>
            <a:r>
              <a:rPr lang="en-US" altLang="zh-TW" sz="2000" dirty="0" smtClean="0">
                <a:latin typeface="微軟正黑體" panose="020B0604030504040204" pitchFamily="34" charset="-120"/>
                <a:ea typeface="微軟正黑體" panose="020B0604030504040204" pitchFamily="34" charset="-120"/>
              </a:rPr>
              <a:t>+</a:t>
            </a:r>
            <a:r>
              <a:rPr lang="en-US" altLang="zh-CN" sz="2000" dirty="0" smtClean="0">
                <a:latin typeface="微軟正黑體" panose="020B0604030504040204" pitchFamily="34" charset="-120"/>
                <a:ea typeface="微軟正黑體" panose="020B0604030504040204" pitchFamily="34" charset="-120"/>
              </a:rPr>
              <a:t>30</a:t>
            </a:r>
            <a:r>
              <a:rPr lang="zh-CN" altLang="en-US" sz="2000" dirty="0" smtClean="0">
                <a:latin typeface="微軟正黑體" panose="020B0604030504040204" pitchFamily="34" charset="-120"/>
                <a:ea typeface="微軟正黑體" panose="020B0604030504040204" pitchFamily="34" charset="-120"/>
              </a:rPr>
              <a:t>分，成功完成舞蹈動作</a:t>
            </a:r>
            <a:r>
              <a:rPr lang="en-US" altLang="zh-TW" sz="2000" dirty="0" smtClean="0">
                <a:latin typeface="微軟正黑體" panose="020B0604030504040204" pitchFamily="34" charset="-120"/>
                <a:ea typeface="微軟正黑體" panose="020B0604030504040204" pitchFamily="34" charset="-120"/>
              </a:rPr>
              <a:t>+</a:t>
            </a:r>
            <a:r>
              <a:rPr lang="en-US" altLang="zh-CN" sz="2000" dirty="0" smtClean="0">
                <a:latin typeface="微軟正黑體" panose="020B0604030504040204" pitchFamily="34" charset="-120"/>
                <a:ea typeface="微軟正黑體" panose="020B0604030504040204" pitchFamily="34" charset="-120"/>
              </a:rPr>
              <a:t>30</a:t>
            </a:r>
            <a:r>
              <a:rPr lang="zh-CN" altLang="en-US" sz="2000" dirty="0" smtClean="0">
                <a:latin typeface="微軟正黑體" panose="020B0604030504040204" pitchFamily="34" charset="-120"/>
                <a:ea typeface="微軟正黑體" panose="020B0604030504040204" pitchFamily="34" charset="-120"/>
              </a:rPr>
              <a:t>分。</a:t>
            </a:r>
            <a:endParaRPr lang="en-US" altLang="zh-CN" sz="2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000" dirty="0" smtClean="0">
                <a:latin typeface="微軟正黑體" panose="020B0604030504040204" pitchFamily="34" charset="-120"/>
                <a:ea typeface="微軟正黑體" panose="020B0604030504040204" pitchFamily="34" charset="-120"/>
              </a:rPr>
              <a:t>如所跳廣場舞與跳舞卡規定動作</a:t>
            </a:r>
            <a:r>
              <a:rPr lang="zh-CN" altLang="en-US" sz="2000" dirty="0" smtClean="0">
                <a:solidFill>
                  <a:srgbClr val="FF0000"/>
                </a:solidFill>
                <a:latin typeface="微軟正黑體" panose="020B0604030504040204" pitchFamily="34" charset="-120"/>
                <a:ea typeface="微軟正黑體" panose="020B0604030504040204" pitchFamily="34" charset="-120"/>
              </a:rPr>
              <a:t>不一致</a:t>
            </a:r>
            <a:r>
              <a:rPr lang="zh-CN" altLang="en-US" sz="2000" dirty="0" smtClean="0">
                <a:latin typeface="微軟正黑體" panose="020B0604030504040204" pitchFamily="34" charset="-120"/>
                <a:ea typeface="微軟正黑體" panose="020B0604030504040204" pitchFamily="34" charset="-120"/>
              </a:rPr>
              <a:t>不得舞蹈分</a:t>
            </a:r>
            <a:r>
              <a:rPr lang="zh-TW" altLang="en-US" sz="2000" dirty="0" smtClean="0">
                <a:latin typeface="微軟正黑體" panose="020B0604030504040204" pitchFamily="34" charset="-120"/>
                <a:ea typeface="微軟正黑體" panose="020B0604030504040204" pitchFamily="34" charset="-120"/>
              </a:rPr>
              <a:t>。</a:t>
            </a:r>
            <a:endParaRPr lang="en-US" altLang="zh-CN" sz="2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CN" altLang="en-US" sz="2000" dirty="0" smtClean="0">
                <a:latin typeface="微軟正黑體" panose="020B0604030504040204" pitchFamily="34" charset="-120"/>
                <a:ea typeface="微軟正黑體" panose="020B0604030504040204" pitchFamily="34" charset="-120"/>
              </a:rPr>
              <a:t>在舞蹈任務的過程中，每超出拼裝塊一次</a:t>
            </a:r>
            <a:r>
              <a:rPr lang="en-US" altLang="zh-TW" sz="2000" dirty="0">
                <a:latin typeface="微軟正黑體" panose="020B0604030504040204" pitchFamily="34" charset="-120"/>
                <a:ea typeface="微軟正黑體" panose="020B0604030504040204" pitchFamily="34" charset="-120"/>
              </a:rPr>
              <a:t>-</a:t>
            </a:r>
            <a:r>
              <a:rPr lang="en-US" altLang="zh-CN" sz="2000" dirty="0" smtClean="0">
                <a:latin typeface="微軟正黑體" panose="020B0604030504040204" pitchFamily="34" charset="-120"/>
                <a:ea typeface="微軟正黑體" panose="020B0604030504040204" pitchFamily="34" charset="-120"/>
              </a:rPr>
              <a:t>5</a:t>
            </a:r>
            <a:r>
              <a:rPr lang="zh-CN" altLang="en-US" sz="2000" dirty="0" smtClean="0">
                <a:latin typeface="微軟正黑體" panose="020B0604030504040204" pitchFamily="34" charset="-120"/>
                <a:ea typeface="微軟正黑體" panose="020B0604030504040204" pitchFamily="34" charset="-120"/>
              </a:rPr>
              <a:t>分。</a:t>
            </a:r>
            <a:endParaRPr lang="en-US" altLang="zh-CN" sz="20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98441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ext uri="{D42A27DB-BD31-4B8C-83A1-F6EECF244321}">
                <p14:modId xmlns:p14="http://schemas.microsoft.com/office/powerpoint/2010/main" val="1489239683"/>
              </p:ext>
            </p:extLst>
          </p:nvPr>
        </p:nvGraphicFramePr>
        <p:xfrm>
          <a:off x="792162" y="1366694"/>
          <a:ext cx="7559675" cy="4669890"/>
        </p:xfrm>
        <a:graphic>
          <a:graphicData uri="http://schemas.openxmlformats.org/drawingml/2006/table">
            <a:tbl>
              <a:tblPr firstRow="1" firstCol="1" bandRow="1">
                <a:tableStyleId>{5C22544A-7EE6-4342-B048-85BDC9FD1C3A}</a:tableStyleId>
              </a:tblPr>
              <a:tblGrid>
                <a:gridCol w="886477"/>
                <a:gridCol w="3028794"/>
                <a:gridCol w="886477"/>
                <a:gridCol w="1871450"/>
                <a:gridCol w="886477"/>
              </a:tblGrid>
              <a:tr h="731545">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項目名稱</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組別</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類別</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dirty="0">
                          <a:effectLst/>
                        </a:rPr>
                        <a:t>4</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多足伺服馬達機械人短跑</a:t>
                      </a:r>
                    </a:p>
                  </a:txBody>
                  <a:tcPr marL="9525" marR="9525" marT="9525" marB="0" anchor="ctr"/>
                </a:tc>
                <a:tc>
                  <a:txBody>
                    <a:bodyPr/>
                    <a:lstStyle/>
                    <a:p>
                      <a:pPr algn="ctr">
                        <a:spcAft>
                          <a:spcPts val="0"/>
                        </a:spcAft>
                      </a:pPr>
                      <a:r>
                        <a:rPr lang="zh-TW" sz="2400" b="1" kern="0" dirty="0">
                          <a:effectLst/>
                        </a:rPr>
                        <a:t>中學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dirty="0">
                          <a:effectLst/>
                        </a:rPr>
                        <a:t>1</a:t>
                      </a:r>
                      <a:r>
                        <a:rPr lang="zh-TW" sz="2400" b="1" kern="0" dirty="0">
                          <a:effectLst/>
                        </a:rPr>
                        <a:t>至</a:t>
                      </a:r>
                      <a:r>
                        <a:rPr lang="en-US" sz="2400" b="1" kern="0" dirty="0">
                          <a:effectLst/>
                        </a:rPr>
                        <a:t>2</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高階</a:t>
                      </a:r>
                      <a:endParaRPr lang="zh-TW" sz="2400" b="1" kern="100" dirty="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5</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en-US" altLang="zh-TW" sz="2000" b="1" i="0" u="none" strike="noStrike" dirty="0">
                          <a:solidFill>
                            <a:srgbClr val="000000"/>
                          </a:solidFill>
                          <a:effectLst/>
                          <a:latin typeface="新細明體"/>
                        </a:rPr>
                        <a:t>C</a:t>
                      </a:r>
                      <a:r>
                        <a:rPr lang="zh-TW" altLang="en-US" sz="2000" b="1" i="0" u="none" strike="noStrike" dirty="0">
                          <a:solidFill>
                            <a:srgbClr val="000000"/>
                          </a:solidFill>
                          <a:effectLst/>
                          <a:latin typeface="新細明體"/>
                        </a:rPr>
                        <a:t>型脚掌二足伺服</a:t>
                      </a:r>
                      <a:r>
                        <a:rPr lang="zh-TW" altLang="en-US" sz="2000" b="1" i="0" u="none" strike="noStrike" dirty="0" smtClean="0">
                          <a:solidFill>
                            <a:srgbClr val="000000"/>
                          </a:solidFill>
                          <a:effectLst/>
                          <a:latin typeface="新細明體"/>
                        </a:rPr>
                        <a:t>馬達</a:t>
                      </a:r>
                      <a:endParaRPr lang="en-US" altLang="zh-TW" sz="2000" b="1" i="0" u="none" strike="noStrike" dirty="0" smtClean="0">
                        <a:solidFill>
                          <a:srgbClr val="000000"/>
                        </a:solidFill>
                        <a:effectLst/>
                        <a:latin typeface="新細明體"/>
                      </a:endParaRPr>
                    </a:p>
                    <a:p>
                      <a:pPr algn="ctr" fontAlgn="ctr"/>
                      <a:r>
                        <a:rPr lang="zh-TW" altLang="en-US" sz="2000" b="1" i="0" u="none" strike="noStrike" dirty="0" smtClean="0">
                          <a:solidFill>
                            <a:srgbClr val="000000"/>
                          </a:solidFill>
                          <a:effectLst/>
                          <a:latin typeface="新細明體"/>
                        </a:rPr>
                        <a:t>機械人</a:t>
                      </a:r>
                      <a:r>
                        <a:rPr lang="zh-TW" altLang="en-US" sz="2000" b="1" i="0" u="none" strike="noStrike" dirty="0">
                          <a:solidFill>
                            <a:srgbClr val="000000"/>
                          </a:solidFill>
                          <a:effectLst/>
                          <a:latin typeface="新細明體"/>
                        </a:rPr>
                        <a:t>短跑</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6</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重心交移二足伺服</a:t>
                      </a:r>
                      <a:r>
                        <a:rPr lang="zh-TW" altLang="en-US" sz="2000" b="1" i="0" u="none" strike="noStrike" dirty="0" smtClean="0">
                          <a:solidFill>
                            <a:srgbClr val="000000"/>
                          </a:solidFill>
                          <a:effectLst/>
                          <a:latin typeface="新細明體"/>
                        </a:rPr>
                        <a:t>馬達</a:t>
                      </a:r>
                      <a:endParaRPr lang="en-US" altLang="zh-TW" sz="2000" b="1" i="0" u="none" strike="noStrike" dirty="0" smtClean="0">
                        <a:solidFill>
                          <a:srgbClr val="000000"/>
                        </a:solidFill>
                        <a:effectLst/>
                        <a:latin typeface="新細明體"/>
                      </a:endParaRPr>
                    </a:p>
                    <a:p>
                      <a:pPr algn="ctr" fontAlgn="ctr"/>
                      <a:r>
                        <a:rPr lang="zh-TW" altLang="en-US" sz="2000" b="1" i="0" u="none" strike="noStrike" dirty="0" smtClean="0">
                          <a:solidFill>
                            <a:srgbClr val="000000"/>
                          </a:solidFill>
                          <a:effectLst/>
                          <a:latin typeface="新細明體"/>
                        </a:rPr>
                        <a:t>機械人</a:t>
                      </a:r>
                      <a:r>
                        <a:rPr lang="zh-TW" altLang="en-US" sz="2000" b="1" i="0" u="none" strike="noStrike" dirty="0">
                          <a:solidFill>
                            <a:srgbClr val="000000"/>
                          </a:solidFill>
                          <a:effectLst/>
                          <a:latin typeface="新細明體"/>
                        </a:rPr>
                        <a:t>短跑</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7</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伺服馬達機械人自由體操</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8</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伺服馬達機械人舞蹈</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2</a:t>
                      </a:r>
                      <a:r>
                        <a:rPr lang="zh-TW" sz="2400" b="1" kern="0">
                          <a:effectLst/>
                        </a:rPr>
                        <a:t>至</a:t>
                      </a:r>
                      <a:r>
                        <a:rPr lang="en-US" sz="2400" b="1" kern="0">
                          <a:effectLst/>
                        </a:rPr>
                        <a:t>4</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9</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人型機械人武術</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10</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伺服馬達機械人障礙賽</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高階</a:t>
                      </a:r>
                      <a:endParaRPr lang="zh-TW" sz="2400" b="1" kern="100" dirty="0">
                        <a:solidFill>
                          <a:srgbClr val="000066"/>
                        </a:solidFill>
                        <a:effectLst/>
                        <a:latin typeface="新細明體"/>
                        <a:cs typeface="Times New Roman"/>
                      </a:endParaRPr>
                    </a:p>
                  </a:txBody>
                  <a:tcPr marL="17779" marR="17779" marT="0" marB="0" anchor="ctr"/>
                </a:tc>
              </a:tr>
            </a:tbl>
          </a:graphicData>
        </a:graphic>
      </p:graphicFrame>
      <p:sp>
        <p:nvSpPr>
          <p:cNvPr id="4" name="標題 3"/>
          <p:cNvSpPr>
            <a:spLocks noGrp="1"/>
          </p:cNvSpPr>
          <p:nvPr>
            <p:ph type="title"/>
          </p:nvPr>
        </p:nvSpPr>
        <p:spPr/>
        <p:txBody>
          <a:bodyPr>
            <a:noAutofit/>
          </a:bodyPr>
          <a:lstStyle/>
          <a:p>
            <a:r>
              <a:rPr lang="en-US" altLang="zh-TW" sz="4000" dirty="0" smtClean="0"/>
              <a:t>5</a:t>
            </a:r>
            <a:r>
              <a:rPr lang="zh-TW" altLang="en-US" sz="4000" dirty="0" smtClean="0"/>
              <a:t>月</a:t>
            </a:r>
            <a:r>
              <a:rPr lang="en-US" altLang="zh-TW" sz="4000" dirty="0" smtClean="0"/>
              <a:t>21</a:t>
            </a:r>
            <a:r>
              <a:rPr lang="zh-TW" altLang="en-US" sz="4000" dirty="0" smtClean="0"/>
              <a:t>日高階</a:t>
            </a:r>
            <a:r>
              <a:rPr lang="zh-TW" altLang="en-US" sz="3900" dirty="0" smtClean="0"/>
              <a:t>比賽</a:t>
            </a:r>
            <a:r>
              <a:rPr lang="zh-TW" altLang="en-US" sz="3900" dirty="0"/>
              <a:t>項目</a:t>
            </a:r>
          </a:p>
        </p:txBody>
      </p:sp>
    </p:spTree>
    <p:extLst>
      <p:ext uri="{BB962C8B-B14F-4D97-AF65-F5344CB8AC3E}">
        <p14:creationId xmlns:p14="http://schemas.microsoft.com/office/powerpoint/2010/main" val="2829822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3" y="365129"/>
            <a:ext cx="3295275" cy="1325563"/>
          </a:xfrm>
        </p:spPr>
        <p:txBody>
          <a:bodyPr>
            <a:normAutofit/>
          </a:bodyPr>
          <a:lstStyle/>
          <a:p>
            <a:r>
              <a:rPr lang="zh-HK" altLang="en-US" b="1" dirty="0" smtClean="0">
                <a:solidFill>
                  <a:schemeClr val="accent5">
                    <a:lumMod val="75000"/>
                  </a:schemeClr>
                </a:solidFill>
                <a:latin typeface="微軟正黑體" panose="020B0604030504040204" pitchFamily="34" charset="-120"/>
                <a:ea typeface="微軟正黑體" panose="020B0604030504040204" pitchFamily="34" charset="-120"/>
              </a:rPr>
              <a:t>快樂馬拉松</a:t>
            </a:r>
            <a:endParaRPr lang="zh-HK"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solidFill>
            <a:schemeClr val="accent6">
              <a:lumMod val="20000"/>
              <a:lumOff val="80000"/>
            </a:schemeClr>
          </a:solidFill>
        </p:spPr>
        <p:txBody>
          <a:bodyPr>
            <a:normAutofit/>
          </a:bodyPr>
          <a:lstStyle/>
          <a:p>
            <a:pPr marL="0" indent="0">
              <a:buNone/>
            </a:pPr>
            <a:r>
              <a:rPr lang="zh-CN" altLang="en-US" sz="2600" dirty="0" smtClean="0">
                <a:latin typeface="微軟正黑體" panose="020B0604030504040204" pitchFamily="34" charset="-120"/>
                <a:ea typeface="微軟正黑體" panose="020B0604030504040204" pitchFamily="34" charset="-120"/>
              </a:rPr>
              <a:t>機</a:t>
            </a:r>
            <a:r>
              <a:rPr lang="zh-TW" altLang="en-US" sz="2600" dirty="0" smtClean="0">
                <a:latin typeface="微軟正黑體" panose="020B0604030504040204" pitchFamily="34" charset="-120"/>
                <a:ea typeface="微軟正黑體" panose="020B0604030504040204" pitchFamily="34" charset="-120"/>
              </a:rPr>
              <a:t>械</a:t>
            </a:r>
            <a:r>
              <a:rPr lang="zh-CN" altLang="en-US" sz="2600" dirty="0" smtClean="0">
                <a:latin typeface="微軟正黑體" panose="020B0604030504040204" pitchFamily="34" charset="-120"/>
                <a:ea typeface="微軟正黑體" panose="020B0604030504040204" pitchFamily="34" charset="-120"/>
              </a:rPr>
              <a:t>人沿黑色引導線從非十字線拼裝塊的</a:t>
            </a:r>
            <a:r>
              <a:rPr lang="zh-CN" altLang="en-US" sz="2600" dirty="0" smtClean="0">
                <a:solidFill>
                  <a:srgbClr val="FF0000"/>
                </a:solidFill>
                <a:latin typeface="微軟正黑體" panose="020B0604030504040204" pitchFamily="34" charset="-120"/>
                <a:ea typeface="微軟正黑體" panose="020B0604030504040204" pitchFamily="34" charset="-120"/>
              </a:rPr>
              <a:t>一</a:t>
            </a:r>
            <a:r>
              <a:rPr lang="zh-TW" altLang="en-US" sz="2600" dirty="0" smtClean="0">
                <a:solidFill>
                  <a:srgbClr val="FF0000"/>
                </a:solidFill>
                <a:latin typeface="微軟正黑體" panose="020B0604030504040204" pitchFamily="34" charset="-120"/>
                <a:ea typeface="微軟正黑體" panose="020B0604030504040204" pitchFamily="34" charset="-120"/>
              </a:rPr>
              <a:t>端</a:t>
            </a:r>
            <a:r>
              <a:rPr lang="zh-CN" altLang="en-US" sz="2600" dirty="0" smtClean="0">
                <a:solidFill>
                  <a:srgbClr val="FF0000"/>
                </a:solidFill>
                <a:latin typeface="微軟正黑體" panose="020B0604030504040204" pitchFamily="34" charset="-120"/>
                <a:ea typeface="微軟正黑體" panose="020B0604030504040204" pitchFamily="34" charset="-120"/>
              </a:rPr>
              <a:t>口入從另</a:t>
            </a:r>
            <a:r>
              <a:rPr lang="zh-TW" altLang="en-US" sz="2600" dirty="0" smtClean="0">
                <a:solidFill>
                  <a:srgbClr val="FF0000"/>
                </a:solidFill>
                <a:latin typeface="微軟正黑體" panose="020B0604030504040204" pitchFamily="34" charset="-120"/>
                <a:ea typeface="微軟正黑體" panose="020B0604030504040204" pitchFamily="34" charset="-120"/>
              </a:rPr>
              <a:t>端</a:t>
            </a:r>
            <a:r>
              <a:rPr lang="zh-CN" altLang="en-US" sz="2600" dirty="0" smtClean="0">
                <a:solidFill>
                  <a:srgbClr val="FF0000"/>
                </a:solidFill>
                <a:latin typeface="微軟正黑體" panose="020B0604030504040204" pitchFamily="34" charset="-120"/>
                <a:ea typeface="微軟正黑體" panose="020B0604030504040204" pitchFamily="34" charset="-120"/>
              </a:rPr>
              <a:t>一口出</a:t>
            </a:r>
            <a:r>
              <a:rPr lang="zh-CN" altLang="en-US" sz="2600" dirty="0" smtClean="0">
                <a:latin typeface="微軟正黑體" panose="020B0604030504040204" pitchFamily="34" charset="-120"/>
                <a:ea typeface="微軟正黑體" panose="020B0604030504040204" pitchFamily="34" charset="-120"/>
              </a:rPr>
              <a:t>，如遇到轉彎標誌，應按的規定通過。</a:t>
            </a:r>
            <a:endParaRPr lang="en-US" altLang="zh-CN" sz="2600" dirty="0" smtClean="0">
              <a:latin typeface="微軟正黑體" panose="020B0604030504040204" pitchFamily="34" charset="-120"/>
              <a:ea typeface="微軟正黑體" panose="020B0604030504040204" pitchFamily="34" charset="-120"/>
            </a:endParaRPr>
          </a:p>
          <a:p>
            <a:pPr marL="0" indent="0">
              <a:buNone/>
            </a:pPr>
            <a:r>
              <a:rPr lang="zh-CN" altLang="en-US" sz="2600" dirty="0" smtClean="0">
                <a:latin typeface="微軟正黑體" panose="020B0604030504040204" pitchFamily="34" charset="-120"/>
                <a:ea typeface="微軟正黑體" panose="020B0604030504040204" pitchFamily="34" charset="-120"/>
              </a:rPr>
              <a:t>快樂馬拉松任務可與其它任務</a:t>
            </a:r>
            <a:r>
              <a:rPr lang="zh-CN" altLang="en-US" sz="2600" dirty="0" smtClean="0">
                <a:solidFill>
                  <a:srgbClr val="FF0000"/>
                </a:solidFill>
                <a:latin typeface="微軟正黑體" panose="020B0604030504040204" pitchFamily="34" charset="-120"/>
                <a:ea typeface="微軟正黑體" panose="020B0604030504040204" pitchFamily="34" charset="-120"/>
              </a:rPr>
              <a:t>混合完成</a:t>
            </a:r>
            <a:r>
              <a:rPr lang="zh-CN" altLang="en-US" sz="2600" dirty="0" smtClean="0">
                <a:latin typeface="微軟正黑體" panose="020B0604030504040204" pitchFamily="34" charset="-120"/>
                <a:ea typeface="微軟正黑體" panose="020B0604030504040204" pitchFamily="34" charset="-120"/>
              </a:rPr>
              <a:t>，也可以在馬拉松任務中通過十字線拼裝塊。如果不指定馬拉松任務，通過所有非十字線拼裝塊和轉彎標誌均不記分，但錯誤通過轉彎標誌要扣分。</a:t>
            </a:r>
          </a:p>
          <a:p>
            <a:pPr marL="0" indent="0">
              <a:buNone/>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計分</a:t>
            </a:r>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l"/>
            </a:pPr>
            <a:r>
              <a:rPr lang="zh-CN" altLang="en-US" sz="2600" dirty="0" smtClean="0">
                <a:latin typeface="微軟正黑體" panose="020B0604030504040204" pitchFamily="34" charset="-120"/>
                <a:ea typeface="微軟正黑體" panose="020B0604030504040204" pitchFamily="34" charset="-120"/>
              </a:rPr>
              <a:t>通過一個非十字拼裝塊</a:t>
            </a:r>
            <a:r>
              <a:rPr lang="en-US" altLang="zh-TW" sz="2600" dirty="0" smtClean="0">
                <a:latin typeface="微軟正黑體" panose="020B0604030504040204" pitchFamily="34" charset="-120"/>
                <a:ea typeface="微軟正黑體" panose="020B0604030504040204" pitchFamily="34" charset="-120"/>
              </a:rPr>
              <a:t>+</a:t>
            </a:r>
            <a:r>
              <a:rPr lang="en-US" altLang="zh-CN" sz="2600" dirty="0" smtClean="0">
                <a:latin typeface="微軟正黑體" panose="020B0604030504040204" pitchFamily="34" charset="-120"/>
                <a:ea typeface="微軟正黑體" panose="020B0604030504040204" pitchFamily="34" charset="-120"/>
              </a:rPr>
              <a:t>8</a:t>
            </a:r>
            <a:r>
              <a:rPr lang="zh-CN" altLang="en-US" sz="2600" dirty="0" smtClean="0">
                <a:latin typeface="微軟正黑體" panose="020B0604030504040204" pitchFamily="34" charset="-120"/>
                <a:ea typeface="微軟正黑體" panose="020B0604030504040204" pitchFamily="34" charset="-120"/>
              </a:rPr>
              <a:t>分，通過一個轉彎標誌</a:t>
            </a:r>
            <a:r>
              <a:rPr lang="en-US" altLang="zh-TW" sz="2600" dirty="0" smtClean="0">
                <a:latin typeface="微軟正黑體" panose="020B0604030504040204" pitchFamily="34" charset="-120"/>
                <a:ea typeface="微軟正黑體" panose="020B0604030504040204" pitchFamily="34" charset="-120"/>
              </a:rPr>
              <a:t>+</a:t>
            </a:r>
            <a:r>
              <a:rPr lang="en-US" altLang="zh-CN" sz="2600" dirty="0" smtClean="0">
                <a:latin typeface="微軟正黑體" panose="020B0604030504040204" pitchFamily="34" charset="-120"/>
                <a:ea typeface="微軟正黑體" panose="020B0604030504040204" pitchFamily="34" charset="-120"/>
              </a:rPr>
              <a:t>5</a:t>
            </a:r>
            <a:r>
              <a:rPr lang="zh-CN" altLang="en-US" sz="2600" dirty="0" smtClean="0">
                <a:latin typeface="微軟正黑體" panose="020B0604030504040204" pitchFamily="34" charset="-120"/>
                <a:ea typeface="微軟正黑體" panose="020B0604030504040204" pitchFamily="34" charset="-120"/>
              </a:rPr>
              <a:t>分，通過轉彎標誌</a:t>
            </a:r>
            <a:r>
              <a:rPr lang="zh-CN" altLang="en-US" sz="2600" dirty="0" smtClean="0">
                <a:solidFill>
                  <a:srgbClr val="FF0000"/>
                </a:solidFill>
                <a:latin typeface="微軟正黑體" panose="020B0604030504040204" pitchFamily="34" charset="-120"/>
                <a:ea typeface="微軟正黑體" panose="020B0604030504040204" pitchFamily="34" charset="-120"/>
              </a:rPr>
              <a:t>不正確</a:t>
            </a:r>
            <a:r>
              <a:rPr lang="zh-CN" altLang="en-US" sz="2600" dirty="0" smtClean="0">
                <a:latin typeface="微軟正黑體" panose="020B0604030504040204" pitchFamily="34" charset="-120"/>
                <a:ea typeface="微軟正黑體" panose="020B0604030504040204" pitchFamily="34" charset="-120"/>
              </a:rPr>
              <a:t>一次</a:t>
            </a:r>
            <a:r>
              <a:rPr lang="en-US" altLang="zh-TW" sz="2600" dirty="0">
                <a:latin typeface="微軟正黑體" panose="020B0604030504040204" pitchFamily="34" charset="-120"/>
                <a:ea typeface="微軟正黑體" panose="020B0604030504040204" pitchFamily="34" charset="-120"/>
              </a:rPr>
              <a:t>-</a:t>
            </a:r>
            <a:r>
              <a:rPr lang="en-US" altLang="zh-CN" sz="2600" dirty="0" smtClean="0">
                <a:latin typeface="微軟正黑體" panose="020B0604030504040204" pitchFamily="34" charset="-120"/>
                <a:ea typeface="微軟正黑體" panose="020B0604030504040204" pitchFamily="34" charset="-120"/>
              </a:rPr>
              <a:t>3</a:t>
            </a:r>
            <a:r>
              <a:rPr lang="zh-CN" altLang="en-US" sz="2600" dirty="0" smtClean="0">
                <a:latin typeface="微軟正黑體" panose="020B0604030504040204" pitchFamily="34" charset="-120"/>
                <a:ea typeface="微軟正黑體" panose="020B0604030504040204" pitchFamily="34" charset="-120"/>
              </a:rPr>
              <a:t>分。</a:t>
            </a:r>
          </a:p>
        </p:txBody>
      </p:sp>
    </p:spTree>
    <p:extLst>
      <p:ext uri="{BB962C8B-B14F-4D97-AF65-F5344CB8AC3E}">
        <p14:creationId xmlns:p14="http://schemas.microsoft.com/office/powerpoint/2010/main" val="16548213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2" y="365129"/>
            <a:ext cx="3223268" cy="1325563"/>
          </a:xfrm>
        </p:spPr>
        <p:txBody>
          <a:bodyPr/>
          <a:lstStyle/>
          <a:p>
            <a:r>
              <a:rPr lang="zh-HK" altLang="en-US" dirty="0" smtClean="0">
                <a:solidFill>
                  <a:schemeClr val="accent1">
                    <a:lumMod val="50000"/>
                  </a:schemeClr>
                </a:solidFill>
                <a:latin typeface="微軟正黑體" panose="020B0604030504040204" pitchFamily="34" charset="-120"/>
                <a:ea typeface="微軟正黑體" panose="020B0604030504040204" pitchFamily="34" charset="-120"/>
              </a:rPr>
              <a:t>趣味垂釣</a:t>
            </a:r>
            <a:endParaRPr lang="zh-HK"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7154" y="1787524"/>
            <a:ext cx="5472113" cy="4665811"/>
          </a:xfrm>
          <a:solidFill>
            <a:schemeClr val="accent1">
              <a:lumMod val="20000"/>
              <a:lumOff val="80000"/>
            </a:schemeClr>
          </a:solidFill>
        </p:spPr>
        <p:txBody>
          <a:bodyPr>
            <a:noAutofit/>
          </a:bodyPr>
          <a:lstStyle/>
          <a:p>
            <a:r>
              <a:rPr lang="zh-CN" altLang="en-US" sz="2000" dirty="0" smtClean="0">
                <a:latin typeface="微軟正黑體" panose="020B0604030504040204" pitchFamily="34" charset="-120"/>
                <a:ea typeface="微軟正黑體" panose="020B0604030504040204" pitchFamily="34" charset="-120"/>
              </a:rPr>
              <a:t>在長</a:t>
            </a:r>
            <a:r>
              <a:rPr lang="en-US" altLang="zh-CN" sz="2000" dirty="0" smtClean="0">
                <a:latin typeface="微軟正黑體" panose="020B0604030504040204" pitchFamily="34" charset="-120"/>
                <a:ea typeface="微軟正黑體" panose="020B0604030504040204" pitchFamily="34" charset="-120"/>
              </a:rPr>
              <a:t>400mm</a:t>
            </a:r>
            <a:r>
              <a:rPr lang="zh-CN" altLang="en-US" sz="2000" dirty="0" smtClean="0">
                <a:latin typeface="微軟正黑體" panose="020B0604030504040204" pitchFamily="34" charset="-120"/>
                <a:ea typeface="微軟正黑體" panose="020B0604030504040204" pitchFamily="34" charset="-120"/>
              </a:rPr>
              <a:t>、 寬</a:t>
            </a:r>
            <a:r>
              <a:rPr lang="en-US" altLang="zh-CN" sz="2000" dirty="0" smtClean="0">
                <a:latin typeface="微軟正黑體" panose="020B0604030504040204" pitchFamily="34" charset="-120"/>
                <a:ea typeface="微軟正黑體" panose="020B0604030504040204" pitchFamily="34" charset="-120"/>
              </a:rPr>
              <a:t>50mm</a:t>
            </a:r>
            <a:r>
              <a:rPr lang="zh-CN" altLang="en-US" sz="2000" dirty="0">
                <a:latin typeface="微軟正黑體" panose="020B0604030504040204" pitchFamily="34" charset="-120"/>
                <a:ea typeface="微軟正黑體" panose="020B0604030504040204" pitchFamily="34" charset="-120"/>
              </a:rPr>
              <a:t>、 厚</a:t>
            </a:r>
            <a:r>
              <a:rPr lang="en-US" altLang="zh-CN" sz="2000" dirty="0" smtClean="0">
                <a:latin typeface="微軟正黑體" panose="020B0604030504040204" pitchFamily="34" charset="-120"/>
                <a:ea typeface="微軟正黑體" panose="020B0604030504040204" pitchFamily="34" charset="-120"/>
              </a:rPr>
              <a:t>18mm</a:t>
            </a:r>
            <a:r>
              <a:rPr lang="zh-CN" altLang="en-US" sz="2000" dirty="0" smtClean="0">
                <a:latin typeface="微軟正黑體" panose="020B0604030504040204" pitchFamily="34" charset="-120"/>
                <a:ea typeface="微軟正黑體" panose="020B0604030504040204" pitchFamily="34" charset="-120"/>
              </a:rPr>
              <a:t>的木條上居中固定著</a:t>
            </a:r>
            <a:r>
              <a:rPr lang="en-US" altLang="zh-CN" sz="2000" dirty="0" smtClean="0">
                <a:latin typeface="微軟正黑體" panose="020B0604030504040204" pitchFamily="34" charset="-120"/>
                <a:ea typeface="微軟正黑體" panose="020B0604030504040204" pitchFamily="34" charset="-120"/>
              </a:rPr>
              <a:t>4</a:t>
            </a:r>
            <a:r>
              <a:rPr lang="zh-CN" altLang="en-US" sz="2000" dirty="0" smtClean="0">
                <a:latin typeface="微軟正黑體" panose="020B0604030504040204" pitchFamily="34" charset="-120"/>
                <a:ea typeface="微軟正黑體" panose="020B0604030504040204" pitchFamily="34" charset="-120"/>
              </a:rPr>
              <a:t>根直徑</a:t>
            </a:r>
            <a:r>
              <a:rPr lang="en-US" altLang="zh-CN" sz="2000" dirty="0" smtClean="0">
                <a:latin typeface="微軟正黑體" panose="020B0604030504040204" pitchFamily="34" charset="-120"/>
                <a:ea typeface="微軟正黑體" panose="020B0604030504040204" pitchFamily="34" charset="-120"/>
              </a:rPr>
              <a:t>6mm</a:t>
            </a:r>
            <a:r>
              <a:rPr lang="zh-CN" altLang="en-US" sz="2000" dirty="0">
                <a:latin typeface="微軟正黑體" panose="020B0604030504040204" pitchFamily="34" charset="-120"/>
                <a:ea typeface="微軟正黑體" panose="020B0604030504040204" pitchFamily="34" charset="-120"/>
              </a:rPr>
              <a:t>、 高</a:t>
            </a:r>
            <a:r>
              <a:rPr lang="en-US" altLang="zh-CN" sz="2000" dirty="0">
                <a:latin typeface="微軟正黑體" panose="020B0604030504040204" pitchFamily="34" charset="-120"/>
                <a:ea typeface="微軟正黑體" panose="020B0604030504040204" pitchFamily="34" charset="-120"/>
              </a:rPr>
              <a:t>100</a:t>
            </a:r>
            <a:r>
              <a:rPr lang="zh-CN" altLang="en-US" sz="2000" dirty="0">
                <a:latin typeface="微軟正黑體" panose="020B0604030504040204" pitchFamily="34" charset="-120"/>
                <a:ea typeface="微軟正黑體" panose="020B0604030504040204" pitchFamily="34" charset="-120"/>
              </a:rPr>
              <a:t>～ </a:t>
            </a:r>
            <a:r>
              <a:rPr lang="en-US" altLang="zh-CN" sz="2000" dirty="0" smtClean="0">
                <a:latin typeface="微軟正黑體" panose="020B0604030504040204" pitchFamily="34" charset="-120"/>
                <a:ea typeface="微軟正黑體" panose="020B0604030504040204" pitchFamily="34" charset="-120"/>
              </a:rPr>
              <a:t>300mm</a:t>
            </a:r>
            <a:r>
              <a:rPr lang="zh-CN" altLang="en-US" sz="2000" dirty="0" smtClean="0">
                <a:latin typeface="微軟正黑體" panose="020B0604030504040204" pitchFamily="34" charset="-120"/>
                <a:ea typeface="微軟正黑體" panose="020B0604030504040204" pitchFamily="34" charset="-120"/>
              </a:rPr>
              <a:t>的棒，代表魚塘</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右</a:t>
            </a:r>
            <a:r>
              <a:rPr lang="zh-CN" altLang="en-US" sz="2000" dirty="0" smtClean="0">
                <a:latin typeface="微軟正黑體" panose="020B0604030504040204" pitchFamily="34" charset="-120"/>
                <a:ea typeface="微軟正黑體" panose="020B0604030504040204" pitchFamily="34" charset="-120"/>
              </a:rPr>
              <a:t>如圖</a:t>
            </a:r>
            <a:r>
              <a:rPr lang="en-US" altLang="zh-TW" sz="2000" dirty="0" smtClean="0">
                <a:latin typeface="微軟正黑體" panose="020B0604030504040204" pitchFamily="34" charset="-120"/>
                <a:ea typeface="微軟正黑體" panose="020B0604030504040204" pitchFamily="34" charset="-120"/>
              </a:rPr>
              <a:t>)</a:t>
            </a:r>
            <a:r>
              <a:rPr lang="zh-CN" altLang="en-US" sz="2000" dirty="0" smtClean="0">
                <a:latin typeface="微軟正黑體" panose="020B0604030504040204" pitchFamily="34" charset="-120"/>
                <a:ea typeface="微軟正黑體" panose="020B0604030504040204" pitchFamily="34" charset="-120"/>
              </a:rPr>
              <a:t>。相鄰鋼棒的中心距為</a:t>
            </a:r>
            <a:r>
              <a:rPr lang="en-US" altLang="zh-CN" sz="2000" dirty="0" smtClean="0">
                <a:latin typeface="微軟正黑體" panose="020B0604030504040204" pitchFamily="34" charset="-120"/>
                <a:ea typeface="微軟正黑體" panose="020B0604030504040204" pitchFamily="34" charset="-120"/>
              </a:rPr>
              <a:t>100mm</a:t>
            </a:r>
            <a:r>
              <a:rPr lang="zh-CN" altLang="en-US" sz="2000" dirty="0">
                <a:latin typeface="微軟正黑體" panose="020B0604030504040204" pitchFamily="34" charset="-120"/>
                <a:ea typeface="微軟正黑體" panose="020B0604030504040204" pitchFamily="34" charset="-120"/>
              </a:rPr>
              <a:t>。有</a:t>
            </a:r>
            <a:r>
              <a:rPr lang="en-US" altLang="zh-CN" sz="2000" dirty="0" smtClean="0">
                <a:solidFill>
                  <a:srgbClr val="FF0000"/>
                </a:solidFill>
                <a:latin typeface="微軟正黑體" panose="020B0604030504040204" pitchFamily="34" charset="-120"/>
                <a:ea typeface="微軟正黑體" panose="020B0604030504040204" pitchFamily="34" charset="-120"/>
              </a:rPr>
              <a:t>10</a:t>
            </a:r>
            <a:r>
              <a:rPr lang="zh-CN" altLang="en-US" sz="2000" dirty="0" smtClean="0">
                <a:solidFill>
                  <a:srgbClr val="FF0000"/>
                </a:solidFill>
                <a:latin typeface="微軟正黑體" panose="020B0604030504040204" pitchFamily="34" charset="-120"/>
                <a:ea typeface="微軟正黑體" panose="020B0604030504040204" pitchFamily="34" charset="-120"/>
              </a:rPr>
              <a:t>個</a:t>
            </a:r>
            <a:r>
              <a:rPr lang="zh-CN" altLang="en-US" sz="2000" dirty="0" smtClean="0">
                <a:latin typeface="微軟正黑體" panose="020B0604030504040204" pitchFamily="34" charset="-120"/>
                <a:ea typeface="微軟正黑體" panose="020B0604030504040204" pitchFamily="34" charset="-120"/>
              </a:rPr>
              <a:t>直徑</a:t>
            </a:r>
            <a:r>
              <a:rPr lang="en-US" altLang="zh-CN" sz="2000" dirty="0" smtClean="0">
                <a:latin typeface="微軟正黑體" panose="020B0604030504040204" pitchFamily="34" charset="-120"/>
                <a:ea typeface="微軟正黑體" panose="020B0604030504040204" pitchFamily="34" charset="-120"/>
              </a:rPr>
              <a:t>30mm</a:t>
            </a:r>
            <a:r>
              <a:rPr lang="zh-CN" altLang="en-US" sz="2000" dirty="0">
                <a:latin typeface="微軟正黑體" panose="020B0604030504040204" pitchFamily="34" charset="-120"/>
                <a:ea typeface="微軟正黑體" panose="020B0604030504040204" pitchFamily="34" charset="-120"/>
              </a:rPr>
              <a:t>、高</a:t>
            </a:r>
            <a:r>
              <a:rPr lang="en-US" altLang="zh-CN" sz="2000" dirty="0" smtClean="0">
                <a:latin typeface="微軟正黑體" panose="020B0604030504040204" pitchFamily="34" charset="-120"/>
                <a:ea typeface="微軟正黑體" panose="020B0604030504040204" pitchFamily="34" charset="-120"/>
              </a:rPr>
              <a:t>18mm</a:t>
            </a:r>
            <a:r>
              <a:rPr lang="zh-CN" altLang="en-US" sz="2000" dirty="0" smtClean="0">
                <a:latin typeface="微軟正黑體" panose="020B0604030504040204" pitchFamily="34" charset="-120"/>
                <a:ea typeface="微軟正黑體" panose="020B0604030504040204" pitchFamily="34" charset="-120"/>
              </a:rPr>
              <a:t>的</a:t>
            </a:r>
            <a:r>
              <a:rPr lang="zh-CN" altLang="en-US" sz="2000" dirty="0" smtClean="0">
                <a:solidFill>
                  <a:srgbClr val="FF0000"/>
                </a:solidFill>
                <a:latin typeface="微軟正黑體" panose="020B0604030504040204" pitchFamily="34" charset="-120"/>
                <a:ea typeface="微軟正黑體" panose="020B0604030504040204" pitchFamily="34" charset="-120"/>
              </a:rPr>
              <a:t>腰鼓形圓柱</a:t>
            </a:r>
            <a:r>
              <a:rPr lang="zh-CN" altLang="en-US" sz="2000" dirty="0" smtClean="0">
                <a:latin typeface="微軟正黑體" panose="020B0604030504040204" pitchFamily="34" charset="-120"/>
                <a:ea typeface="微軟正黑體" panose="020B0604030504040204" pitchFamily="34" charset="-120"/>
              </a:rPr>
              <a:t>，重約</a:t>
            </a:r>
            <a:r>
              <a:rPr lang="en-US" altLang="zh-CN" sz="2000" dirty="0" smtClean="0">
                <a:latin typeface="微軟正黑體" panose="020B0604030504040204" pitchFamily="34" charset="-120"/>
                <a:ea typeface="微軟正黑體" panose="020B0604030504040204" pitchFamily="34" charset="-120"/>
              </a:rPr>
              <a:t>10g</a:t>
            </a:r>
            <a:r>
              <a:rPr lang="zh-CN" altLang="en-US" sz="2000" dirty="0" smtClean="0">
                <a:latin typeface="微軟正黑體" panose="020B0604030504040204" pitchFamily="34" charset="-120"/>
                <a:ea typeface="微軟正黑體" panose="020B0604030504040204" pitchFamily="34" charset="-120"/>
              </a:rPr>
              <a:t>，代表“小魚”</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右下</a:t>
            </a:r>
            <a:r>
              <a:rPr lang="zh-CN" altLang="en-US" sz="2000" dirty="0" smtClean="0">
                <a:latin typeface="微軟正黑體" panose="020B0604030504040204" pitchFamily="34" charset="-120"/>
                <a:ea typeface="微軟正黑體" panose="020B0604030504040204" pitchFamily="34" charset="-120"/>
              </a:rPr>
              <a:t>如圖</a:t>
            </a:r>
            <a:r>
              <a:rPr lang="en-US" altLang="zh-TW" sz="2000" dirty="0" smtClean="0">
                <a:latin typeface="微軟正黑體" panose="020B0604030504040204" pitchFamily="34" charset="-120"/>
                <a:ea typeface="微軟正黑體" panose="020B0604030504040204" pitchFamily="34" charset="-120"/>
              </a:rPr>
              <a:t>)</a:t>
            </a:r>
            <a:r>
              <a:rPr lang="zh-CN" altLang="en-US" sz="2000" dirty="0" smtClean="0">
                <a:latin typeface="微軟正黑體" panose="020B0604030504040204" pitchFamily="34" charset="-120"/>
                <a:ea typeface="微軟正黑體" panose="020B0604030504040204" pitchFamily="34" charset="-120"/>
              </a:rPr>
              <a:t>。</a:t>
            </a:r>
            <a:endParaRPr lang="en-US" altLang="zh-CN" sz="2000" dirty="0" smtClean="0">
              <a:latin typeface="微軟正黑體" panose="020B0604030504040204" pitchFamily="34" charset="-120"/>
              <a:ea typeface="微軟正黑體" panose="020B0604030504040204" pitchFamily="34" charset="-120"/>
            </a:endParaRPr>
          </a:p>
          <a:p>
            <a:r>
              <a:rPr lang="zh-CN" altLang="en-US" sz="2000" dirty="0" smtClean="0">
                <a:latin typeface="微軟正黑體" panose="020B0604030504040204" pitchFamily="34" charset="-120"/>
                <a:ea typeface="微軟正黑體" panose="020B0604030504040204" pitchFamily="34" charset="-120"/>
              </a:rPr>
              <a:t> 每個圓柱的軸向鑽有直徑</a:t>
            </a:r>
            <a:r>
              <a:rPr lang="en-US" altLang="zh-CN" sz="2000" dirty="0" smtClean="0">
                <a:latin typeface="微軟正黑體" panose="020B0604030504040204" pitchFamily="34" charset="-120"/>
                <a:ea typeface="微軟正黑體" panose="020B0604030504040204" pitchFamily="34" charset="-120"/>
              </a:rPr>
              <a:t>10mm</a:t>
            </a:r>
            <a:r>
              <a:rPr lang="zh-CN" altLang="en-US" sz="2000" dirty="0">
                <a:latin typeface="微軟正黑體" panose="020B0604030504040204" pitchFamily="34" charset="-120"/>
                <a:ea typeface="微軟正黑體" panose="020B0604030504040204" pitchFamily="34" charset="-120"/>
              </a:rPr>
              <a:t>的通孔。 </a:t>
            </a:r>
            <a:r>
              <a:rPr lang="en-US" altLang="zh-CN" sz="2000" dirty="0" smtClean="0">
                <a:latin typeface="微軟正黑體" panose="020B0604030504040204" pitchFamily="34" charset="-120"/>
                <a:ea typeface="微軟正黑體" panose="020B0604030504040204" pitchFamily="34" charset="-120"/>
              </a:rPr>
              <a:t>10</a:t>
            </a:r>
            <a:r>
              <a:rPr lang="zh-CN" altLang="en-US" sz="2000" dirty="0" smtClean="0">
                <a:latin typeface="微軟正黑體" panose="020B0604030504040204" pitchFamily="34" charset="-120"/>
                <a:ea typeface="微軟正黑體" panose="020B0604030504040204" pitchFamily="34" charset="-120"/>
              </a:rPr>
              <a:t>個圓柱分別套在</a:t>
            </a:r>
            <a:r>
              <a:rPr lang="en-US" altLang="zh-CN" sz="2000" dirty="0" smtClean="0">
                <a:latin typeface="微軟正黑體" panose="020B0604030504040204" pitchFamily="34" charset="-120"/>
                <a:ea typeface="微軟正黑體" panose="020B0604030504040204" pitchFamily="34" charset="-120"/>
              </a:rPr>
              <a:t>4</a:t>
            </a:r>
            <a:r>
              <a:rPr lang="zh-CN" altLang="en-US" sz="2000" dirty="0" smtClean="0">
                <a:latin typeface="微軟正黑體" panose="020B0604030504040204" pitchFamily="34" charset="-120"/>
                <a:ea typeface="微軟正黑體" panose="020B0604030504040204" pitchFamily="34" charset="-120"/>
              </a:rPr>
              <a:t>根鋼棒上，可能會有 多種分佈方式。木條</a:t>
            </a:r>
            <a:r>
              <a:rPr lang="zh-TW" altLang="en-US" sz="2000" dirty="0">
                <a:latin typeface="微軟正黑體" panose="020B0604030504040204" pitchFamily="34" charset="-120"/>
                <a:ea typeface="微軟正黑體" panose="020B0604030504040204" pitchFamily="34" charset="-120"/>
              </a:rPr>
              <a:t>會</a:t>
            </a:r>
            <a:r>
              <a:rPr lang="zh-CN" altLang="en-US" sz="2000" dirty="0" smtClean="0">
                <a:solidFill>
                  <a:srgbClr val="FF0000"/>
                </a:solidFill>
                <a:latin typeface="微軟正黑體" panose="020B0604030504040204" pitchFamily="34" charset="-120"/>
                <a:ea typeface="微軟正黑體" panose="020B0604030504040204" pitchFamily="34" charset="-120"/>
              </a:rPr>
              <a:t>固定</a:t>
            </a:r>
            <a:r>
              <a:rPr lang="zh-CN" altLang="en-US" sz="2000" dirty="0" smtClean="0">
                <a:latin typeface="微軟正黑體" panose="020B0604030504040204" pitchFamily="34" charset="-120"/>
                <a:ea typeface="微軟正黑體" panose="020B0604030504040204" pitchFamily="34" charset="-120"/>
              </a:rPr>
              <a:t>在某一拼裝塊上。機</a:t>
            </a:r>
            <a:r>
              <a:rPr lang="zh-TW" altLang="en-US" sz="2000" dirty="0" smtClean="0">
                <a:latin typeface="微軟正黑體" panose="020B0604030504040204" pitchFamily="34" charset="-120"/>
                <a:ea typeface="微軟正黑體" panose="020B0604030504040204" pitchFamily="34" charset="-120"/>
              </a:rPr>
              <a:t>械</a:t>
            </a:r>
            <a:r>
              <a:rPr lang="zh-CN" altLang="en-US" sz="2000" dirty="0" smtClean="0">
                <a:latin typeface="微軟正黑體" panose="020B0604030504040204" pitchFamily="34" charset="-120"/>
                <a:ea typeface="微軟正黑體" panose="020B0604030504040204" pitchFamily="34" charset="-120"/>
              </a:rPr>
              <a:t>人</a:t>
            </a:r>
            <a:r>
              <a:rPr lang="zh-CN" altLang="en-US" sz="2000" dirty="0" smtClean="0">
                <a:solidFill>
                  <a:srgbClr val="FF0000"/>
                </a:solidFill>
                <a:latin typeface="微軟正黑體" panose="020B0604030504040204" pitchFamily="34" charset="-120"/>
                <a:ea typeface="微軟正黑體" panose="020B0604030504040204" pitchFamily="34" charset="-120"/>
              </a:rPr>
              <a:t>需進入</a:t>
            </a:r>
            <a:r>
              <a:rPr lang="zh-CN" altLang="en-US" sz="2000" dirty="0" smtClean="0">
                <a:latin typeface="微軟正黑體" panose="020B0604030504040204" pitchFamily="34" charset="-120"/>
                <a:ea typeface="微軟正黑體" panose="020B0604030504040204" pitchFamily="34" charset="-120"/>
              </a:rPr>
              <a:t>該任務拼裝塊，把小魚取下放到自己身上，垂釣時掉落在地面的小魚不能再取。 </a:t>
            </a:r>
            <a:endParaRPr lang="en-US" altLang="zh-CN" sz="2000" dirty="0" smtClean="0">
              <a:latin typeface="微軟正黑體" panose="020B0604030504040204" pitchFamily="34" charset="-120"/>
              <a:ea typeface="微軟正黑體" panose="020B0604030504040204" pitchFamily="34" charset="-120"/>
            </a:endParaRPr>
          </a:p>
          <a:p>
            <a:pPr marL="0" indent="0">
              <a:buNone/>
            </a:pPr>
            <a:r>
              <a:rPr lang="zh-TW" altLang="en-US" sz="2000" b="1" dirty="0" smtClean="0">
                <a:solidFill>
                  <a:schemeClr val="accent1">
                    <a:lumMod val="50000"/>
                  </a:schemeClr>
                </a:solidFill>
                <a:latin typeface="微軟正黑體" panose="020B0604030504040204" pitchFamily="34" charset="-120"/>
                <a:ea typeface="微軟正黑體" panose="020B0604030504040204" pitchFamily="34" charset="-120"/>
              </a:rPr>
              <a:t>計分</a:t>
            </a:r>
            <a:r>
              <a:rPr lang="en-US" altLang="zh-TW" sz="20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CN" sz="2000" b="1" dirty="0" smtClean="0">
              <a:solidFill>
                <a:schemeClr val="accent1">
                  <a:lumMod val="50000"/>
                </a:schemeClr>
              </a:solidFill>
              <a:latin typeface="微軟正黑體" panose="020B0604030504040204" pitchFamily="34" charset="-120"/>
              <a:ea typeface="微軟正黑體" panose="020B0604030504040204" pitchFamily="34" charset="-120"/>
            </a:endParaRPr>
          </a:p>
          <a:p>
            <a:r>
              <a:rPr lang="zh-CN" altLang="en-US" sz="2000" dirty="0">
                <a:latin typeface="微軟正黑體" panose="020B0604030504040204" pitchFamily="34" charset="-120"/>
                <a:ea typeface="微軟正黑體" panose="020B0604030504040204" pitchFamily="34" charset="-120"/>
              </a:rPr>
              <a:t>機</a:t>
            </a:r>
            <a:r>
              <a:rPr lang="zh-TW" altLang="en-US" sz="2000" dirty="0">
                <a:latin typeface="微軟正黑體" panose="020B0604030504040204" pitchFamily="34" charset="-120"/>
                <a:ea typeface="微軟正黑體" panose="020B0604030504040204" pitchFamily="34" charset="-120"/>
              </a:rPr>
              <a:t>械</a:t>
            </a:r>
            <a:r>
              <a:rPr lang="zh-CN" altLang="en-US" sz="2000" dirty="0">
                <a:latin typeface="微軟正黑體" panose="020B0604030504040204" pitchFamily="34" charset="-120"/>
                <a:ea typeface="微軟正黑體" panose="020B0604030504040204" pitchFamily="34" charset="-120"/>
              </a:rPr>
              <a:t>人</a:t>
            </a:r>
            <a:r>
              <a:rPr lang="zh-CN" altLang="en-US" sz="2000" dirty="0" smtClean="0">
                <a:latin typeface="微軟正黑體" panose="020B0604030504040204" pitchFamily="34" charset="-120"/>
                <a:ea typeface="微軟正黑體" panose="020B0604030504040204" pitchFamily="34" charset="-120"/>
              </a:rPr>
              <a:t>摘下小魚，放在</a:t>
            </a:r>
            <a:r>
              <a:rPr lang="zh-CN" altLang="en-US" sz="2000" dirty="0" smtClean="0">
                <a:solidFill>
                  <a:srgbClr val="FF0000"/>
                </a:solidFill>
                <a:latin typeface="微軟正黑體" panose="020B0604030504040204" pitchFamily="34" charset="-120"/>
                <a:ea typeface="微軟正黑體" panose="020B0604030504040204" pitchFamily="34" charset="-120"/>
              </a:rPr>
              <a:t>機</a:t>
            </a:r>
            <a:r>
              <a:rPr lang="zh-TW" altLang="en-US" sz="2000" dirty="0" smtClean="0">
                <a:solidFill>
                  <a:srgbClr val="FF0000"/>
                </a:solidFill>
                <a:latin typeface="微軟正黑體" panose="020B0604030504040204" pitchFamily="34" charset="-120"/>
                <a:ea typeface="微軟正黑體" panose="020B0604030504040204" pitchFamily="34" charset="-120"/>
              </a:rPr>
              <a:t>械</a:t>
            </a:r>
            <a:r>
              <a:rPr lang="zh-CN" altLang="en-US" sz="2000" dirty="0" smtClean="0">
                <a:solidFill>
                  <a:srgbClr val="FF0000"/>
                </a:solidFill>
                <a:latin typeface="微軟正黑體" panose="020B0604030504040204" pitchFamily="34" charset="-120"/>
                <a:ea typeface="微軟正黑體" panose="020B0604030504040204" pitchFamily="34" charset="-120"/>
              </a:rPr>
              <a:t>人身上</a:t>
            </a:r>
            <a:r>
              <a:rPr lang="zh-CN" altLang="en-US" sz="2000" dirty="0" smtClean="0">
                <a:latin typeface="微軟正黑體" panose="020B0604030504040204" pitchFamily="34" charset="-120"/>
                <a:ea typeface="微軟正黑體" panose="020B0604030504040204" pitchFamily="34" charset="-120"/>
              </a:rPr>
              <a:t>，小魚與地面</a:t>
            </a:r>
            <a:r>
              <a:rPr lang="zh-CN" altLang="en-US" sz="2000" dirty="0" smtClean="0">
                <a:solidFill>
                  <a:srgbClr val="FF0000"/>
                </a:solidFill>
                <a:latin typeface="微軟正黑體" panose="020B0604030504040204" pitchFamily="34" charset="-120"/>
                <a:ea typeface="微軟正黑體" panose="020B0604030504040204" pitchFamily="34" charset="-120"/>
              </a:rPr>
              <a:t>沒有接觸</a:t>
            </a:r>
            <a:r>
              <a:rPr lang="zh-CN" altLang="en-US" sz="2000" dirty="0" smtClean="0">
                <a:latin typeface="微軟正黑體" panose="020B0604030504040204" pitchFamily="34" charset="-120"/>
                <a:ea typeface="微軟正黑體" panose="020B0604030504040204" pitchFamily="34" charset="-120"/>
              </a:rPr>
              <a:t>且機器人脫離該任務拼裝塊後，每個</a:t>
            </a:r>
            <a:r>
              <a:rPr lang="en-US" altLang="zh-TW" sz="2000" dirty="0" smtClean="0">
                <a:latin typeface="微軟正黑體" panose="020B0604030504040204" pitchFamily="34" charset="-120"/>
                <a:ea typeface="微軟正黑體" panose="020B0604030504040204" pitchFamily="34" charset="-120"/>
              </a:rPr>
              <a:t>+</a:t>
            </a:r>
            <a:r>
              <a:rPr lang="en-US" altLang="zh-CN" sz="2000" dirty="0" smtClean="0">
                <a:latin typeface="微軟正黑體" panose="020B0604030504040204" pitchFamily="34" charset="-120"/>
                <a:ea typeface="微軟正黑體" panose="020B0604030504040204" pitchFamily="34" charset="-120"/>
              </a:rPr>
              <a:t>10</a:t>
            </a:r>
            <a:r>
              <a:rPr lang="zh-CN" altLang="en-US" sz="2000" dirty="0">
                <a:latin typeface="微軟正黑體" panose="020B0604030504040204" pitchFamily="34" charset="-120"/>
                <a:ea typeface="微軟正黑體" panose="020B0604030504040204" pitchFamily="34" charset="-120"/>
              </a:rPr>
              <a:t>分。 </a:t>
            </a:r>
            <a:endParaRPr lang="zh-HK" altLang="en-US" sz="20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stretch>
            <a:fillRect/>
          </a:stretch>
        </p:blipFill>
        <p:spPr>
          <a:xfrm>
            <a:off x="5529263" y="365131"/>
            <a:ext cx="3293268" cy="3668311"/>
          </a:xfrm>
          <a:prstGeom prst="rect">
            <a:avLst/>
          </a:prstGeom>
        </p:spPr>
      </p:pic>
      <p:sp>
        <p:nvSpPr>
          <p:cNvPr id="6" name="文字方塊 5"/>
          <p:cNvSpPr txBox="1"/>
          <p:nvPr/>
        </p:nvSpPr>
        <p:spPr>
          <a:xfrm>
            <a:off x="7022308" y="4033438"/>
            <a:ext cx="507206" cy="646331"/>
          </a:xfrm>
          <a:prstGeom prst="rect">
            <a:avLst/>
          </a:prstGeom>
          <a:noFill/>
        </p:spPr>
        <p:txBody>
          <a:bodyPr wrap="square" rtlCol="0">
            <a:spAutoFit/>
          </a:bodyPr>
          <a:lstStyle/>
          <a:p>
            <a:r>
              <a:rPr lang="zh-TW" altLang="en-US" b="1" dirty="0" smtClean="0">
                <a:solidFill>
                  <a:srgbClr val="ED7D31">
                    <a:lumMod val="50000"/>
                  </a:srgbClr>
                </a:solidFill>
                <a:latin typeface="微軟正黑體" panose="020B0604030504040204" pitchFamily="34" charset="-120"/>
                <a:ea typeface="微軟正黑體" panose="020B0604030504040204" pitchFamily="34" charset="-120"/>
              </a:rPr>
              <a:t>魚塘</a:t>
            </a:r>
            <a:endParaRPr lang="zh-HK" altLang="en-US" b="1" dirty="0">
              <a:solidFill>
                <a:srgbClr val="ED7D31">
                  <a:lumMod val="50000"/>
                </a:srgbClr>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cstate="print"/>
          <a:stretch>
            <a:fillRect/>
          </a:stretch>
        </p:blipFill>
        <p:spPr>
          <a:xfrm>
            <a:off x="7742042" y="4289206"/>
            <a:ext cx="987623" cy="2330675"/>
          </a:xfrm>
          <a:prstGeom prst="rect">
            <a:avLst/>
          </a:prstGeom>
        </p:spPr>
      </p:pic>
      <p:sp>
        <p:nvSpPr>
          <p:cNvPr id="8" name="文字方塊 7"/>
          <p:cNvSpPr txBox="1"/>
          <p:nvPr/>
        </p:nvSpPr>
        <p:spPr>
          <a:xfrm>
            <a:off x="7426601" y="5106880"/>
            <a:ext cx="461665" cy="695325"/>
          </a:xfrm>
          <a:prstGeom prst="rect">
            <a:avLst/>
          </a:prstGeom>
          <a:noFill/>
        </p:spPr>
        <p:txBody>
          <a:bodyPr vert="eaVert" wrap="square" rtlCol="0">
            <a:spAutoFit/>
          </a:bodyPr>
          <a:lstStyle/>
          <a:p>
            <a:r>
              <a:rPr lang="zh-TW" altLang="en-US" b="1" dirty="0" smtClean="0">
                <a:solidFill>
                  <a:srgbClr val="ED7D31">
                    <a:lumMod val="50000"/>
                  </a:srgbClr>
                </a:solidFill>
                <a:latin typeface="微軟正黑體" panose="020B0604030504040204" pitchFamily="34" charset="-120"/>
                <a:ea typeface="微軟正黑體" panose="020B0604030504040204" pitchFamily="34" charset="-120"/>
              </a:rPr>
              <a:t>小魚</a:t>
            </a:r>
            <a:endParaRPr lang="zh-HK" altLang="en-US" b="1" dirty="0">
              <a:solidFill>
                <a:srgbClr val="ED7D31">
                  <a:lumMod val="50000"/>
                </a:srgb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79577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9"/>
            <a:ext cx="2719213" cy="1325563"/>
          </a:xfrm>
        </p:spPr>
        <p:txBody>
          <a:bodyPr/>
          <a:lstStyle/>
          <a:p>
            <a:r>
              <a:rPr lang="zh-HK" altLang="en-US" b="1" dirty="0" smtClean="0">
                <a:solidFill>
                  <a:schemeClr val="accent1">
                    <a:lumMod val="50000"/>
                  </a:schemeClr>
                </a:solidFill>
                <a:latin typeface="微軟正黑體" panose="020B0604030504040204" pitchFamily="34" charset="-120"/>
                <a:ea typeface="微軟正黑體" panose="020B0604030504040204" pitchFamily="34" charset="-120"/>
              </a:rPr>
              <a:t>點球大戰</a:t>
            </a:r>
            <a:endParaRPr lang="zh-HK"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21481" y="1416050"/>
            <a:ext cx="5857875" cy="5194300"/>
          </a:xfrm>
          <a:solidFill>
            <a:schemeClr val="accent4">
              <a:lumMod val="20000"/>
              <a:lumOff val="80000"/>
            </a:schemeClr>
          </a:solidFill>
        </p:spPr>
        <p:txBody>
          <a:bodyPr>
            <a:normAutofit lnSpcReduction="10000"/>
          </a:bodyPr>
          <a:lstStyle/>
          <a:p>
            <a:r>
              <a:rPr lang="zh-CN" altLang="en-US" sz="2600" dirty="0" smtClean="0">
                <a:latin typeface="微軟正黑體" panose="020B0604030504040204" pitchFamily="34" charset="-120"/>
                <a:ea typeface="微軟正黑體" panose="020B0604030504040204" pitchFamily="34" charset="-120"/>
              </a:rPr>
              <a:t>在某個拼裝塊上有一個內高</a:t>
            </a:r>
            <a:r>
              <a:rPr lang="en-US" altLang="zh-CN" sz="2600" dirty="0" smtClean="0">
                <a:latin typeface="微軟正黑體" panose="020B0604030504040204" pitchFamily="34" charset="-120"/>
                <a:ea typeface="微軟正黑體" panose="020B0604030504040204" pitchFamily="34" charset="-120"/>
              </a:rPr>
              <a:t>80mm</a:t>
            </a:r>
            <a:r>
              <a:rPr lang="zh-CN" altLang="en-US" sz="2600" dirty="0" smtClean="0">
                <a:latin typeface="微軟正黑體" panose="020B0604030504040204" pitchFamily="34" charset="-120"/>
                <a:ea typeface="微軟正黑體" panose="020B0604030504040204" pitchFamily="34" charset="-120"/>
              </a:rPr>
              <a:t>、內寬</a:t>
            </a:r>
            <a:r>
              <a:rPr lang="en-US" altLang="zh-CN" sz="2600" dirty="0" smtClean="0">
                <a:latin typeface="微軟正黑體" panose="020B0604030504040204" pitchFamily="34" charset="-120"/>
                <a:ea typeface="微軟正黑體" panose="020B0604030504040204" pitchFamily="34" charset="-120"/>
              </a:rPr>
              <a:t>140mm</a:t>
            </a:r>
            <a:r>
              <a:rPr lang="zh-CN" altLang="en-US" sz="2600" dirty="0">
                <a:latin typeface="微軟正黑體" panose="020B0604030504040204" pitchFamily="34" charset="-120"/>
                <a:ea typeface="微軟正黑體" panose="020B0604030504040204" pitchFamily="34" charset="-120"/>
              </a:rPr>
              <a:t>、深</a:t>
            </a:r>
            <a:r>
              <a:rPr lang="en-US" altLang="zh-CN" sz="2600" dirty="0" smtClean="0">
                <a:latin typeface="微軟正黑體" panose="020B0604030504040204" pitchFamily="34" charset="-120"/>
                <a:ea typeface="微軟正黑體" panose="020B0604030504040204" pitchFamily="34" charset="-120"/>
              </a:rPr>
              <a:t>40mm</a:t>
            </a:r>
            <a:r>
              <a:rPr lang="zh-CN" altLang="en-US" sz="2600" dirty="0" smtClean="0">
                <a:latin typeface="微軟正黑體" panose="020B0604030504040204" pitchFamily="34" charset="-120"/>
                <a:ea typeface="微軟正黑體" panose="020B0604030504040204" pitchFamily="34" charset="-120"/>
              </a:rPr>
              <a:t>的黑色球門。在 以球門中央為圓心、 </a:t>
            </a:r>
            <a:r>
              <a:rPr lang="en-US" altLang="zh-CN" sz="2600" dirty="0" smtClean="0">
                <a:latin typeface="微軟正黑體" panose="020B0604030504040204" pitchFamily="34" charset="-120"/>
                <a:ea typeface="微軟正黑體" panose="020B0604030504040204" pitchFamily="34" charset="-120"/>
              </a:rPr>
              <a:t>400 mm</a:t>
            </a:r>
            <a:r>
              <a:rPr lang="zh-CN" altLang="en-US" sz="2600" dirty="0" smtClean="0">
                <a:latin typeface="微軟正黑體" panose="020B0604030504040204" pitchFamily="34" charset="-120"/>
                <a:ea typeface="微軟正黑體" panose="020B0604030504040204" pitchFamily="34" charset="-120"/>
              </a:rPr>
              <a:t>為半徑的圓弧上有</a:t>
            </a:r>
            <a:r>
              <a:rPr lang="en-US" altLang="zh-CN" sz="2600" dirty="0" smtClean="0">
                <a:latin typeface="微軟正黑體" panose="020B0604030504040204" pitchFamily="34" charset="-120"/>
                <a:ea typeface="微軟正黑體" panose="020B0604030504040204" pitchFamily="34" charset="-120"/>
              </a:rPr>
              <a:t>3</a:t>
            </a:r>
            <a:r>
              <a:rPr lang="zh-CN" altLang="en-US" sz="2600" dirty="0" smtClean="0">
                <a:latin typeface="微軟正黑體" panose="020B0604030504040204" pitchFamily="34" charset="-120"/>
                <a:ea typeface="微軟正黑體" panose="020B0604030504040204" pitchFamily="34" charset="-120"/>
              </a:rPr>
              <a:t>個放在小橡皮圓環上的</a:t>
            </a:r>
            <a:r>
              <a:rPr lang="zh-TW" altLang="en-US" sz="2600" dirty="0" smtClean="0">
                <a:solidFill>
                  <a:schemeClr val="accent2">
                    <a:lumMod val="75000"/>
                  </a:schemeClr>
                </a:solidFill>
                <a:latin typeface="微軟正黑體" panose="020B0604030504040204" pitchFamily="34" charset="-120"/>
                <a:ea typeface="微軟正黑體" panose="020B0604030504040204" pitchFamily="34" charset="-120"/>
              </a:rPr>
              <a:t>橙</a:t>
            </a:r>
            <a:r>
              <a:rPr lang="zh-CN" altLang="en-US" sz="2600" dirty="0" smtClean="0">
                <a:solidFill>
                  <a:schemeClr val="accent2">
                    <a:lumMod val="75000"/>
                  </a:schemeClr>
                </a:solidFill>
                <a:latin typeface="微軟正黑體" panose="020B0604030504040204" pitchFamily="34" charset="-120"/>
                <a:ea typeface="微軟正黑體" panose="020B0604030504040204" pitchFamily="34" charset="-120"/>
              </a:rPr>
              <a:t>色</a:t>
            </a:r>
            <a:r>
              <a:rPr lang="zh-CN" altLang="en-US" sz="2600" dirty="0" smtClean="0">
                <a:latin typeface="微軟正黑體" panose="020B0604030504040204" pitchFamily="34" charset="-120"/>
                <a:ea typeface="微軟正黑體" panose="020B0604030504040204" pitchFamily="34" charset="-120"/>
              </a:rPr>
              <a:t>乒乓球。 其中一個球正對球門中央， 另兩球分居兩邊， 與第一個球相距不超過</a:t>
            </a:r>
            <a:r>
              <a:rPr lang="en-US" altLang="zh-CN" sz="2600" dirty="0" smtClean="0">
                <a:latin typeface="微軟正黑體" panose="020B0604030504040204" pitchFamily="34" charset="-120"/>
                <a:ea typeface="微軟正黑體" panose="020B0604030504040204" pitchFamily="34" charset="-120"/>
              </a:rPr>
              <a:t>150mm</a:t>
            </a:r>
            <a:r>
              <a:rPr lang="en-US" altLang="zh-TW" sz="2600" dirty="0">
                <a:latin typeface="微軟正黑體" panose="020B0604030504040204" pitchFamily="34" charset="-120"/>
                <a:ea typeface="微軟正黑體" panose="020B0604030504040204" pitchFamily="34" charset="-120"/>
              </a:rPr>
              <a:t>(</a:t>
            </a:r>
            <a:r>
              <a:rPr lang="zh-CN" altLang="en-US" sz="2600" dirty="0" smtClean="0">
                <a:latin typeface="微軟正黑體" panose="020B0604030504040204" pitchFamily="34" charset="-120"/>
                <a:ea typeface="微軟正黑體" panose="020B0604030504040204" pitchFamily="34" charset="-120"/>
              </a:rPr>
              <a:t>如</a:t>
            </a:r>
            <a:r>
              <a:rPr lang="zh-TW" altLang="en-US" sz="2600" dirty="0" smtClean="0">
                <a:latin typeface="微軟正黑體" panose="020B0604030504040204" pitchFamily="34" charset="-120"/>
                <a:ea typeface="微軟正黑體" panose="020B0604030504040204" pitchFamily="34" charset="-120"/>
              </a:rPr>
              <a:t>右</a:t>
            </a:r>
            <a:r>
              <a:rPr lang="zh-CN" altLang="en-US" sz="2600" dirty="0" smtClean="0">
                <a:latin typeface="微軟正黑體" panose="020B0604030504040204" pitchFamily="34" charset="-120"/>
                <a:ea typeface="微軟正黑體" panose="020B0604030504040204" pitchFamily="34" charset="-120"/>
              </a:rPr>
              <a:t>圖</a:t>
            </a:r>
            <a:r>
              <a:rPr lang="en-US" altLang="zh-TW" sz="2600" dirty="0" smtClean="0">
                <a:latin typeface="微軟正黑體" panose="020B0604030504040204" pitchFamily="34" charset="-120"/>
                <a:ea typeface="微軟正黑體" panose="020B0604030504040204" pitchFamily="34" charset="-120"/>
              </a:rPr>
              <a:t>)</a:t>
            </a:r>
            <a:r>
              <a:rPr lang="zh-CN" altLang="en-US" sz="2600" dirty="0" smtClean="0">
                <a:latin typeface="微軟正黑體" panose="020B0604030504040204" pitchFamily="34" charset="-120"/>
                <a:ea typeface="微軟正黑體" panose="020B0604030504040204" pitchFamily="34" charset="-120"/>
              </a:rPr>
              <a:t>。 機</a:t>
            </a:r>
            <a:r>
              <a:rPr lang="zh-TW" altLang="en-US" sz="2600" dirty="0" smtClean="0">
                <a:latin typeface="微軟正黑體" panose="020B0604030504040204" pitchFamily="34" charset="-120"/>
                <a:ea typeface="微軟正黑體" panose="020B0604030504040204" pitchFamily="34" charset="-120"/>
              </a:rPr>
              <a:t>械</a:t>
            </a:r>
            <a:r>
              <a:rPr lang="zh-CN" altLang="en-US" sz="2600" dirty="0" smtClean="0">
                <a:latin typeface="微軟正黑體" panose="020B0604030504040204" pitchFamily="34" charset="-120"/>
                <a:ea typeface="微軟正黑體" panose="020B0604030504040204" pitchFamily="34" charset="-120"/>
              </a:rPr>
              <a:t>人</a:t>
            </a:r>
            <a:r>
              <a:rPr lang="zh-CN" altLang="en-US" sz="2600" dirty="0">
                <a:latin typeface="微軟正黑體" panose="020B0604030504040204" pitchFamily="34" charset="-120"/>
                <a:ea typeface="微軟正黑體" panose="020B0604030504040204" pitchFamily="34" charset="-120"/>
              </a:rPr>
              <a:t>每次只能把</a:t>
            </a:r>
            <a:r>
              <a:rPr lang="en-US" altLang="zh-CN" sz="2600" dirty="0" smtClean="0">
                <a:latin typeface="微軟正黑體" panose="020B0604030504040204" pitchFamily="34" charset="-120"/>
                <a:ea typeface="微軟正黑體" panose="020B0604030504040204" pitchFamily="34" charset="-120"/>
              </a:rPr>
              <a:t>1</a:t>
            </a:r>
            <a:r>
              <a:rPr lang="zh-CN" altLang="en-US" sz="2600" dirty="0" smtClean="0">
                <a:latin typeface="微軟正黑體" panose="020B0604030504040204" pitchFamily="34" charset="-120"/>
                <a:ea typeface="微軟正黑體" panose="020B0604030504040204" pitchFamily="34" charset="-120"/>
              </a:rPr>
              <a:t>個球踢進球門， 已經離開橡皮圓環的球</a:t>
            </a:r>
            <a:r>
              <a:rPr lang="zh-CN" altLang="en-US" sz="2600" dirty="0" smtClean="0">
                <a:solidFill>
                  <a:srgbClr val="FF0000"/>
                </a:solidFill>
                <a:latin typeface="微軟正黑體" panose="020B0604030504040204" pitchFamily="34" charset="-120"/>
                <a:ea typeface="微軟正黑體" panose="020B0604030504040204" pitchFamily="34" charset="-120"/>
              </a:rPr>
              <a:t>不能再踢</a:t>
            </a:r>
            <a:r>
              <a:rPr lang="zh-CN" altLang="en-US" sz="2600" dirty="0" smtClean="0">
                <a:latin typeface="微軟正黑體" panose="020B0604030504040204" pitchFamily="34" charset="-120"/>
                <a:ea typeface="微軟正黑體" panose="020B0604030504040204" pitchFamily="34" charset="-120"/>
              </a:rPr>
              <a:t>。</a:t>
            </a:r>
            <a:endParaRPr lang="en-US" altLang="zh-CN" sz="2600" dirty="0" smtClean="0">
              <a:latin typeface="微軟正黑體" panose="020B0604030504040204" pitchFamily="34" charset="-120"/>
              <a:ea typeface="微軟正黑體" panose="020B0604030504040204" pitchFamily="34" charset="-120"/>
            </a:endParaRPr>
          </a:p>
          <a:p>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計分</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CN" altLang="en-US" b="1" dirty="0" smtClean="0">
                <a:solidFill>
                  <a:schemeClr val="accent1">
                    <a:lumMod val="50000"/>
                  </a:schemeClr>
                </a:solidFill>
                <a:latin typeface="微軟正黑體" panose="020B0604030504040204" pitchFamily="34" charset="-120"/>
                <a:ea typeface="微軟正黑體" panose="020B0604030504040204" pitchFamily="34" charset="-120"/>
              </a:rPr>
              <a:t> </a:t>
            </a:r>
            <a:endParaRPr lang="en-US" altLang="zh-CN" b="1" dirty="0" smtClean="0">
              <a:solidFill>
                <a:schemeClr val="accent1">
                  <a:lumMod val="50000"/>
                </a:schemeClr>
              </a:solidFill>
              <a:latin typeface="微軟正黑體" panose="020B0604030504040204" pitchFamily="34" charset="-120"/>
              <a:ea typeface="微軟正黑體" panose="020B0604030504040204" pitchFamily="34" charset="-120"/>
            </a:endParaRPr>
          </a:p>
          <a:p>
            <a:r>
              <a:rPr lang="zh-CN" altLang="en-US" sz="2600" dirty="0" smtClean="0">
                <a:latin typeface="微軟正黑體" panose="020B0604030504040204" pitchFamily="34" charset="-120"/>
                <a:ea typeface="微軟正黑體" panose="020B0604030504040204" pitchFamily="34" charset="-120"/>
              </a:rPr>
              <a:t>被踢進球門的中間的球</a:t>
            </a:r>
            <a:r>
              <a:rPr lang="en-US" altLang="zh-TW" sz="2600" dirty="0" smtClean="0">
                <a:latin typeface="微軟正黑體" panose="020B0604030504040204" pitchFamily="34" charset="-120"/>
                <a:ea typeface="微軟正黑體" panose="020B0604030504040204" pitchFamily="34" charset="-120"/>
              </a:rPr>
              <a:t>+</a:t>
            </a:r>
            <a:r>
              <a:rPr lang="en-US" altLang="zh-CN" sz="2600" dirty="0" smtClean="0">
                <a:latin typeface="微軟正黑體" panose="020B0604030504040204" pitchFamily="34" charset="-120"/>
                <a:ea typeface="微軟正黑體" panose="020B0604030504040204" pitchFamily="34" charset="-120"/>
              </a:rPr>
              <a:t>20</a:t>
            </a:r>
            <a:r>
              <a:rPr lang="zh-CN" altLang="en-US" sz="2600" dirty="0" smtClean="0">
                <a:latin typeface="微軟正黑體" panose="020B0604030504040204" pitchFamily="34" charset="-120"/>
                <a:ea typeface="微軟正黑體" panose="020B0604030504040204" pitchFamily="34" charset="-120"/>
              </a:rPr>
              <a:t>分，</a:t>
            </a:r>
            <a:r>
              <a:rPr lang="zh-CN" altLang="en-US" sz="2600" dirty="0" smtClean="0">
                <a:solidFill>
                  <a:srgbClr val="FF0000"/>
                </a:solidFill>
                <a:latin typeface="微軟正黑體" panose="020B0604030504040204" pitchFamily="34" charset="-120"/>
                <a:ea typeface="微軟正黑體" panose="020B0604030504040204" pitchFamily="34" charset="-120"/>
              </a:rPr>
              <a:t>每個</a:t>
            </a:r>
            <a:r>
              <a:rPr lang="zh-CN" altLang="en-US" sz="2600" dirty="0" smtClean="0">
                <a:latin typeface="微軟正黑體" panose="020B0604030504040204" pitchFamily="34" charset="-120"/>
                <a:ea typeface="微軟正黑體" panose="020B0604030504040204" pitchFamily="34" charset="-120"/>
              </a:rPr>
              <a:t>被踢進球門的兩邊的球</a:t>
            </a:r>
            <a:r>
              <a:rPr lang="en-US" altLang="zh-TW" sz="2600" dirty="0" smtClean="0">
                <a:latin typeface="微軟正黑體" panose="020B0604030504040204" pitchFamily="34" charset="-120"/>
                <a:ea typeface="微軟正黑體" panose="020B0604030504040204" pitchFamily="34" charset="-120"/>
              </a:rPr>
              <a:t>+</a:t>
            </a:r>
            <a:r>
              <a:rPr lang="en-US" altLang="zh-CN" sz="2600" dirty="0" smtClean="0">
                <a:latin typeface="微軟正黑體" panose="020B0604030504040204" pitchFamily="34" charset="-120"/>
                <a:ea typeface="微軟正黑體" panose="020B0604030504040204" pitchFamily="34" charset="-120"/>
              </a:rPr>
              <a:t>30</a:t>
            </a:r>
            <a:r>
              <a:rPr lang="zh-CN" altLang="en-US" sz="2600" dirty="0" smtClean="0">
                <a:latin typeface="微軟正黑體" panose="020B0604030504040204" pitchFamily="34" charset="-120"/>
                <a:ea typeface="微軟正黑體" panose="020B0604030504040204" pitchFamily="34" charset="-120"/>
              </a:rPr>
              <a:t>分。進球狀態</a:t>
            </a:r>
            <a:r>
              <a:rPr lang="zh-CN" altLang="en-US" sz="2600" dirty="0" smtClean="0">
                <a:solidFill>
                  <a:srgbClr val="FF0000"/>
                </a:solidFill>
                <a:latin typeface="微軟正黑體" panose="020B0604030504040204" pitchFamily="34" charset="-120"/>
                <a:ea typeface="微軟正黑體" panose="020B0604030504040204" pitchFamily="34" charset="-120"/>
              </a:rPr>
              <a:t>由裁判員判斷</a:t>
            </a:r>
            <a:r>
              <a:rPr lang="zh-CN" altLang="en-US" sz="2600" dirty="0" smtClean="0">
                <a:latin typeface="微軟正黑體" panose="020B0604030504040204" pitchFamily="34" charset="-120"/>
                <a:ea typeface="微軟正黑體" panose="020B0604030504040204" pitchFamily="34" charset="-120"/>
              </a:rPr>
              <a:t>，不需要保持到比賽結束。</a:t>
            </a:r>
            <a:endParaRPr lang="en-US" altLang="zh-CN" sz="260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stretch>
            <a:fillRect/>
          </a:stretch>
        </p:blipFill>
        <p:spPr>
          <a:xfrm>
            <a:off x="6393657" y="1027906"/>
            <a:ext cx="2735956" cy="5029200"/>
          </a:xfrm>
          <a:prstGeom prst="rect">
            <a:avLst/>
          </a:prstGeom>
        </p:spPr>
      </p:pic>
      <p:sp>
        <p:nvSpPr>
          <p:cNvPr id="6" name="文字方塊 5"/>
          <p:cNvSpPr txBox="1"/>
          <p:nvPr/>
        </p:nvSpPr>
        <p:spPr>
          <a:xfrm>
            <a:off x="6902626" y="5872443"/>
            <a:ext cx="1718021" cy="646331"/>
          </a:xfrm>
          <a:prstGeom prst="rect">
            <a:avLst/>
          </a:prstGeom>
          <a:noFill/>
        </p:spPr>
        <p:txBody>
          <a:bodyPr wrap="square" rtlCol="0">
            <a:spAutoFit/>
          </a:bodyPr>
          <a:lstStyle/>
          <a:p>
            <a:r>
              <a:rPr lang="en-US" altLang="zh-TW" b="1" dirty="0" smtClean="0">
                <a:solidFill>
                  <a:srgbClr val="ED7D31">
                    <a:lumMod val="50000"/>
                  </a:srgbClr>
                </a:solidFill>
                <a:latin typeface="微軟正黑體" panose="020B0604030504040204" pitchFamily="34" charset="-120"/>
                <a:ea typeface="微軟正黑體" panose="020B0604030504040204" pitchFamily="34" charset="-120"/>
              </a:rPr>
              <a:t>“</a:t>
            </a:r>
            <a:r>
              <a:rPr lang="zh-HK" altLang="en-US" b="1" dirty="0" smtClean="0">
                <a:solidFill>
                  <a:srgbClr val="ED7D31">
                    <a:lumMod val="50000"/>
                  </a:srgbClr>
                </a:solidFill>
                <a:latin typeface="微軟正黑體" panose="020B0604030504040204" pitchFamily="34" charset="-120"/>
                <a:ea typeface="微軟正黑體" panose="020B0604030504040204" pitchFamily="34" charset="-120"/>
              </a:rPr>
              <a:t>點</a:t>
            </a:r>
            <a:r>
              <a:rPr lang="zh-HK" altLang="en-US" b="1" dirty="0">
                <a:solidFill>
                  <a:srgbClr val="ED7D31">
                    <a:lumMod val="50000"/>
                  </a:srgbClr>
                </a:solidFill>
                <a:latin typeface="微軟正黑體" panose="020B0604030504040204" pitchFamily="34" charset="-120"/>
                <a:ea typeface="微軟正黑體" panose="020B0604030504040204" pitchFamily="34" charset="-120"/>
              </a:rPr>
              <a:t>球</a:t>
            </a:r>
            <a:r>
              <a:rPr lang="zh-HK" altLang="en-US" b="1" dirty="0" smtClean="0">
                <a:solidFill>
                  <a:srgbClr val="ED7D31">
                    <a:lumMod val="50000"/>
                  </a:srgbClr>
                </a:solidFill>
                <a:latin typeface="微軟正黑體" panose="020B0604030504040204" pitchFamily="34" charset="-120"/>
                <a:ea typeface="微軟正黑體" panose="020B0604030504040204" pitchFamily="34" charset="-120"/>
              </a:rPr>
              <a:t>大戰</a:t>
            </a:r>
            <a:r>
              <a:rPr lang="en-US" altLang="zh-TW" b="1" dirty="0" smtClean="0">
                <a:solidFill>
                  <a:srgbClr val="ED7D31">
                    <a:lumMod val="50000"/>
                  </a:srgbClr>
                </a:solidFill>
                <a:latin typeface="微軟正黑體" panose="020B0604030504040204" pitchFamily="34" charset="-120"/>
                <a:ea typeface="微軟正黑體" panose="020B0604030504040204" pitchFamily="34" charset="-120"/>
              </a:rPr>
              <a:t>”</a:t>
            </a:r>
            <a:r>
              <a:rPr lang="zh-TW" altLang="en-US" b="1" dirty="0" smtClean="0">
                <a:solidFill>
                  <a:srgbClr val="ED7D31">
                    <a:lumMod val="50000"/>
                  </a:srgbClr>
                </a:solidFill>
                <a:latin typeface="微軟正黑體" panose="020B0604030504040204" pitchFamily="34" charset="-120"/>
                <a:ea typeface="微軟正黑體" panose="020B0604030504040204" pitchFamily="34" charset="-120"/>
              </a:rPr>
              <a:t>任務塊</a:t>
            </a:r>
            <a:endParaRPr lang="zh-HK" altLang="en-US" dirty="0">
              <a:solidFill>
                <a:srgbClr val="ED7D31">
                  <a:lumMod val="50000"/>
                </a:srgbClr>
              </a:solidFill>
            </a:endParaRPr>
          </a:p>
        </p:txBody>
      </p:sp>
    </p:spTree>
    <p:extLst>
      <p:ext uri="{BB962C8B-B14F-4D97-AF65-F5344CB8AC3E}">
        <p14:creationId xmlns:p14="http://schemas.microsoft.com/office/powerpoint/2010/main" val="33219350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9"/>
            <a:ext cx="2863230" cy="1325563"/>
          </a:xfrm>
        </p:spPr>
        <p:txBody>
          <a:bodyPr>
            <a:normAutofit/>
          </a:bodyPr>
          <a:lstStyle/>
          <a:p>
            <a:r>
              <a:rPr lang="zh-HK" altLang="en-US" b="1" dirty="0" smtClean="0">
                <a:solidFill>
                  <a:schemeClr val="accent1">
                    <a:lumMod val="50000"/>
                  </a:schemeClr>
                </a:solidFill>
                <a:latin typeface="微軟正黑體" panose="020B0604030504040204" pitchFamily="34" charset="-120"/>
                <a:ea typeface="微軟正黑體" panose="020B0604030504040204" pitchFamily="34" charset="-120"/>
              </a:rPr>
              <a:t>奮力攀岩</a:t>
            </a:r>
            <a:endParaRPr lang="zh-HK"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28650" y="1718473"/>
            <a:ext cx="7886700" cy="2927351"/>
          </a:xfrm>
          <a:solidFill>
            <a:schemeClr val="accent4">
              <a:lumMod val="40000"/>
              <a:lumOff val="60000"/>
            </a:schemeClr>
          </a:solidFill>
        </p:spPr>
        <p:txBody>
          <a:bodyPr>
            <a:normAutofit/>
          </a:bodyPr>
          <a:lstStyle/>
          <a:p>
            <a:r>
              <a:rPr lang="zh-CN" altLang="en-US" sz="2200" dirty="0" smtClean="0">
                <a:latin typeface="微軟正黑體" panose="020B0604030504040204" pitchFamily="34" charset="-120"/>
                <a:ea typeface="微軟正黑體" panose="020B0604030504040204" pitchFamily="34" charset="-120"/>
              </a:rPr>
              <a:t>在某兩個十字拼裝塊上有一個高山模型</a:t>
            </a:r>
            <a:r>
              <a:rPr lang="en-US" altLang="zh-TW" sz="2200" dirty="0" smtClean="0">
                <a:latin typeface="微軟正黑體" panose="020B0604030504040204" pitchFamily="34" charset="-120"/>
                <a:ea typeface="微軟正黑體" panose="020B0604030504040204" pitchFamily="34" charset="-120"/>
              </a:rPr>
              <a:t>(</a:t>
            </a:r>
            <a:r>
              <a:rPr lang="zh-CN" altLang="en-US" sz="2200" dirty="0" smtClean="0">
                <a:latin typeface="微軟正黑體" panose="020B0604030504040204" pitchFamily="34" charset="-120"/>
                <a:ea typeface="微軟正黑體" panose="020B0604030504040204" pitchFamily="34" charset="-120"/>
              </a:rPr>
              <a:t>如</a:t>
            </a:r>
            <a:r>
              <a:rPr lang="zh-TW" altLang="en-US" sz="2200" dirty="0" smtClean="0">
                <a:latin typeface="微軟正黑體" panose="020B0604030504040204" pitchFamily="34" charset="-120"/>
                <a:ea typeface="微軟正黑體" panose="020B0604030504040204" pitchFamily="34" charset="-120"/>
              </a:rPr>
              <a:t>下</a:t>
            </a:r>
            <a:r>
              <a:rPr lang="zh-CN" altLang="en-US" sz="2200" dirty="0" smtClean="0">
                <a:latin typeface="微軟正黑體" panose="020B0604030504040204" pitchFamily="34" charset="-120"/>
                <a:ea typeface="微軟正黑體" panose="020B0604030504040204" pitchFamily="34" charset="-120"/>
              </a:rPr>
              <a:t>圖</a:t>
            </a:r>
            <a:r>
              <a:rPr lang="en-US" altLang="zh-TW" sz="2200" dirty="0" smtClean="0">
                <a:latin typeface="微軟正黑體" panose="020B0604030504040204" pitchFamily="34" charset="-120"/>
                <a:ea typeface="微軟正黑體" panose="020B0604030504040204" pitchFamily="34" charset="-120"/>
              </a:rPr>
              <a:t>)</a:t>
            </a:r>
            <a:r>
              <a:rPr lang="zh-CN" altLang="en-US" sz="2200" dirty="0" smtClean="0">
                <a:latin typeface="微軟正黑體" panose="020B0604030504040204" pitchFamily="34" charset="-120"/>
                <a:ea typeface="微軟正黑體" panose="020B0604030504040204" pitchFamily="34" charset="-120"/>
              </a:rPr>
              <a:t>。高山模型不可移動，其尺寸為</a:t>
            </a:r>
            <a:r>
              <a:rPr lang="en-US" altLang="zh-CN" sz="2200" dirty="0" smtClean="0">
                <a:latin typeface="微軟正黑體" panose="020B0604030504040204" pitchFamily="34" charset="-120"/>
                <a:ea typeface="微軟正黑體" panose="020B0604030504040204" pitchFamily="34" charset="-120"/>
              </a:rPr>
              <a:t>1m(</a:t>
            </a:r>
            <a:r>
              <a:rPr lang="zh-CN" altLang="en-US" sz="2200" dirty="0" smtClean="0">
                <a:latin typeface="微軟正黑體" panose="020B0604030504040204" pitchFamily="34" charset="-120"/>
                <a:ea typeface="微軟正黑體" panose="020B0604030504040204" pitchFamily="34" charset="-120"/>
              </a:rPr>
              <a:t>長</a:t>
            </a:r>
            <a:r>
              <a:rPr lang="en-US" altLang="zh-CN" sz="2200" dirty="0" smtClean="0">
                <a:latin typeface="微軟正黑體" panose="020B0604030504040204" pitchFamily="34" charset="-120"/>
                <a:ea typeface="微軟正黑體" panose="020B0604030504040204" pitchFamily="34" charset="-120"/>
              </a:rPr>
              <a:t>)× </a:t>
            </a:r>
            <a:r>
              <a:rPr lang="en-US" altLang="zh-CN" sz="2200" dirty="0">
                <a:latin typeface="微軟正黑體" panose="020B0604030504040204" pitchFamily="34" charset="-120"/>
                <a:ea typeface="微軟正黑體" panose="020B0604030504040204" pitchFamily="34" charset="-120"/>
              </a:rPr>
              <a:t>500mm</a:t>
            </a:r>
            <a:r>
              <a:rPr lang="en-US" altLang="zh-CN" sz="2200" dirty="0" smtClean="0">
                <a:latin typeface="微軟正黑體" panose="020B0604030504040204" pitchFamily="34" charset="-120"/>
                <a:ea typeface="微軟正黑體" panose="020B0604030504040204" pitchFamily="34" charset="-120"/>
              </a:rPr>
              <a:t>(</a:t>
            </a:r>
            <a:r>
              <a:rPr lang="zh-CN" altLang="en-US" sz="2200" dirty="0" smtClean="0">
                <a:latin typeface="微軟正黑體" panose="020B0604030504040204" pitchFamily="34" charset="-120"/>
                <a:ea typeface="微軟正黑體" panose="020B0604030504040204" pitchFamily="34" charset="-120"/>
              </a:rPr>
              <a:t>寬</a:t>
            </a:r>
            <a:r>
              <a:rPr lang="en-US" altLang="zh-CN" sz="2200" dirty="0" smtClean="0">
                <a:latin typeface="微軟正黑體" panose="020B0604030504040204" pitchFamily="34" charset="-120"/>
                <a:ea typeface="微軟正黑體" panose="020B0604030504040204" pitchFamily="34" charset="-120"/>
              </a:rPr>
              <a:t>)× </a:t>
            </a:r>
            <a:r>
              <a:rPr lang="en-US" altLang="zh-CN" sz="2200" dirty="0">
                <a:latin typeface="微軟正黑體" panose="020B0604030504040204" pitchFamily="34" charset="-120"/>
                <a:ea typeface="微軟正黑體" panose="020B0604030504040204" pitchFamily="34" charset="-120"/>
              </a:rPr>
              <a:t>67mm(</a:t>
            </a:r>
            <a:r>
              <a:rPr lang="zh-CN" altLang="en-US" sz="2200" dirty="0">
                <a:latin typeface="微軟正黑體" panose="020B0604030504040204" pitchFamily="34" charset="-120"/>
                <a:ea typeface="微軟正黑體" panose="020B0604030504040204" pitchFamily="34" charset="-120"/>
              </a:rPr>
              <a:t>高</a:t>
            </a:r>
            <a:r>
              <a:rPr lang="en-US" altLang="zh-CN" sz="2200" dirty="0" smtClean="0">
                <a:latin typeface="微軟正黑體" panose="020B0604030504040204" pitchFamily="34" charset="-120"/>
                <a:ea typeface="微軟正黑體" panose="020B0604030504040204" pitchFamily="34" charset="-120"/>
              </a:rPr>
              <a:t>)</a:t>
            </a:r>
            <a:r>
              <a:rPr lang="zh-CN" altLang="en-US" sz="2200" dirty="0" smtClean="0">
                <a:latin typeface="微軟正黑體" panose="020B0604030504040204" pitchFamily="34" charset="-120"/>
                <a:ea typeface="微軟正黑體" panose="020B0604030504040204" pitchFamily="34" charset="-120"/>
              </a:rPr>
              <a:t>，分為兩級高峰，高峰上</a:t>
            </a:r>
            <a:r>
              <a:rPr lang="zh-CN" altLang="en-US" sz="2200" dirty="0" smtClean="0">
                <a:solidFill>
                  <a:srgbClr val="FF0000"/>
                </a:solidFill>
                <a:latin typeface="微軟正黑體" panose="020B0604030504040204" pitchFamily="34" charset="-120"/>
                <a:ea typeface="微軟正黑體" panose="020B0604030504040204" pitchFamily="34" charset="-120"/>
              </a:rPr>
              <a:t>有黑色引導線</a:t>
            </a:r>
            <a:r>
              <a:rPr lang="zh-CN" altLang="en-US" sz="2200" dirty="0" smtClean="0">
                <a:latin typeface="微軟正黑體" panose="020B0604030504040204" pitchFamily="34" charset="-120"/>
                <a:ea typeface="微軟正黑體" panose="020B0604030504040204" pitchFamily="34" charset="-120"/>
              </a:rPr>
              <a:t>，機</a:t>
            </a:r>
            <a:r>
              <a:rPr lang="zh-TW" altLang="en-US" sz="2200" dirty="0" smtClean="0">
                <a:latin typeface="微軟正黑體" panose="020B0604030504040204" pitchFamily="34" charset="-120"/>
                <a:ea typeface="微軟正黑體" panose="020B0604030504040204" pitchFamily="34" charset="-120"/>
              </a:rPr>
              <a:t>械</a:t>
            </a:r>
            <a:r>
              <a:rPr lang="zh-CN" altLang="en-US" sz="2200" dirty="0" smtClean="0">
                <a:latin typeface="微軟正黑體" panose="020B0604030504040204" pitchFamily="34" charset="-120"/>
                <a:ea typeface="微軟正黑體" panose="020B0604030504040204" pitchFamily="34" charset="-120"/>
              </a:rPr>
              <a:t>人仍要遵守不脫離引導線的規定。機</a:t>
            </a:r>
            <a:r>
              <a:rPr lang="zh-TW" altLang="en-US" sz="2200" dirty="0" smtClean="0">
                <a:latin typeface="微軟正黑體" panose="020B0604030504040204" pitchFamily="34" charset="-120"/>
                <a:ea typeface="微軟正黑體" panose="020B0604030504040204" pitchFamily="34" charset="-120"/>
              </a:rPr>
              <a:t>械</a:t>
            </a:r>
            <a:r>
              <a:rPr lang="zh-CN" altLang="en-US" sz="2200" dirty="0" smtClean="0">
                <a:latin typeface="微軟正黑體" panose="020B0604030504040204" pitchFamily="34" charset="-120"/>
                <a:ea typeface="微軟正黑體" panose="020B0604030504040204" pitchFamily="34" charset="-120"/>
              </a:rPr>
              <a:t>人仍要遵守</a:t>
            </a:r>
            <a:r>
              <a:rPr lang="zh-CN" altLang="en-US" sz="2200" dirty="0" smtClean="0">
                <a:solidFill>
                  <a:srgbClr val="FF0000"/>
                </a:solidFill>
                <a:latin typeface="微軟正黑體" panose="020B0604030504040204" pitchFamily="34" charset="-120"/>
                <a:ea typeface="微軟正黑體" panose="020B0604030504040204" pitchFamily="34" charset="-120"/>
              </a:rPr>
              <a:t>不脫離引導線</a:t>
            </a:r>
            <a:r>
              <a:rPr lang="zh-CN" altLang="en-US" sz="2200" dirty="0" smtClean="0">
                <a:latin typeface="微軟正黑體" panose="020B0604030504040204" pitchFamily="34" charset="-120"/>
                <a:ea typeface="微軟正黑體" panose="020B0604030504040204" pitchFamily="34" charset="-120"/>
              </a:rPr>
              <a:t>的規定，順利通過此高山模型才算完成奮力攀岩任務。</a:t>
            </a:r>
            <a:endParaRPr lang="en-US" altLang="zh-CN" sz="2200" dirty="0" smtClean="0">
              <a:latin typeface="微軟正黑體" panose="020B0604030504040204" pitchFamily="34" charset="-120"/>
              <a:ea typeface="微軟正黑體" panose="020B0604030504040204" pitchFamily="34" charset="-120"/>
            </a:endParaRPr>
          </a:p>
          <a:p>
            <a:r>
              <a:rPr lang="zh-TW" altLang="en-US" sz="2200" b="1" dirty="0" smtClean="0">
                <a:solidFill>
                  <a:schemeClr val="accent1">
                    <a:lumMod val="50000"/>
                  </a:schemeClr>
                </a:solidFill>
                <a:latin typeface="微軟正黑體" panose="020B0604030504040204" pitchFamily="34" charset="-120"/>
                <a:ea typeface="微軟正黑體" panose="020B0604030504040204" pitchFamily="34" charset="-120"/>
              </a:rPr>
              <a:t>計分</a:t>
            </a:r>
            <a:r>
              <a:rPr lang="en-US" altLang="zh-TW" sz="22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CN" sz="2200" b="1" dirty="0" smtClean="0">
              <a:solidFill>
                <a:schemeClr val="accent1">
                  <a:lumMod val="50000"/>
                </a:schemeClr>
              </a:solidFill>
              <a:latin typeface="微軟正黑體" panose="020B0604030504040204" pitchFamily="34" charset="-120"/>
              <a:ea typeface="微軟正黑體" panose="020B0604030504040204" pitchFamily="34" charset="-120"/>
            </a:endParaRPr>
          </a:p>
          <a:p>
            <a:r>
              <a:rPr lang="zh-CN" altLang="en-US" sz="2200" dirty="0" smtClean="0">
                <a:latin typeface="微軟正黑體" panose="020B0604030504040204" pitchFamily="34" charset="-120"/>
                <a:ea typeface="微軟正黑體" panose="020B0604030504040204" pitchFamily="34" charset="-120"/>
              </a:rPr>
              <a:t> 完成奮力攀岩任務，記</a:t>
            </a:r>
            <a:r>
              <a:rPr lang="en-US" altLang="zh-CN" sz="2200" dirty="0" smtClean="0">
                <a:latin typeface="微軟正黑體" panose="020B0604030504040204" pitchFamily="34" charset="-120"/>
                <a:ea typeface="微軟正黑體" panose="020B0604030504040204" pitchFamily="34" charset="-120"/>
              </a:rPr>
              <a:t>50</a:t>
            </a:r>
            <a:r>
              <a:rPr lang="zh-CN" altLang="en-US" sz="2200" dirty="0">
                <a:latin typeface="微軟正黑體" panose="020B0604030504040204" pitchFamily="34" charset="-120"/>
                <a:ea typeface="微軟正黑體" panose="020B0604030504040204" pitchFamily="34" charset="-120"/>
              </a:rPr>
              <a:t>分。</a:t>
            </a:r>
            <a:r>
              <a:rPr lang="zh-CN" altLang="en-US" dirty="0"/>
              <a:t/>
            </a:r>
            <a:br>
              <a:rPr lang="zh-CN" altLang="en-US" dirty="0"/>
            </a:br>
            <a:endParaRPr lang="zh-HK" altLang="en-US" dirty="0"/>
          </a:p>
        </p:txBody>
      </p:sp>
      <p:pic>
        <p:nvPicPr>
          <p:cNvPr id="4" name="圖片 3"/>
          <p:cNvPicPr>
            <a:picLocks noChangeAspect="1"/>
          </p:cNvPicPr>
          <p:nvPr/>
        </p:nvPicPr>
        <p:blipFill>
          <a:blip r:embed="rId2" cstate="print"/>
          <a:stretch>
            <a:fillRect/>
          </a:stretch>
        </p:blipFill>
        <p:spPr>
          <a:xfrm>
            <a:off x="686154" y="4673602"/>
            <a:ext cx="7964581" cy="1227135"/>
          </a:xfrm>
          <a:prstGeom prst="rect">
            <a:avLst/>
          </a:prstGeom>
        </p:spPr>
      </p:pic>
      <p:sp>
        <p:nvSpPr>
          <p:cNvPr id="5" name="文字方塊 4"/>
          <p:cNvSpPr txBox="1"/>
          <p:nvPr/>
        </p:nvSpPr>
        <p:spPr>
          <a:xfrm>
            <a:off x="4243389" y="5758655"/>
            <a:ext cx="850106" cy="646331"/>
          </a:xfrm>
          <a:prstGeom prst="rect">
            <a:avLst/>
          </a:prstGeom>
          <a:noFill/>
        </p:spPr>
        <p:txBody>
          <a:bodyPr wrap="square" rtlCol="0">
            <a:spAutoFit/>
          </a:bodyPr>
          <a:lstStyle/>
          <a:p>
            <a:r>
              <a:rPr lang="zh-CN" altLang="en-US" b="1" dirty="0">
                <a:solidFill>
                  <a:srgbClr val="C00000"/>
                </a:solidFill>
                <a:latin typeface="微軟正黑體" panose="020B0604030504040204" pitchFamily="34" charset="-120"/>
                <a:ea typeface="微軟正黑體" panose="020B0604030504040204" pitchFamily="34" charset="-120"/>
              </a:rPr>
              <a:t>高山模型</a:t>
            </a:r>
            <a:endParaRPr lang="zh-HK" altLang="en-US"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9486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3151259" cy="1325563"/>
          </a:xfrm>
        </p:spPr>
        <p:txBody>
          <a:bodyPr>
            <a:normAutofit/>
          </a:bodyPr>
          <a:lstStyle/>
          <a:p>
            <a:r>
              <a:rPr lang="zh-TW" altLang="zh-HK" b="1" dirty="0">
                <a:solidFill>
                  <a:schemeClr val="accent5">
                    <a:lumMod val="75000"/>
                  </a:schemeClr>
                </a:solidFill>
                <a:latin typeface="微軟正黑體" panose="020B0604030504040204" pitchFamily="34" charset="-120"/>
                <a:ea typeface="微軟正黑體" panose="020B0604030504040204" pitchFamily="34" charset="-120"/>
                <a:sym typeface="Rambla"/>
              </a:rPr>
              <a:t>返回</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sym typeface="Rambla"/>
              </a:rPr>
              <a:t>任務</a:t>
            </a:r>
            <a:endParaRPr lang="zh-HK"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09907" y="1334278"/>
            <a:ext cx="6769536" cy="4254962"/>
          </a:xfrm>
          <a:solidFill>
            <a:schemeClr val="accent2">
              <a:lumMod val="20000"/>
              <a:lumOff val="80000"/>
            </a:schemeClr>
          </a:solidFill>
        </p:spPr>
        <p:txBody>
          <a:bodyPr>
            <a:noAutofit/>
          </a:bodyPr>
          <a:lstStyle/>
          <a:p>
            <a:pPr marL="218187" indent="0">
              <a:buNone/>
            </a:pPr>
            <a:r>
              <a:rPr lang="zh-TW" altLang="en-US" sz="2000" dirty="0" smtClean="0">
                <a:latin typeface="微軟正黑體" panose="020B0604030504040204" pitchFamily="34" charset="-120"/>
                <a:ea typeface="微軟正黑體" panose="020B0604030504040204" pitchFamily="34" charset="-120"/>
              </a:rPr>
              <a:t>比賽</a:t>
            </a:r>
            <a:r>
              <a:rPr lang="zh-TW" altLang="en-US" sz="2000" dirty="0" smtClean="0">
                <a:solidFill>
                  <a:srgbClr val="FF0000"/>
                </a:solidFill>
                <a:latin typeface="微軟正黑體" panose="020B0604030504040204" pitchFamily="34" charset="-120"/>
                <a:ea typeface="微軟正黑體" panose="020B0604030504040204" pitchFamily="34" charset="-120"/>
              </a:rPr>
              <a:t>結束前</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機械人攜帶或不攜帶</a:t>
            </a:r>
            <a:r>
              <a:rPr lang="zh-TW" altLang="en-US" sz="2000" b="1" u="heavy" dirty="0">
                <a:solidFill>
                  <a:srgbClr val="C00000"/>
                </a:solidFill>
                <a:latin typeface="微軟正黑體" panose="020B0604030504040204" pitchFamily="34" charset="-120"/>
                <a:ea typeface="微軟正黑體" panose="020B0604030504040204" pitchFamily="34" charset="-120"/>
              </a:rPr>
              <a:t>跳舞</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卡或小</a:t>
            </a:r>
            <a:r>
              <a:rPr lang="zh-TW" altLang="en-US" sz="2000" b="1" u="heavy" dirty="0">
                <a:solidFill>
                  <a:srgbClr val="C00000"/>
                </a:solidFill>
                <a:latin typeface="微軟正黑體" panose="020B0604030504040204" pitchFamily="34" charset="-120"/>
                <a:ea typeface="微軟正黑體" panose="020B0604030504040204" pitchFamily="34" charset="-120"/>
              </a:rPr>
              <a:t>魚模型</a:t>
            </a:r>
            <a:r>
              <a:rPr lang="zh-TW" altLang="en-US" sz="2000" dirty="0" smtClean="0">
                <a:latin typeface="微軟正黑體" panose="020B0604030504040204" pitchFamily="34" charset="-120"/>
                <a:ea typeface="微軟正黑體" panose="020B0604030504040204" pitchFamily="34" charset="-120"/>
              </a:rPr>
              <a:t>回到待命區</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返回任務必須為競賽最後一個完成任務。</a:t>
            </a:r>
            <a:br>
              <a:rPr lang="zh-TW" altLang="en-US"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返回的標準是機械人及所攜帶的模型登上錐台並不再運動</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且與錐台以外的任何表面</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含圍欄表面</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沒有接觸</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218187" indent="0">
              <a:buNone/>
            </a:pPr>
            <a:r>
              <a:rPr lang="zh-TW" altLang="en-US" sz="2000" u="heavy" dirty="0" smtClean="0">
                <a:latin typeface="微軟正黑體" panose="020B0604030504040204" pitchFamily="34" charset="-120"/>
                <a:ea typeface="微軟正黑體" panose="020B0604030504040204" pitchFamily="34" charset="-120"/>
              </a:rPr>
              <a:t>機械人</a:t>
            </a:r>
            <a:r>
              <a:rPr lang="zh-TW" altLang="en-US" sz="2000" u="heavy" dirty="0">
                <a:latin typeface="微軟正黑體" panose="020B0604030504040204" pitchFamily="34" charset="-120"/>
                <a:ea typeface="微軟正黑體" panose="020B0604030504040204" pitchFamily="34" charset="-120"/>
              </a:rPr>
              <a:t>進行其他任務過程中通過或接觸待命區及重試機械人時回到待命區勻不屬於進行返回任務。</a:t>
            </a:r>
            <a:endParaRPr lang="en-US" altLang="zh-TW" sz="2000" u="heavy" dirty="0">
              <a:latin typeface="微軟正黑體" panose="020B0604030504040204" pitchFamily="34" charset="-120"/>
              <a:ea typeface="微軟正黑體" panose="020B0604030504040204" pitchFamily="34" charset="-120"/>
            </a:endParaRPr>
          </a:p>
          <a:p>
            <a:pPr marL="218187" indent="0">
              <a:buNone/>
            </a:pPr>
            <a:r>
              <a:rPr lang="zh-TW" altLang="en-US" sz="2000" b="1" dirty="0" smtClean="0">
                <a:solidFill>
                  <a:schemeClr val="accent1">
                    <a:lumMod val="50000"/>
                  </a:schemeClr>
                </a:solidFill>
                <a:latin typeface="微軟正黑體" panose="020B0604030504040204" pitchFamily="34" charset="-120"/>
                <a:ea typeface="微軟正黑體" panose="020B0604030504040204" pitchFamily="34" charset="-120"/>
              </a:rPr>
              <a:t>計分</a:t>
            </a:r>
            <a:r>
              <a:rPr lang="en-US" altLang="zh-TW" sz="2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
            </a:r>
            <a:br>
              <a:rPr lang="zh-TW" altLang="en-US"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機械人成功返回</a:t>
            </a:r>
            <a:r>
              <a:rPr lang="en-US" altLang="zh-TW" sz="2000" u="heavy" dirty="0">
                <a:latin typeface="微軟正黑體" panose="020B0604030504040204" pitchFamily="34" charset="-120"/>
                <a:ea typeface="微軟正黑體" panose="020B0604030504040204" pitchFamily="34" charset="-120"/>
              </a:rPr>
              <a:t>+50</a:t>
            </a:r>
            <a:r>
              <a:rPr lang="zh-TW" altLang="en-US" sz="2000" dirty="0" smtClean="0">
                <a:latin typeface="微軟正黑體" panose="020B0604030504040204" pitchFamily="34" charset="-120"/>
                <a:ea typeface="微軟正黑體" panose="020B0604030504040204" pitchFamily="34" charset="-120"/>
              </a:rPr>
              <a:t>分</a:t>
            </a:r>
            <a:r>
              <a:rPr lang="zh-TW" altLang="zh-HK" sz="2000" dirty="0" smtClean="0">
                <a:solidFill>
                  <a:schemeClr val="dk1"/>
                </a:solidFill>
                <a:latin typeface="微軟正黑體" panose="020B0604030504040204" pitchFamily="34" charset="-120"/>
                <a:ea typeface="微軟正黑體" panose="020B0604030504040204" pitchFamily="34" charset="-120"/>
                <a:cs typeface="Rambla"/>
                <a:sym typeface="Rambla"/>
              </a:rPr>
              <a:t>；</a:t>
            </a:r>
            <a:endParaRPr lang="en-US" altLang="zh-TW" sz="2000" dirty="0" smtClean="0">
              <a:latin typeface="微軟正黑體" panose="020B0604030504040204" pitchFamily="34" charset="-120"/>
              <a:ea typeface="微軟正黑體" panose="020B0604030504040204" pitchFamily="34" charset="-120"/>
            </a:endParaRPr>
          </a:p>
          <a:p>
            <a:pPr marL="218187" indent="0">
              <a:buNone/>
            </a:pPr>
            <a:r>
              <a:rPr lang="zh-TW" altLang="en-US" sz="2000" dirty="0" smtClean="0">
                <a:latin typeface="微軟正黑體" panose="020B0604030504040204" pitchFamily="34" charset="-120"/>
                <a:ea typeface="微軟正黑體" panose="020B0604030504040204" pitchFamily="34" charset="-120"/>
              </a:rPr>
              <a:t>帶回的每件</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小魚模型</a:t>
            </a:r>
            <a:r>
              <a:rPr lang="en-US" altLang="zh-TW" sz="2000" dirty="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5</a:t>
            </a:r>
            <a:r>
              <a:rPr lang="zh-TW" altLang="en-US" sz="2000" dirty="0" smtClean="0">
                <a:latin typeface="微軟正黑體" panose="020B0604030504040204" pitchFamily="34" charset="-120"/>
                <a:ea typeface="微軟正黑體" panose="020B0604030504040204" pitchFamily="34" charset="-120"/>
              </a:rPr>
              <a:t>分</a:t>
            </a:r>
            <a:r>
              <a:rPr lang="zh-TW" altLang="zh-HK" sz="2000" dirty="0" smtClean="0">
                <a:solidFill>
                  <a:schemeClr val="dk1"/>
                </a:solidFill>
                <a:latin typeface="微軟正黑體" panose="020B0604030504040204" pitchFamily="34" charset="-120"/>
                <a:ea typeface="微軟正黑體" panose="020B0604030504040204" pitchFamily="34" charset="-120"/>
                <a:cs typeface="Rambla"/>
                <a:sym typeface="Rambla"/>
              </a:rPr>
              <a:t>；</a:t>
            </a:r>
            <a:endParaRPr lang="en-US" altLang="zh-TW" sz="2000" dirty="0" smtClean="0">
              <a:solidFill>
                <a:schemeClr val="dk1"/>
              </a:solidFill>
              <a:latin typeface="微軟正黑體" panose="020B0604030504040204" pitchFamily="34" charset="-120"/>
              <a:ea typeface="微軟正黑體" panose="020B0604030504040204" pitchFamily="34" charset="-120"/>
              <a:cs typeface="Rambla"/>
              <a:sym typeface="Rambla"/>
            </a:endParaRPr>
          </a:p>
          <a:p>
            <a:pPr marL="218187" indent="0">
              <a:buNone/>
            </a:pPr>
            <a:r>
              <a:rPr lang="zh-TW" altLang="en-US" sz="2000" dirty="0" smtClean="0">
                <a:latin typeface="微軟正黑體" panose="020B0604030504040204" pitchFamily="34" charset="-120"/>
                <a:ea typeface="微軟正黑體" panose="020B0604030504040204" pitchFamily="34" charset="-120"/>
              </a:rPr>
              <a:t>帶回的</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跳舞卡</a:t>
            </a:r>
            <a:r>
              <a:rPr lang="zh-CN" altLang="en-US" sz="2000" b="1" u="heavy" dirty="0" smtClean="0">
                <a:solidFill>
                  <a:srgbClr val="C00000"/>
                </a:solidFill>
                <a:latin typeface="微軟正黑體" panose="020B0604030504040204" pitchFamily="34" charset="-120"/>
                <a:ea typeface="微軟正黑體" panose="020B0604030504040204" pitchFamily="34" charset="-120"/>
              </a:rPr>
              <a:t>（</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該卡為</a:t>
            </a:r>
            <a:r>
              <a:rPr lang="zh-CN" altLang="en-US" sz="2000" b="1" u="heavy" dirty="0" smtClean="0">
                <a:solidFill>
                  <a:srgbClr val="C00000"/>
                </a:solidFill>
                <a:latin typeface="微軟正黑體" panose="020B0604030504040204" pitchFamily="34" charset="-120"/>
                <a:ea typeface="微軟正黑體" panose="020B0604030504040204" pitchFamily="34" charset="-120"/>
              </a:rPr>
              <a:t>機</a:t>
            </a:r>
            <a:r>
              <a:rPr lang="zh-TW" altLang="en-US" sz="2000" b="1" u="heavy" dirty="0" smtClean="0">
                <a:solidFill>
                  <a:srgbClr val="C00000"/>
                </a:solidFill>
                <a:latin typeface="微軟正黑體" panose="020B0604030504040204" pitchFamily="34" charset="-120"/>
                <a:ea typeface="微軟正黑體" panose="020B0604030504040204" pitchFamily="34" charset="-120"/>
              </a:rPr>
              <a:t>械</a:t>
            </a:r>
            <a:r>
              <a:rPr lang="zh-CN" altLang="en-US" sz="2000" b="1" u="heavy" dirty="0" smtClean="0">
                <a:solidFill>
                  <a:srgbClr val="C00000"/>
                </a:solidFill>
                <a:latin typeface="微軟正黑體" panose="020B0604030504040204" pitchFamily="34" charset="-120"/>
                <a:ea typeface="微軟正黑體" panose="020B0604030504040204" pitchFamily="34" charset="-120"/>
              </a:rPr>
              <a:t>人跳舞過程中選取的跳舞卡，且只有一個） </a:t>
            </a:r>
            <a:r>
              <a:rPr lang="en-US" altLang="zh-TW" sz="2000" dirty="0" smtClean="0">
                <a:latin typeface="微軟正黑體" panose="020B0604030504040204" pitchFamily="34" charset="-120"/>
                <a:ea typeface="微軟正黑體" panose="020B0604030504040204" pitchFamily="34" charset="-120"/>
              </a:rPr>
              <a:t>+5</a:t>
            </a:r>
            <a:r>
              <a:rPr lang="zh-TW" altLang="en-US" sz="2000" dirty="0" smtClean="0">
                <a:latin typeface="微軟正黑體" panose="020B0604030504040204" pitchFamily="34" charset="-120"/>
                <a:ea typeface="微軟正黑體" panose="020B0604030504040204" pitchFamily="34" charset="-120"/>
              </a:rPr>
              <a:t>分。</a:t>
            </a:r>
            <a:r>
              <a:rPr lang="zh-TW" altLang="en-US" sz="2000" dirty="0" smtClean="0"/>
              <a:t/>
            </a:r>
            <a:br>
              <a:rPr lang="zh-TW" altLang="en-US" sz="2000" dirty="0" smtClean="0"/>
            </a:br>
            <a:endParaRPr lang="zh-TW" altLang="en-US" sz="2000" dirty="0" smtClean="0"/>
          </a:p>
        </p:txBody>
      </p:sp>
      <p:pic>
        <p:nvPicPr>
          <p:cNvPr id="4" name="圖片 3"/>
          <p:cNvPicPr>
            <a:picLocks noChangeAspect="1"/>
          </p:cNvPicPr>
          <p:nvPr/>
        </p:nvPicPr>
        <p:blipFill>
          <a:blip r:embed="rId2" cstate="print"/>
          <a:stretch>
            <a:fillRect/>
          </a:stretch>
        </p:blipFill>
        <p:spPr>
          <a:xfrm rot="16200000">
            <a:off x="5891264" y="2613792"/>
            <a:ext cx="3865199" cy="1463167"/>
          </a:xfrm>
          <a:prstGeom prst="rect">
            <a:avLst/>
          </a:prstGeom>
        </p:spPr>
      </p:pic>
    </p:spTree>
    <p:extLst>
      <p:ext uri="{BB962C8B-B14F-4D97-AF65-F5344CB8AC3E}">
        <p14:creationId xmlns:p14="http://schemas.microsoft.com/office/powerpoint/2010/main" val="1051348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HK" b="1" i="0" u="none" strike="noStrike" cap="none" baseline="0" dirty="0" smtClean="0">
                <a:solidFill>
                  <a:srgbClr val="FF0000"/>
                </a:solidFill>
                <a:latin typeface="Rambla"/>
                <a:ea typeface="Rambla"/>
                <a:cs typeface="Rambla"/>
                <a:sym typeface="Rambla"/>
              </a:rPr>
              <a:t>比賽</a:t>
            </a:r>
            <a:r>
              <a:rPr lang="zh-TW" altLang="en-US" b="1" i="0" u="none" strike="noStrike" cap="none" baseline="0" dirty="0" smtClean="0">
                <a:solidFill>
                  <a:srgbClr val="FF0000"/>
                </a:solidFill>
                <a:latin typeface="Rambla"/>
                <a:ea typeface="Rambla"/>
                <a:cs typeface="Rambla"/>
                <a:sym typeface="Rambla"/>
              </a:rPr>
              <a:t>注意事項</a:t>
            </a:r>
            <a:endParaRPr lang="zh-HK" altLang="en-US" dirty="0"/>
          </a:p>
        </p:txBody>
      </p:sp>
      <p:sp>
        <p:nvSpPr>
          <p:cNvPr id="3" name="內容版面配置區 2"/>
          <p:cNvSpPr>
            <a:spLocks noGrp="1"/>
          </p:cNvSpPr>
          <p:nvPr>
            <p:ph idx="1"/>
          </p:nvPr>
        </p:nvSpPr>
        <p:spPr>
          <a:xfrm>
            <a:off x="628650" y="1825625"/>
            <a:ext cx="7886700" cy="3191852"/>
          </a:xfrm>
          <a:solidFill>
            <a:schemeClr val="accent2">
              <a:lumMod val="40000"/>
              <a:lumOff val="60000"/>
            </a:schemeClr>
          </a:solidFill>
        </p:spPr>
        <p:txBody>
          <a:bodyPr/>
          <a:lstStyle/>
          <a:p>
            <a:pPr>
              <a:lnSpc>
                <a:spcPct val="100000"/>
              </a:lnSpc>
              <a:spcBef>
                <a:spcPts val="0"/>
              </a:spcBef>
            </a:pPr>
            <a:r>
              <a:rPr lang="zh-TW" altLang="zh-HK" dirty="0" smtClean="0">
                <a:solidFill>
                  <a:schemeClr val="dk1"/>
                </a:solidFill>
                <a:latin typeface="微軟正黑體" panose="020B0604030504040204" pitchFamily="34" charset="-120"/>
                <a:ea typeface="微軟正黑體" panose="020B0604030504040204" pitchFamily="34" charset="-120"/>
                <a:cs typeface="Rambla"/>
                <a:sym typeface="Rambla"/>
              </a:rPr>
              <a:t>返回必需在最後完成，完成後即比賽結束。</a:t>
            </a:r>
            <a:endPar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endParaRPr>
          </a:p>
          <a:p>
            <a:pPr lvl="0">
              <a:lnSpc>
                <a:spcPct val="115000"/>
              </a:lnSpc>
              <a:spcBef>
                <a:spcPts val="0"/>
              </a:spcBef>
            </a:pP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比賽任務的數量是根據比賽的級別來制定，比賽不一定有全部任務。</a:t>
            </a:r>
            <a:endPar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endParaRPr>
          </a:p>
          <a:p>
            <a:pPr>
              <a:lnSpc>
                <a:spcPct val="115000"/>
              </a:lnSpc>
            </a:pP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如有任何問題，可以在</a:t>
            </a:r>
            <a:r>
              <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rPr>
              <a:t>Q&amp;A</a:t>
            </a:r>
            <a:r>
              <a:rPr lang="zh-TW" altLang="en-US" dirty="0" smtClean="0">
                <a:solidFill>
                  <a:schemeClr val="dk1"/>
                </a:solidFill>
                <a:latin typeface="微軟正黑體" panose="020B0604030504040204" pitchFamily="34" charset="-120"/>
                <a:ea typeface="微軟正黑體" panose="020B0604030504040204" pitchFamily="34" charset="-120"/>
                <a:cs typeface="Rambla"/>
                <a:sym typeface="Rambla"/>
              </a:rPr>
              <a:t>發問。如果比賽過程中或比賽結束後有任何問題，但沒有提問，一切判決由裁判決定。</a:t>
            </a:r>
            <a:endParaRPr lang="en-US" altLang="zh-TW" dirty="0" smtClean="0">
              <a:solidFill>
                <a:schemeClr val="dk1"/>
              </a:solidFill>
              <a:latin typeface="微軟正黑體" panose="020B0604030504040204" pitchFamily="34" charset="-120"/>
              <a:ea typeface="微軟正黑體" panose="020B0604030504040204" pitchFamily="34" charset="-120"/>
              <a:cs typeface="Rambla"/>
              <a:sym typeface="Rambla"/>
            </a:endParaRPr>
          </a:p>
          <a:p>
            <a:pPr lvl="0">
              <a:lnSpc>
                <a:spcPct val="115000"/>
              </a:lnSpc>
            </a:pPr>
            <a:endParaRPr lang="zh-HK" altLang="en-US" dirty="0"/>
          </a:p>
        </p:txBody>
      </p:sp>
    </p:spTree>
    <p:extLst>
      <p:ext uri="{BB962C8B-B14F-4D97-AF65-F5344CB8AC3E}">
        <p14:creationId xmlns:p14="http://schemas.microsoft.com/office/powerpoint/2010/main" val="1059048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HK" b="1" i="0" u="none" strike="noStrike" cap="none" baseline="0" dirty="0" smtClean="0">
                <a:solidFill>
                  <a:schemeClr val="dk2"/>
                </a:solidFill>
                <a:latin typeface="Rambla"/>
                <a:ea typeface="Rambla"/>
                <a:cs typeface="Rambla"/>
                <a:sym typeface="Rambla"/>
              </a:rPr>
              <a:t>機械人綜合技能比賽場地</a:t>
            </a:r>
            <a:endParaRPr lang="zh-HK" altLang="en-US" dirty="0"/>
          </a:p>
        </p:txBody>
      </p:sp>
      <p:pic>
        <p:nvPicPr>
          <p:cNvPr id="4" name="圖片 3"/>
          <p:cNvPicPr>
            <a:picLocks noChangeAspect="1"/>
          </p:cNvPicPr>
          <p:nvPr/>
        </p:nvPicPr>
        <p:blipFill>
          <a:blip r:embed="rId2" cstate="print"/>
          <a:stretch>
            <a:fillRect/>
          </a:stretch>
        </p:blipFill>
        <p:spPr>
          <a:xfrm>
            <a:off x="2756188" y="2509519"/>
            <a:ext cx="4385276" cy="3937146"/>
          </a:xfrm>
          <a:prstGeom prst="rect">
            <a:avLst/>
          </a:prstGeom>
        </p:spPr>
      </p:pic>
      <p:sp>
        <p:nvSpPr>
          <p:cNvPr id="3" name="內容版面配置區 2"/>
          <p:cNvSpPr>
            <a:spLocks noGrp="1"/>
          </p:cNvSpPr>
          <p:nvPr>
            <p:ph idx="1"/>
          </p:nvPr>
        </p:nvSpPr>
        <p:spPr>
          <a:xfrm>
            <a:off x="1274447" y="1555367"/>
            <a:ext cx="6278499" cy="954152"/>
          </a:xfrm>
        </p:spPr>
        <p:txBody>
          <a:bodyPr anchor="ctr">
            <a:normAutofit fontScale="55000" lnSpcReduction="20000"/>
          </a:bodyPr>
          <a:lstStyle/>
          <a:p>
            <a:pPr lvl="0" algn="ctr">
              <a:buSzPct val="25000"/>
            </a:pPr>
            <a:r>
              <a:rPr lang="zh-TW" altLang="zh-HK" sz="3600" b="0" i="0" u="none" strike="noStrike" cap="none" baseline="0" dirty="0" smtClean="0">
                <a:solidFill>
                  <a:schemeClr val="dk1"/>
                </a:solidFill>
                <a:latin typeface="Rambla"/>
                <a:ea typeface="Rambla"/>
                <a:cs typeface="Rambla"/>
                <a:sym typeface="Rambla"/>
              </a:rPr>
              <a:t>	</a:t>
            </a:r>
            <a:r>
              <a:rPr lang="zh-TW" altLang="zh-HK" sz="3600" b="0" i="0" u="none" strike="noStrike" cap="none" baseline="0" dirty="0" smtClean="0">
                <a:solidFill>
                  <a:schemeClr val="dk1"/>
                </a:solidFill>
                <a:latin typeface="微軟正黑體" panose="020B0604030504040204" pitchFamily="34" charset="-120"/>
                <a:ea typeface="微軟正黑體" panose="020B0604030504040204" pitchFamily="34" charset="-120"/>
                <a:cs typeface="Rambla"/>
                <a:sym typeface="Rambla"/>
              </a:rPr>
              <a:t>綜合技能各組別</a:t>
            </a:r>
            <a:r>
              <a:rPr lang="zh-TW" altLang="zh-TW" sz="3600" b="1" dirty="0" smtClean="0">
                <a:solidFill>
                  <a:srgbClr val="FF0000"/>
                </a:solidFill>
                <a:latin typeface="微軟正黑體" panose="020B0604030504040204" pitchFamily="34" charset="-120"/>
                <a:ea typeface="微軟正黑體" panose="020B0604030504040204" pitchFamily="34" charset="-120"/>
              </a:rPr>
              <a:t>示例</a:t>
            </a:r>
            <a:r>
              <a:rPr lang="zh-TW" altLang="zh-HK" sz="3600" b="0" i="0" u="none" strike="noStrike" cap="none" baseline="0" dirty="0" smtClean="0">
                <a:solidFill>
                  <a:schemeClr val="dk1"/>
                </a:solidFill>
                <a:latin typeface="微軟正黑體" panose="020B0604030504040204" pitchFamily="34" charset="-120"/>
                <a:ea typeface="微軟正黑體" panose="020B0604030504040204" pitchFamily="34" charset="-120"/>
                <a:cs typeface="Rambla"/>
                <a:sym typeface="Rambla"/>
              </a:rPr>
              <a:t>地圖在比賽</a:t>
            </a:r>
            <a:r>
              <a:rPr lang="zh-TW" altLang="zh-HK" sz="3600" b="0" i="0" u="none" strike="noStrike" cap="none" baseline="0" dirty="0" smtClean="0">
                <a:solidFill>
                  <a:srgbClr val="FF0000"/>
                </a:solidFill>
                <a:latin typeface="微軟正黑體" panose="020B0604030504040204" pitchFamily="34" charset="-120"/>
                <a:ea typeface="微軟正黑體" panose="020B0604030504040204" pitchFamily="34" charset="-120"/>
                <a:cs typeface="Rambla"/>
                <a:sym typeface="Rambla"/>
              </a:rPr>
              <a:t>一星期</a:t>
            </a:r>
            <a:r>
              <a:rPr lang="zh-TW" altLang="zh-TW" sz="3600" dirty="0" smtClean="0">
                <a:solidFill>
                  <a:srgbClr val="FF0000"/>
                </a:solidFill>
                <a:latin typeface="微軟正黑體" panose="020B0604030504040204" pitchFamily="34" charset="-120"/>
                <a:ea typeface="微軟正黑體" panose="020B0604030504040204" pitchFamily="34" charset="-120"/>
                <a:cs typeface="Rambla"/>
                <a:sym typeface="Rambla"/>
              </a:rPr>
              <a:t>前</a:t>
            </a:r>
            <a:endParaRPr lang="zh-TW" altLang="zh-HK" sz="3600" b="0" i="0" u="none" strike="noStrike" cap="none" baseline="0" dirty="0" smtClean="0">
              <a:solidFill>
                <a:srgbClr val="FF0000"/>
              </a:solidFill>
              <a:latin typeface="微軟正黑體" panose="020B0604030504040204" pitchFamily="34" charset="-120"/>
              <a:ea typeface="微軟正黑體" panose="020B0604030504040204" pitchFamily="34" charset="-120"/>
              <a:cs typeface="Rambla"/>
              <a:sym typeface="Rambla"/>
            </a:endParaRPr>
          </a:p>
          <a:p>
            <a:pPr marL="0" lvl="0" indent="0" algn="ctr">
              <a:spcBef>
                <a:spcPts val="0"/>
              </a:spcBef>
              <a:buSzPct val="25000"/>
              <a:buNone/>
            </a:pPr>
            <a:r>
              <a:rPr lang="zh-TW" altLang="zh-HK" sz="3600" b="0" i="0" u="none" strike="noStrike" cap="none" baseline="0" dirty="0" smtClean="0">
                <a:solidFill>
                  <a:schemeClr val="dk1"/>
                </a:solidFill>
                <a:latin typeface="微軟正黑體" panose="020B0604030504040204" pitchFamily="34" charset="-120"/>
                <a:ea typeface="微軟正黑體" panose="020B0604030504040204" pitchFamily="34" charset="-120"/>
                <a:cs typeface="Rambla"/>
                <a:sym typeface="Rambla"/>
              </a:rPr>
              <a:t>	在網上(http://www.macau-robot.org/)公佈</a:t>
            </a:r>
          </a:p>
          <a:p>
            <a:pPr algn="ctr"/>
            <a:endParaRPr lang="zh-HK"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4378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85786" y="214290"/>
            <a:ext cx="7560840" cy="1224136"/>
          </a:xfrm>
        </p:spPr>
        <p:style>
          <a:lnRef idx="0">
            <a:schemeClr val="accent5"/>
          </a:lnRef>
          <a:fillRef idx="3">
            <a:schemeClr val="accent5"/>
          </a:fillRef>
          <a:effectRef idx="3">
            <a:schemeClr val="accent5"/>
          </a:effectRef>
          <a:fontRef idx="minor">
            <a:schemeClr val="lt1"/>
          </a:fontRef>
        </p:style>
        <p:txBody>
          <a:bodyPr>
            <a:noAutofit/>
          </a:bodyPr>
          <a:lstStyle/>
          <a:p>
            <a:r>
              <a:rPr lang="zh-TW" altLang="zh-TW" sz="8000" dirty="0" smtClean="0"/>
              <a:t>機械人創意比賽</a:t>
            </a:r>
            <a:endParaRPr lang="zh-TW" altLang="en-US" sz="8000" dirty="0"/>
          </a:p>
        </p:txBody>
      </p:sp>
      <p:pic>
        <p:nvPicPr>
          <p:cNvPr id="2" name="圖片 1"/>
          <p:cNvPicPr>
            <a:picLocks noChangeAspect="1"/>
          </p:cNvPicPr>
          <p:nvPr/>
        </p:nvPicPr>
        <p:blipFill>
          <a:blip r:embed="rId2"/>
          <a:stretch>
            <a:fillRect/>
          </a:stretch>
        </p:blipFill>
        <p:spPr>
          <a:xfrm>
            <a:off x="2442093" y="1628800"/>
            <a:ext cx="5904533" cy="4563918"/>
          </a:xfrm>
          <a:prstGeom prst="rect">
            <a:avLst/>
          </a:prstGeom>
        </p:spPr>
      </p:pic>
    </p:spTree>
    <p:extLst>
      <p:ext uri="{BB962C8B-B14F-4D97-AF65-F5344CB8AC3E}">
        <p14:creationId xmlns:p14="http://schemas.microsoft.com/office/powerpoint/2010/main" val="19053681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機械人創意比賽</a:t>
            </a:r>
            <a:endParaRPr lang="zh-TW" altLang="en-US" b="1" dirty="0"/>
          </a:p>
        </p:txBody>
      </p:sp>
      <p:sp>
        <p:nvSpPr>
          <p:cNvPr id="5" name="Rectangle 4"/>
          <p:cNvSpPr txBox="1">
            <a:spLocks noChangeArrowheads="1"/>
          </p:cNvSpPr>
          <p:nvPr/>
        </p:nvSpPr>
        <p:spPr>
          <a:xfrm>
            <a:off x="4319587" y="2132856"/>
            <a:ext cx="4824413" cy="3633788"/>
          </a:xfrm>
          <a:prstGeom prst="rect">
            <a:avLst/>
          </a:prstGeom>
        </p:spPr>
        <p:txBody>
          <a:bodyPr vert="horz" lIns="91440" tIns="45720" rIns="91440" bIns="45720" rtlCol="0">
            <a:normAutofit/>
          </a:bodyPr>
          <a:lstStyle/>
          <a:p>
            <a:pPr marL="342900" indent="-342900">
              <a:lnSpc>
                <a:spcPct val="80000"/>
              </a:lnSpc>
              <a:spcBef>
                <a:spcPct val="20000"/>
              </a:spcBef>
              <a:buFont typeface="Wingdings" pitchFamily="2" charset="2"/>
              <a:buChar char="Ø"/>
              <a:defRPr/>
            </a:pPr>
            <a:r>
              <a:rPr lang="zh-CN" altLang="en-US" sz="3600" dirty="0" smtClean="0">
                <a:solidFill>
                  <a:prstClr val="black"/>
                </a:solidFill>
                <a:latin typeface="微軟正黑體" pitchFamily="34" charset="-120"/>
                <a:ea typeface="微軟正黑體" pitchFamily="34" charset="-120"/>
              </a:rPr>
              <a:t>主</a:t>
            </a:r>
            <a:r>
              <a:rPr lang="zh-TW" altLang="en-US" sz="3600" dirty="0" smtClean="0">
                <a:solidFill>
                  <a:prstClr val="black"/>
                </a:solidFill>
                <a:latin typeface="微軟正黑體" pitchFamily="34" charset="-120"/>
              </a:rPr>
              <a:t>題</a:t>
            </a:r>
            <a:endParaRPr lang="zh-CN" altLang="en-US" sz="3600" dirty="0" smtClean="0">
              <a:solidFill>
                <a:prstClr val="black"/>
              </a:solidFill>
              <a:latin typeface="微軟正黑體" pitchFamily="34" charset="-120"/>
              <a:ea typeface="微軟正黑體" pitchFamily="34" charset="-120"/>
            </a:endParaRPr>
          </a:p>
          <a:p>
            <a:pPr marL="342900" indent="-342900">
              <a:lnSpc>
                <a:spcPct val="80000"/>
              </a:lnSpc>
              <a:spcBef>
                <a:spcPct val="20000"/>
              </a:spcBef>
              <a:buFont typeface="Wingdings" pitchFamily="2" charset="2"/>
              <a:buChar char="Ø"/>
              <a:defRPr/>
            </a:pPr>
            <a:r>
              <a:rPr lang="zh-CN" altLang="en-US" sz="3600" dirty="0" smtClean="0">
                <a:solidFill>
                  <a:prstClr val="black"/>
                </a:solidFill>
                <a:latin typeface="微軟正黑體" pitchFamily="34" charset="-120"/>
                <a:ea typeface="微軟正黑體" pitchFamily="34" charset="-120"/>
              </a:rPr>
              <a:t>模式</a:t>
            </a:r>
          </a:p>
          <a:p>
            <a:pPr marL="342900" indent="-342900">
              <a:lnSpc>
                <a:spcPct val="80000"/>
              </a:lnSpc>
              <a:spcBef>
                <a:spcPct val="20000"/>
              </a:spcBef>
              <a:buFont typeface="Wingdings" pitchFamily="2" charset="2"/>
              <a:buChar char="Ø"/>
              <a:defRPr/>
            </a:pPr>
            <a:r>
              <a:rPr lang="zh-TW" altLang="en-US" sz="3600" dirty="0" smtClean="0">
                <a:solidFill>
                  <a:prstClr val="black"/>
                </a:solidFill>
                <a:latin typeface="微軟正黑體" pitchFamily="34" charset="-120"/>
              </a:rPr>
              <a:t>創</a:t>
            </a:r>
            <a:r>
              <a:rPr lang="zh-CN" altLang="en-US" sz="3600" dirty="0" smtClean="0">
                <a:solidFill>
                  <a:prstClr val="black"/>
                </a:solidFill>
                <a:latin typeface="微軟正黑體" pitchFamily="34" charset="-120"/>
                <a:ea typeface="微軟正黑體" pitchFamily="34" charset="-120"/>
              </a:rPr>
              <a:t>新途</a:t>
            </a:r>
            <a:r>
              <a:rPr lang="zh-TW" altLang="en-US" sz="3600" dirty="0" smtClean="0">
                <a:solidFill>
                  <a:prstClr val="black"/>
                </a:solidFill>
                <a:latin typeface="微軟正黑體" pitchFamily="34" charset="-120"/>
              </a:rPr>
              <a:t>徑</a:t>
            </a:r>
            <a:endParaRPr lang="zh-CN" altLang="en-US" sz="3600" dirty="0" smtClean="0">
              <a:solidFill>
                <a:prstClr val="black"/>
              </a:solidFill>
              <a:latin typeface="微軟正黑體" pitchFamily="34" charset="-120"/>
              <a:ea typeface="微軟正黑體" pitchFamily="34" charset="-120"/>
            </a:endParaRPr>
          </a:p>
          <a:p>
            <a:pPr marL="342900" indent="-342900">
              <a:lnSpc>
                <a:spcPct val="80000"/>
              </a:lnSpc>
              <a:spcBef>
                <a:spcPct val="20000"/>
              </a:spcBef>
              <a:buFont typeface="Wingdings" pitchFamily="2" charset="2"/>
              <a:buChar char="Ø"/>
              <a:defRPr/>
            </a:pPr>
            <a:r>
              <a:rPr lang="zh-CN" altLang="en-US" sz="3600" dirty="0" smtClean="0">
                <a:solidFill>
                  <a:prstClr val="black"/>
                </a:solidFill>
                <a:latin typeface="微軟正黑體" pitchFamily="34" charset="-120"/>
                <a:ea typeface="微軟正黑體" pitchFamily="34" charset="-120"/>
              </a:rPr>
              <a:t>要求</a:t>
            </a:r>
          </a:p>
          <a:p>
            <a:pPr marL="342900" indent="-342900">
              <a:lnSpc>
                <a:spcPct val="80000"/>
              </a:lnSpc>
              <a:spcBef>
                <a:spcPct val="20000"/>
              </a:spcBef>
              <a:buFont typeface="Wingdings" pitchFamily="2" charset="2"/>
              <a:buChar char="Ø"/>
              <a:defRPr/>
            </a:pPr>
            <a:r>
              <a:rPr lang="zh-TW" altLang="en-US" sz="3600" dirty="0" smtClean="0">
                <a:solidFill>
                  <a:prstClr val="black"/>
                </a:solidFill>
                <a:latin typeface="微軟正黑體" pitchFamily="34" charset="-120"/>
              </a:rPr>
              <a:t>評</a:t>
            </a:r>
            <a:r>
              <a:rPr lang="zh-CN" altLang="en-US" sz="3600" dirty="0" smtClean="0">
                <a:solidFill>
                  <a:prstClr val="black"/>
                </a:solidFill>
                <a:latin typeface="微軟正黑體" pitchFamily="34" charset="-120"/>
                <a:ea typeface="微軟正黑體" pitchFamily="34" charset="-120"/>
              </a:rPr>
              <a:t>分</a:t>
            </a:r>
            <a:r>
              <a:rPr lang="zh-TW" altLang="en-US" sz="3600" dirty="0" smtClean="0">
                <a:solidFill>
                  <a:prstClr val="black"/>
                </a:solidFill>
                <a:latin typeface="微軟正黑體" pitchFamily="34" charset="-120"/>
              </a:rPr>
              <a:t>標</a:t>
            </a:r>
            <a:r>
              <a:rPr lang="zh-CN" altLang="en-US" sz="3600" dirty="0" smtClean="0">
                <a:solidFill>
                  <a:prstClr val="black"/>
                </a:solidFill>
                <a:latin typeface="微軟正黑體" pitchFamily="34" charset="-120"/>
                <a:ea typeface="微軟正黑體" pitchFamily="34" charset="-120"/>
              </a:rPr>
              <a:t>准</a:t>
            </a:r>
            <a:endParaRPr lang="en-US" altLang="zh-CN" sz="3600" dirty="0" smtClean="0">
              <a:solidFill>
                <a:prstClr val="black"/>
              </a:solidFill>
              <a:latin typeface="微軟正黑體" pitchFamily="34" charset="-120"/>
              <a:ea typeface="微軟正黑體" pitchFamily="34" charset="-120"/>
            </a:endParaRPr>
          </a:p>
          <a:p>
            <a:pPr marL="342900" indent="-342900">
              <a:lnSpc>
                <a:spcPct val="80000"/>
              </a:lnSpc>
              <a:spcBef>
                <a:spcPct val="20000"/>
              </a:spcBef>
              <a:buFont typeface="Wingdings" pitchFamily="2" charset="2"/>
              <a:buChar char="Ø"/>
              <a:defRPr/>
            </a:pPr>
            <a:r>
              <a:rPr lang="zh-TW" altLang="en-US" sz="3600" dirty="0" smtClean="0">
                <a:solidFill>
                  <a:prstClr val="black"/>
                </a:solidFill>
                <a:latin typeface="微軟正黑體" pitchFamily="34" charset="-120"/>
              </a:rPr>
              <a:t>流程</a:t>
            </a:r>
            <a:r>
              <a:rPr lang="zh-CN" altLang="en-US" sz="3600" dirty="0" smtClean="0">
                <a:solidFill>
                  <a:prstClr val="black"/>
                </a:solidFill>
                <a:latin typeface="微軟正黑體" pitchFamily="34" charset="-120"/>
                <a:ea typeface="微軟正黑體" pitchFamily="34" charset="-120"/>
              </a:rPr>
              <a:t> </a:t>
            </a:r>
          </a:p>
          <a:p>
            <a:pPr marL="342900" indent="-342900">
              <a:lnSpc>
                <a:spcPct val="90000"/>
              </a:lnSpc>
              <a:spcBef>
                <a:spcPct val="20000"/>
              </a:spcBef>
              <a:buFont typeface="Arial" pitchFamily="34" charset="0"/>
              <a:buChar char="•"/>
              <a:defRPr/>
            </a:pPr>
            <a:endParaRPr lang="zh-CN" altLang="en-US" sz="1600" dirty="0" smtClean="0">
              <a:solidFill>
                <a:prstClr val="black"/>
              </a:solidFill>
              <a:latin typeface="隶书" pitchFamily="49" charset="-122"/>
              <a:ea typeface="隶书" pitchFamily="49" charset="-122"/>
            </a:endParaRPr>
          </a:p>
          <a:p>
            <a:pPr marL="342900" indent="-342900">
              <a:lnSpc>
                <a:spcPct val="80000"/>
              </a:lnSpc>
              <a:spcBef>
                <a:spcPct val="20000"/>
              </a:spcBef>
              <a:buFont typeface="Arial" pitchFamily="34" charset="0"/>
              <a:buChar char="•"/>
              <a:defRPr/>
            </a:pPr>
            <a:endParaRPr lang="en-US" altLang="zh-CN" sz="1600" dirty="0">
              <a:solidFill>
                <a:prstClr val="black"/>
              </a:solidFill>
              <a:latin typeface="隶书" pitchFamily="49" charset="-122"/>
              <a:ea typeface="隶书" pitchFamily="49" charset="-122"/>
            </a:endParaRPr>
          </a:p>
        </p:txBody>
      </p:sp>
      <p:pic>
        <p:nvPicPr>
          <p:cNvPr id="6" name="圖片 5"/>
          <p:cNvPicPr>
            <a:picLocks noChangeAspect="1"/>
          </p:cNvPicPr>
          <p:nvPr/>
        </p:nvPicPr>
        <p:blipFill>
          <a:blip r:embed="rId2"/>
          <a:stretch>
            <a:fillRect/>
          </a:stretch>
        </p:blipFill>
        <p:spPr>
          <a:xfrm>
            <a:off x="179512" y="2150938"/>
            <a:ext cx="4187370" cy="3236634"/>
          </a:xfrm>
          <a:prstGeom prst="rect">
            <a:avLst/>
          </a:prstGeom>
        </p:spPr>
      </p:pic>
    </p:spTree>
    <p:extLst>
      <p:ext uri="{BB962C8B-B14F-4D97-AF65-F5344CB8AC3E}">
        <p14:creationId xmlns:p14="http://schemas.microsoft.com/office/powerpoint/2010/main" val="376371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smtClean="0">
                <a:latin typeface="隶书" pitchFamily="49" charset="-122"/>
                <a:ea typeface="隶书" pitchFamily="49" charset="-122"/>
              </a:rPr>
              <a:t>主题</a:t>
            </a:r>
            <a:endParaRPr lang="zh-TW" altLang="en-US" dirty="0"/>
          </a:p>
        </p:txBody>
      </p:sp>
      <p:sp>
        <p:nvSpPr>
          <p:cNvPr id="4" name="內容版面配置區 2"/>
          <p:cNvSpPr txBox="1">
            <a:spLocks/>
          </p:cNvSpPr>
          <p:nvPr/>
        </p:nvSpPr>
        <p:spPr>
          <a:xfrm>
            <a:off x="1259632" y="2492896"/>
            <a:ext cx="6840760" cy="4021907"/>
          </a:xfrm>
          <a:prstGeom prst="rect">
            <a:avLst/>
          </a:prstGeom>
        </p:spPr>
        <p:txBody>
          <a:bodyPr vert="horz" lIns="91440" tIns="45720" rIns="91440" bIns="45720" rtlCol="0">
            <a:normAutofit/>
          </a:bodyPr>
          <a:lstStyle/>
          <a:p>
            <a:pPr marL="471488" lvl="1" algn="ctr">
              <a:spcBef>
                <a:spcPct val="20000"/>
              </a:spcBef>
            </a:pPr>
            <a:r>
              <a:rPr lang="zh-TW" altLang="en-US" sz="6000" b="1" dirty="0">
                <a:solidFill>
                  <a:prstClr val="black"/>
                </a:solidFill>
                <a:latin typeface="微軟正黑體" pitchFamily="34" charset="-120"/>
              </a:rPr>
              <a:t>我的學習夥伴</a:t>
            </a:r>
            <a:endParaRPr lang="zh-CN" altLang="en-US" sz="6000" dirty="0" smtClean="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0317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nvPr>
        </p:nvGraphicFramePr>
        <p:xfrm>
          <a:off x="1428732" y="1714496"/>
          <a:ext cx="7559675" cy="2891621"/>
        </p:xfrm>
        <a:graphic>
          <a:graphicData uri="http://schemas.openxmlformats.org/drawingml/2006/table">
            <a:tbl>
              <a:tblPr firstRow="1" firstCol="1" bandRow="1">
                <a:tableStyleId>{5C22544A-7EE6-4342-B048-85BDC9FD1C3A}</a:tableStyleId>
              </a:tblPr>
              <a:tblGrid>
                <a:gridCol w="886477"/>
                <a:gridCol w="3028794"/>
                <a:gridCol w="886477"/>
                <a:gridCol w="1871450"/>
                <a:gridCol w="886477"/>
              </a:tblGrid>
              <a:tr h="731545">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項目名稱</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組別</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類別</a:t>
                      </a:r>
                      <a:endParaRPr lang="zh-TW" sz="2400" b="1" kern="100" dirty="0">
                        <a:solidFill>
                          <a:srgbClr val="000066"/>
                        </a:solidFill>
                        <a:effectLst/>
                        <a:latin typeface="新細明體"/>
                        <a:cs typeface="Times New Roman"/>
                      </a:endParaRPr>
                    </a:p>
                  </a:txBody>
                  <a:tcPr marL="17779" marR="17779" marT="0" marB="0" anchor="ctr"/>
                </a:tc>
              </a:tr>
              <a:tr h="540019">
                <a:tc>
                  <a:txBody>
                    <a:bodyPr/>
                    <a:lstStyle/>
                    <a:p>
                      <a:pPr marL="0" algn="ctr" defTabSz="914400" rtl="0" eaLnBrk="1" latinLnBrk="0" hangingPunct="1">
                        <a:spcBef>
                          <a:spcPts val="300"/>
                        </a:spcBef>
                        <a:spcAft>
                          <a:spcPts val="0"/>
                        </a:spcAft>
                      </a:pPr>
                      <a:r>
                        <a:rPr lang="en-US" sz="2400" b="1" kern="0" dirty="0" smtClean="0">
                          <a:solidFill>
                            <a:schemeClr val="lt1"/>
                          </a:solidFill>
                          <a:effectLst/>
                          <a:latin typeface="+mn-lt"/>
                          <a:ea typeface="+mn-ea"/>
                          <a:cs typeface="+mn-cs"/>
                        </a:rPr>
                        <a:t>1</a:t>
                      </a:r>
                      <a:r>
                        <a:rPr lang="en-US" altLang="zh-TW" sz="2400" b="1" kern="0" dirty="0" smtClean="0">
                          <a:solidFill>
                            <a:schemeClr val="lt1"/>
                          </a:solidFill>
                          <a:effectLst/>
                          <a:latin typeface="+mn-lt"/>
                          <a:ea typeface="+mn-ea"/>
                          <a:cs typeface="+mn-cs"/>
                        </a:rPr>
                        <a:t>1</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Aft>
                          <a:spcPts val="0"/>
                        </a:spcAft>
                      </a:pPr>
                      <a:r>
                        <a:rPr kumimoji="0" lang="zh-TW" altLang="zh-TW" sz="2400" b="1" kern="0" dirty="0" smtClean="0">
                          <a:solidFill>
                            <a:srgbClr val="FF0000"/>
                          </a:solidFill>
                          <a:effectLst/>
                          <a:latin typeface="+mn-lt"/>
                          <a:ea typeface="+mn-ea"/>
                          <a:cs typeface="+mn-cs"/>
                        </a:rPr>
                        <a:t>機械人拳擊比賽</a:t>
                      </a:r>
                      <a:endParaRPr kumimoji="0" lang="zh-TW" sz="2400" b="1" kern="0" dirty="0">
                        <a:solidFill>
                          <a:srgbClr val="FF0000"/>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rgbClr val="FF0000"/>
                          </a:solidFill>
                          <a:effectLst/>
                          <a:latin typeface="+mn-lt"/>
                          <a:ea typeface="+mn-ea"/>
                          <a:cs typeface="+mn-cs"/>
                        </a:rPr>
                        <a:t>2</a:t>
                      </a:r>
                      <a:endParaRPr lang="zh-TW" sz="2400" b="1" kern="0" dirty="0">
                        <a:solidFill>
                          <a:srgbClr val="FF0000"/>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12</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Aft>
                          <a:spcPts val="0"/>
                        </a:spcAft>
                      </a:pPr>
                      <a:r>
                        <a:rPr lang="zh-TW" sz="2400" b="1" kern="0" dirty="0">
                          <a:solidFill>
                            <a:schemeClr val="dk1"/>
                          </a:solidFill>
                          <a:effectLst/>
                          <a:latin typeface="+mn-lt"/>
                          <a:ea typeface="+mn-ea"/>
                          <a:cs typeface="+mn-cs"/>
                        </a:rPr>
                        <a:t>星球探索</a:t>
                      </a: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1</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13</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Aft>
                          <a:spcPts val="0"/>
                        </a:spcAft>
                      </a:pPr>
                      <a:r>
                        <a:rPr lang="zh-TW" sz="2400" b="1" kern="0" dirty="0">
                          <a:solidFill>
                            <a:schemeClr val="dk1"/>
                          </a:solidFill>
                          <a:effectLst/>
                          <a:latin typeface="+mn-lt"/>
                          <a:ea typeface="+mn-ea"/>
                          <a:cs typeface="+mn-cs"/>
                        </a:rPr>
                        <a:t>機械人足球</a:t>
                      </a: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3</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14</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Aft>
                          <a:spcPts val="0"/>
                        </a:spcAft>
                      </a:pPr>
                      <a:r>
                        <a:rPr lang="zh-TW" sz="2400" b="1" kern="0">
                          <a:solidFill>
                            <a:schemeClr val="dk1"/>
                          </a:solidFill>
                          <a:effectLst/>
                          <a:latin typeface="+mn-lt"/>
                          <a:ea typeface="+mn-ea"/>
                          <a:cs typeface="+mn-cs"/>
                        </a:rPr>
                        <a:t>機械人籃球</a:t>
                      </a: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2</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中階</a:t>
                      </a:r>
                    </a:p>
                  </a:txBody>
                  <a:tcPr marL="68577" marR="68577" marT="0" marB="0" anchor="ctr"/>
                </a:tc>
              </a:tr>
            </a:tbl>
          </a:graphicData>
        </a:graphic>
      </p:graphicFrame>
      <p:sp>
        <p:nvSpPr>
          <p:cNvPr id="4" name="標題 3"/>
          <p:cNvSpPr>
            <a:spLocks noGrp="1"/>
          </p:cNvSpPr>
          <p:nvPr>
            <p:ph type="title"/>
          </p:nvPr>
        </p:nvSpPr>
        <p:spPr/>
        <p:txBody>
          <a:bodyPr/>
          <a:lstStyle/>
          <a:p>
            <a:r>
              <a:rPr lang="en-US" altLang="zh-TW" sz="4400" dirty="0"/>
              <a:t>5</a:t>
            </a:r>
            <a:r>
              <a:rPr lang="zh-TW" altLang="en-US" sz="4400" dirty="0"/>
              <a:t>月</a:t>
            </a:r>
            <a:r>
              <a:rPr lang="en-US" altLang="zh-TW" sz="4400" dirty="0"/>
              <a:t>21</a:t>
            </a:r>
            <a:r>
              <a:rPr lang="zh-TW" altLang="en-US" sz="4400" dirty="0"/>
              <a:t>日</a:t>
            </a:r>
            <a:r>
              <a:rPr lang="zh-TW" altLang="en-US" dirty="0" smtClean="0"/>
              <a:t>中階比賽項目</a:t>
            </a:r>
            <a:endParaRPr lang="zh-TW" altLang="en-US" dirty="0"/>
          </a:p>
        </p:txBody>
      </p:sp>
    </p:spTree>
    <p:extLst>
      <p:ext uri="{BB962C8B-B14F-4D97-AF65-F5344CB8AC3E}">
        <p14:creationId xmlns:p14="http://schemas.microsoft.com/office/powerpoint/2010/main" val="2346007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4400" b="1" dirty="0"/>
              <a:t>***</a:t>
            </a:r>
            <a:r>
              <a:rPr lang="zh-TW" altLang="zh-TW" sz="4400" b="1" dirty="0"/>
              <a:t>本比賽不提倡同一個作品同時投送多個競賽項目。賽前需申報是否己參加其它參賽項目，如有發現沒有申報者，可取消獲獎資格</a:t>
            </a:r>
            <a:r>
              <a:rPr lang="zh-TW" altLang="zh-TW" sz="4400" b="1" dirty="0" smtClean="0"/>
              <a:t>。</a:t>
            </a:r>
            <a:endParaRPr lang="zh-TW" altLang="zh-TW" sz="4400" b="1" dirty="0"/>
          </a:p>
        </p:txBody>
      </p:sp>
      <p:sp>
        <p:nvSpPr>
          <p:cNvPr id="3" name="標題 2"/>
          <p:cNvSpPr>
            <a:spLocks noGrp="1"/>
          </p:cNvSpPr>
          <p:nvPr>
            <p:ph type="title"/>
          </p:nvPr>
        </p:nvSpPr>
        <p:spPr/>
        <p:txBody>
          <a:bodyPr/>
          <a:lstStyle/>
          <a:p>
            <a:r>
              <a:rPr lang="zh-TW" altLang="en-US" dirty="0" smtClean="0"/>
              <a:t>作品申報</a:t>
            </a:r>
            <a:endParaRPr lang="zh-TW" altLang="en-US" dirty="0"/>
          </a:p>
        </p:txBody>
      </p:sp>
    </p:spTree>
    <p:extLst>
      <p:ext uri="{BB962C8B-B14F-4D97-AF65-F5344CB8AC3E}">
        <p14:creationId xmlns:p14="http://schemas.microsoft.com/office/powerpoint/2010/main" val="249803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481328"/>
            <a:ext cx="8501090" cy="4525963"/>
          </a:xfrm>
        </p:spPr>
        <p:txBody>
          <a:bodyPr>
            <a:noAutofit/>
          </a:bodyPr>
          <a:lstStyle/>
          <a:p>
            <a:pPr marL="966788" lvl="1" indent="-495300">
              <a:buFont typeface="Wingdings" pitchFamily="2" charset="2"/>
              <a:buAutoNum type="circleNumDbPlain"/>
            </a:pPr>
            <a:r>
              <a:rPr lang="zh-CN" altLang="en-US" sz="3600" dirty="0" smtClean="0">
                <a:latin typeface="微軟正黑體" pitchFamily="34" charset="-120"/>
                <a:ea typeface="微軟正黑體" pitchFamily="34" charset="-120"/>
              </a:rPr>
              <a:t>大型化：</a:t>
            </a:r>
            <a:endParaRPr lang="en-US" altLang="zh-CN" sz="3600" dirty="0" smtClean="0">
              <a:latin typeface="微軟正黑體" pitchFamily="34" charset="-120"/>
              <a:ea typeface="微軟正黑體" pitchFamily="34" charset="-120"/>
            </a:endParaRPr>
          </a:p>
          <a:p>
            <a:pPr marL="1945196" lvl="5" indent="-495300">
              <a:buFont typeface="Arial" pitchFamily="34" charset="0"/>
              <a:buChar char="•"/>
            </a:pPr>
            <a:r>
              <a:rPr lang="zh-CN" altLang="en-US" sz="3100" dirty="0" smtClean="0">
                <a:latin typeface="微軟正黑體" pitchFamily="34" charset="-120"/>
                <a:ea typeface="微軟正黑體" pitchFamily="34" charset="-120"/>
              </a:rPr>
              <a:t>材料多、功能多、效率高、美</a:t>
            </a:r>
            <a:r>
              <a:rPr lang="zh-TW" altLang="en-US" sz="3100" dirty="0" smtClean="0">
                <a:latin typeface="微軟正黑體" pitchFamily="34" charset="-120"/>
                <a:ea typeface="微軟正黑體" pitchFamily="34" charset="-120"/>
              </a:rPr>
              <a:t>觀</a:t>
            </a:r>
            <a:r>
              <a:rPr lang="zh-CN" altLang="en-US" sz="3100" dirty="0" smtClean="0">
                <a:latin typeface="微軟正黑體" pitchFamily="34" charset="-120"/>
                <a:ea typeface="微軟正黑體" pitchFamily="34" charset="-120"/>
              </a:rPr>
              <a:t>。</a:t>
            </a:r>
          </a:p>
          <a:p>
            <a:pPr marL="966788" lvl="1" indent="-495300">
              <a:buFont typeface="Wingdings" pitchFamily="2" charset="2"/>
              <a:buAutoNum type="circleNumDbPlain"/>
            </a:pPr>
            <a:r>
              <a:rPr lang="zh-CN" altLang="en-US" sz="3600" dirty="0" smtClean="0">
                <a:latin typeface="微軟正黑體" pitchFamily="34" charset="-120"/>
                <a:ea typeface="微軟正黑體" pitchFamily="34" charset="-120"/>
              </a:rPr>
              <a:t>小型化：</a:t>
            </a:r>
            <a:endParaRPr lang="en-US" altLang="zh-CN" sz="3600" dirty="0" smtClean="0">
              <a:latin typeface="微軟正黑體" pitchFamily="34" charset="-120"/>
              <a:ea typeface="微軟正黑體" pitchFamily="34" charset="-120"/>
            </a:endParaRPr>
          </a:p>
          <a:p>
            <a:pPr marL="1945196" lvl="5" indent="-495300">
              <a:buFont typeface="Arial" pitchFamily="34" charset="0"/>
              <a:buChar char="•"/>
            </a:pPr>
            <a:r>
              <a:rPr lang="zh-CN" altLang="en-US" sz="3100" dirty="0" smtClean="0">
                <a:latin typeface="微軟正黑體" pitchFamily="34" charset="-120"/>
                <a:ea typeface="微軟正黑體" pitchFamily="34" charset="-120"/>
              </a:rPr>
              <a:t>行動靈活、節能</a:t>
            </a:r>
            <a:r>
              <a:rPr lang="zh-CN" altLang="en-US" sz="3100" dirty="0">
                <a:latin typeface="微軟正黑體" pitchFamily="34" charset="-120"/>
                <a:ea typeface="微軟正黑體" pitchFamily="34" charset="-120"/>
              </a:rPr>
              <a:t>、便利、美</a:t>
            </a:r>
            <a:r>
              <a:rPr lang="zh-TW" altLang="en-US" sz="3100" dirty="0" smtClean="0">
                <a:latin typeface="微軟正黑體" pitchFamily="34" charset="-120"/>
                <a:ea typeface="微軟正黑體" pitchFamily="34" charset="-120"/>
              </a:rPr>
              <a:t>觀</a:t>
            </a:r>
            <a:r>
              <a:rPr lang="zh-CN" altLang="en-US" sz="3100" dirty="0" smtClean="0">
                <a:latin typeface="微軟正黑體" pitchFamily="34" charset="-120"/>
                <a:ea typeface="微軟正黑體" pitchFamily="34" charset="-120"/>
              </a:rPr>
              <a:t>。</a:t>
            </a:r>
            <a:endParaRPr lang="en-US" altLang="zh-CN" sz="3100" dirty="0">
              <a:latin typeface="微軟正黑體" pitchFamily="34" charset="-120"/>
              <a:ea typeface="微軟正黑體" pitchFamily="34" charset="-120"/>
            </a:endParaRPr>
          </a:p>
          <a:p>
            <a:pPr marL="215456" indent="0">
              <a:buNone/>
            </a:pPr>
            <a:endParaRPr lang="en-US" altLang="zh-TW" sz="3200" dirty="0" smtClean="0">
              <a:latin typeface="微軟正黑體" pitchFamily="34" charset="-120"/>
              <a:ea typeface="微軟正黑體" pitchFamily="34" charset="-120"/>
            </a:endParaRPr>
          </a:p>
          <a:p>
            <a:pPr marL="215456" indent="0">
              <a:buNone/>
            </a:pPr>
            <a:r>
              <a:rPr lang="zh-TW" altLang="en-US" sz="3200" dirty="0" smtClean="0">
                <a:solidFill>
                  <a:srgbClr val="FF0000"/>
                </a:solidFill>
                <a:latin typeface="微軟正黑體" pitchFamily="34" charset="-120"/>
                <a:ea typeface="微軟正黑體" pitchFamily="34" charset="-120"/>
              </a:rPr>
              <a:t>注意創意展區範圍不提供電源，參賽者應在設計機械人時考慮電源問題。</a:t>
            </a:r>
            <a:endParaRPr lang="en-US" altLang="zh-TW" sz="3200" dirty="0" smtClean="0">
              <a:solidFill>
                <a:srgbClr val="FF0000"/>
              </a:solidFill>
              <a:latin typeface="微軟正黑體" pitchFamily="34" charset="-120"/>
              <a:ea typeface="微軟正黑體" pitchFamily="34" charset="-120"/>
            </a:endParaRPr>
          </a:p>
          <a:p>
            <a:pPr marL="215456" indent="0">
              <a:buNone/>
            </a:pPr>
            <a:r>
              <a:rPr lang="zh-TW" altLang="en-US" sz="3200" dirty="0" smtClean="0">
                <a:solidFill>
                  <a:srgbClr val="FF0000"/>
                </a:solidFill>
                <a:latin typeface="微軟正黑體" pitchFamily="34" charset="-120"/>
                <a:ea typeface="微軟正黑體" pitchFamily="34" charset="-120"/>
              </a:rPr>
              <a:t>機械人展示面積應在</a:t>
            </a:r>
            <a:r>
              <a:rPr lang="en-US" altLang="zh-TW" sz="3200" dirty="0" smtClean="0">
                <a:solidFill>
                  <a:srgbClr val="FF0000"/>
                </a:solidFill>
                <a:latin typeface="微軟正黑體" pitchFamily="34" charset="-120"/>
                <a:ea typeface="微軟正黑體" pitchFamily="34" charset="-120"/>
              </a:rPr>
              <a:t>2</a:t>
            </a:r>
            <a:r>
              <a:rPr lang="zh-TW" altLang="en-US" sz="3200" dirty="0" smtClean="0">
                <a:solidFill>
                  <a:srgbClr val="FF0000"/>
                </a:solidFill>
                <a:latin typeface="微軟正黑體" pitchFamily="34" charset="-120"/>
                <a:ea typeface="微軟正黑體" pitchFamily="34" charset="-120"/>
              </a:rPr>
              <a:t>平方米以內。</a:t>
            </a:r>
            <a:endParaRPr lang="en-US" altLang="zh-CN" sz="3200" dirty="0" smtClean="0">
              <a:solidFill>
                <a:srgbClr val="FF0000"/>
              </a:solidFill>
              <a:latin typeface="微軟正黑體" pitchFamily="34" charset="-120"/>
              <a:ea typeface="微軟正黑體" pitchFamily="34" charset="-120"/>
            </a:endParaRPr>
          </a:p>
        </p:txBody>
      </p:sp>
      <p:sp>
        <p:nvSpPr>
          <p:cNvPr id="2" name="標題 1"/>
          <p:cNvSpPr>
            <a:spLocks noGrp="1"/>
          </p:cNvSpPr>
          <p:nvPr>
            <p:ph type="title"/>
          </p:nvPr>
        </p:nvSpPr>
        <p:spPr/>
        <p:txBody>
          <a:bodyPr/>
          <a:lstStyle/>
          <a:p>
            <a:r>
              <a:rPr lang="zh-CN" altLang="en-US" b="1" dirty="0" smtClean="0">
                <a:latin typeface="隶书" pitchFamily="49" charset="-122"/>
                <a:ea typeface="隶书" pitchFamily="49" charset="-122"/>
              </a:rPr>
              <a:t>模式</a:t>
            </a:r>
            <a:endParaRPr lang="zh-TW" altLang="en-US" b="1" dirty="0"/>
          </a:p>
        </p:txBody>
      </p:sp>
    </p:spTree>
    <p:extLst>
      <p:ext uri="{BB962C8B-B14F-4D97-AF65-F5344CB8AC3E}">
        <p14:creationId xmlns:p14="http://schemas.microsoft.com/office/powerpoint/2010/main" val="70432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836712"/>
            <a:ext cx="8229600" cy="5688632"/>
          </a:xfrm>
        </p:spPr>
        <p:style>
          <a:lnRef idx="2">
            <a:schemeClr val="accent2"/>
          </a:lnRef>
          <a:fillRef idx="1">
            <a:schemeClr val="lt1"/>
          </a:fillRef>
          <a:effectRef idx="0">
            <a:schemeClr val="accent2"/>
          </a:effectRef>
          <a:fontRef idx="minor">
            <a:schemeClr val="dk1"/>
          </a:fontRef>
        </p:style>
        <p:txBody>
          <a:bodyPr>
            <a:noAutofit/>
          </a:bodyPr>
          <a:lstStyle/>
          <a:p>
            <a:pPr>
              <a:lnSpc>
                <a:spcPct val="90000"/>
              </a:lnSpc>
              <a:buFont typeface="Wingdings" pitchFamily="2" charset="2"/>
              <a:buAutoNum type="circleNumDbPlain"/>
            </a:pPr>
            <a:r>
              <a:rPr lang="zh-CN" altLang="en-US" sz="3600" dirty="0" smtClean="0">
                <a:latin typeface="微軟正黑體" pitchFamily="34" charset="-120"/>
                <a:ea typeface="微軟正黑體" pitchFamily="34" charset="-120"/>
              </a:rPr>
              <a:t>模仿：</a:t>
            </a:r>
            <a:endParaRPr lang="en-US" altLang="zh-CN" sz="3600" dirty="0" smtClean="0">
              <a:latin typeface="微軟正黑體" pitchFamily="34" charset="-120"/>
              <a:ea typeface="微軟正黑體" pitchFamily="34" charset="-120"/>
            </a:endParaRPr>
          </a:p>
          <a:p>
            <a:pPr lvl="2">
              <a:lnSpc>
                <a:spcPct val="90000"/>
              </a:lnSpc>
              <a:buFont typeface="Arial" pitchFamily="34" charset="0"/>
              <a:buChar char="•"/>
            </a:pPr>
            <a:r>
              <a:rPr lang="zh-TW" altLang="en-US" sz="3000" dirty="0" smtClean="0">
                <a:latin typeface="微軟正黑體" pitchFamily="34" charset="-120"/>
                <a:ea typeface="微軟正黑體" pitchFamily="34" charset="-120"/>
              </a:rPr>
              <a:t>現實</a:t>
            </a:r>
            <a:r>
              <a:rPr lang="zh-CN" altLang="en-US" sz="3000" dirty="0" smtClean="0">
                <a:latin typeface="微軟正黑體" pitchFamily="34" charset="-120"/>
                <a:ea typeface="微軟正黑體" pitchFamily="34" charset="-120"/>
              </a:rPr>
              <a:t>生活中已有的事物。</a:t>
            </a:r>
            <a:endParaRPr lang="en-US" altLang="zh-CN" sz="3000" dirty="0" smtClean="0">
              <a:latin typeface="微軟正黑體" pitchFamily="34" charset="-120"/>
              <a:ea typeface="微軟正黑體" pitchFamily="34" charset="-120"/>
            </a:endParaRPr>
          </a:p>
          <a:p>
            <a:pPr lvl="2">
              <a:lnSpc>
                <a:spcPct val="90000"/>
              </a:lnSpc>
              <a:buFont typeface="Arial" pitchFamily="34" charset="0"/>
              <a:buChar char="•"/>
            </a:pPr>
            <a:endParaRPr lang="zh-CN" altLang="en-US" sz="3000" dirty="0" smtClean="0">
              <a:latin typeface="微軟正黑體" pitchFamily="34" charset="-120"/>
              <a:ea typeface="微軟正黑體" pitchFamily="34" charset="-120"/>
            </a:endParaRPr>
          </a:p>
          <a:p>
            <a:pPr>
              <a:lnSpc>
                <a:spcPct val="90000"/>
              </a:lnSpc>
              <a:buFont typeface="Wingdings" pitchFamily="2" charset="2"/>
              <a:buAutoNum type="circleNumDbPlain"/>
            </a:pPr>
            <a:r>
              <a:rPr lang="zh-CN" altLang="en-US" sz="3600" dirty="0" smtClean="0">
                <a:latin typeface="微軟正黑體" pitchFamily="34" charset="-120"/>
                <a:ea typeface="微軟正黑體" pitchFamily="34" charset="-120"/>
              </a:rPr>
              <a:t>改</a:t>
            </a:r>
            <a:r>
              <a:rPr lang="zh-TW" altLang="en-US" sz="3600" dirty="0" smtClean="0">
                <a:latin typeface="微軟正黑體" pitchFamily="34" charset="-120"/>
                <a:ea typeface="微軟正黑體" pitchFamily="34" charset="-120"/>
              </a:rPr>
              <a:t>進</a:t>
            </a:r>
            <a:r>
              <a:rPr lang="zh-CN" altLang="en-US"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創</a:t>
            </a:r>
            <a:r>
              <a:rPr lang="zh-CN" altLang="en-US" sz="3600" dirty="0" smtClean="0">
                <a:latin typeface="微軟正黑體" pitchFamily="34" charset="-120"/>
                <a:ea typeface="微軟正黑體" pitchFamily="34" charset="-120"/>
              </a:rPr>
              <a:t>新）：</a:t>
            </a:r>
            <a:endParaRPr lang="en-US" altLang="zh-CN" sz="3600" dirty="0" smtClean="0">
              <a:latin typeface="微軟正黑體" pitchFamily="34" charset="-120"/>
              <a:ea typeface="微軟正黑體" pitchFamily="34" charset="-120"/>
            </a:endParaRPr>
          </a:p>
          <a:p>
            <a:pPr lvl="2">
              <a:lnSpc>
                <a:spcPct val="90000"/>
              </a:lnSpc>
              <a:buFont typeface="Arial" pitchFamily="34" charset="0"/>
              <a:buChar char="•"/>
            </a:pPr>
            <a:r>
              <a:rPr lang="zh-CN" altLang="en-US" sz="3000" dirty="0" smtClean="0">
                <a:latin typeface="微軟正黑體" pitchFamily="34" charset="-120"/>
                <a:ea typeface="微軟正黑體" pitchFamily="34" charset="-120"/>
              </a:rPr>
              <a:t>在</a:t>
            </a:r>
            <a:r>
              <a:rPr lang="zh-TW" altLang="en-US" sz="3000" dirty="0" smtClean="0">
                <a:latin typeface="微軟正黑體" pitchFamily="34" charset="-120"/>
                <a:ea typeface="微軟正黑體" pitchFamily="34" charset="-120"/>
              </a:rPr>
              <a:t>現</a:t>
            </a:r>
            <a:r>
              <a:rPr lang="zh-CN" altLang="en-US" sz="3000" dirty="0" smtClean="0">
                <a:latin typeface="微軟正黑體" pitchFamily="34" charset="-120"/>
                <a:ea typeface="微軟正黑體" pitchFamily="34" charset="-120"/>
              </a:rPr>
              <a:t>有的事物中加入新的内容。</a:t>
            </a:r>
            <a:endParaRPr lang="en-US" altLang="zh-CN" sz="3000" dirty="0" smtClean="0">
              <a:latin typeface="微軟正黑體" pitchFamily="34" charset="-120"/>
              <a:ea typeface="微軟正黑體" pitchFamily="34" charset="-120"/>
            </a:endParaRPr>
          </a:p>
          <a:p>
            <a:pPr lvl="2">
              <a:lnSpc>
                <a:spcPct val="90000"/>
              </a:lnSpc>
              <a:buFont typeface="Arial" pitchFamily="34" charset="0"/>
              <a:buChar char="•"/>
            </a:pPr>
            <a:endParaRPr lang="zh-CN" altLang="en-US" sz="3000" dirty="0" smtClean="0">
              <a:latin typeface="微軟正黑體" pitchFamily="34" charset="-120"/>
              <a:ea typeface="微軟正黑體" pitchFamily="34" charset="-120"/>
            </a:endParaRPr>
          </a:p>
          <a:p>
            <a:pPr>
              <a:lnSpc>
                <a:spcPct val="90000"/>
              </a:lnSpc>
              <a:buFont typeface="Wingdings" pitchFamily="2" charset="2"/>
              <a:buAutoNum type="circleNumDbPlain"/>
            </a:pPr>
            <a:r>
              <a:rPr lang="zh-TW" altLang="en-US" sz="3600" dirty="0" smtClean="0">
                <a:latin typeface="微軟正黑體" pitchFamily="34" charset="-120"/>
                <a:ea typeface="微軟正黑體" pitchFamily="34" charset="-120"/>
              </a:rPr>
              <a:t>發</a:t>
            </a:r>
            <a:r>
              <a:rPr lang="zh-CN" altLang="en-US" sz="3600" dirty="0" smtClean="0">
                <a:latin typeface="微軟正黑體" pitchFamily="34" charset="-120"/>
                <a:ea typeface="微軟正黑體" pitchFamily="34" charset="-120"/>
              </a:rPr>
              <a:t>明</a:t>
            </a:r>
            <a:r>
              <a:rPr lang="zh-TW" altLang="en-US" sz="3600" dirty="0" smtClean="0">
                <a:latin typeface="微軟正黑體" pitchFamily="34" charset="-120"/>
                <a:ea typeface="微軟正黑體" pitchFamily="34" charset="-120"/>
              </a:rPr>
              <a:t>創</a:t>
            </a:r>
            <a:r>
              <a:rPr lang="zh-CN" altLang="en-US" sz="3600" dirty="0" smtClean="0">
                <a:latin typeface="微軟正黑體" pitchFamily="34" charset="-120"/>
                <a:ea typeface="微軟正黑體" pitchFamily="34" charset="-120"/>
              </a:rPr>
              <a:t>造：</a:t>
            </a:r>
            <a:endParaRPr lang="en-US" altLang="zh-CN" sz="3600" dirty="0" smtClean="0">
              <a:latin typeface="微軟正黑體" pitchFamily="34" charset="-120"/>
              <a:ea typeface="微軟正黑體" pitchFamily="34" charset="-120"/>
            </a:endParaRPr>
          </a:p>
          <a:p>
            <a:pPr lvl="2">
              <a:lnSpc>
                <a:spcPct val="90000"/>
              </a:lnSpc>
              <a:buFont typeface="Arial" pitchFamily="34" charset="0"/>
              <a:buChar char="•"/>
            </a:pPr>
            <a:r>
              <a:rPr lang="zh-CN" altLang="en-US" sz="3000" dirty="0" smtClean="0">
                <a:latin typeface="微軟正黑體" pitchFamily="34" charset="-120"/>
                <a:ea typeface="微軟正黑體" pitchFamily="34" charset="-120"/>
              </a:rPr>
              <a:t>前</a:t>
            </a:r>
            <a:r>
              <a:rPr lang="zh-TW" altLang="en-US" sz="3000" dirty="0" smtClean="0">
                <a:latin typeface="微軟正黑體" pitchFamily="34" charset="-120"/>
                <a:ea typeface="微軟正黑體" pitchFamily="34" charset="-120"/>
              </a:rPr>
              <a:t>無</a:t>
            </a:r>
            <a:r>
              <a:rPr lang="zh-CN" altLang="en-US" sz="3000" dirty="0" smtClean="0">
                <a:latin typeface="微軟正黑體" pitchFamily="34" charset="-120"/>
                <a:ea typeface="微軟正黑體" pitchFamily="34" charset="-120"/>
              </a:rPr>
              <a:t>古人，</a:t>
            </a:r>
            <a:r>
              <a:rPr lang="zh-TW" altLang="en-US" sz="3000" dirty="0" smtClean="0">
                <a:latin typeface="微軟正黑體" pitchFamily="34" charset="-120"/>
                <a:ea typeface="微軟正黑體" pitchFamily="34" charset="-120"/>
              </a:rPr>
              <a:t>歷</a:t>
            </a:r>
            <a:r>
              <a:rPr lang="zh-CN" altLang="en-US" sz="3000" dirty="0" smtClean="0">
                <a:latin typeface="微軟正黑體" pitchFamily="34" charset="-120"/>
                <a:ea typeface="微軟正黑體" pitchFamily="34" charset="-120"/>
              </a:rPr>
              <a:t>史上没有的作品。</a:t>
            </a:r>
            <a:endParaRPr lang="en-US" altLang="zh-CN" sz="3000" dirty="0">
              <a:latin typeface="微軟正黑體" pitchFamily="34" charset="-120"/>
              <a:ea typeface="微軟正黑體" pitchFamily="34" charset="-120"/>
            </a:endParaRPr>
          </a:p>
          <a:p>
            <a:pPr lvl="0">
              <a:lnSpc>
                <a:spcPct val="90000"/>
              </a:lnSpc>
              <a:buFont typeface="Arial" pitchFamily="34" charset="0"/>
              <a:buChar char="•"/>
            </a:pPr>
            <a:r>
              <a:rPr lang="zh-TW" altLang="zh-TW" sz="2800" dirty="0">
                <a:solidFill>
                  <a:srgbClr val="FF0000"/>
                </a:solidFill>
              </a:rPr>
              <a:t>請尊重知識產權，根據</a:t>
            </a:r>
            <a:r>
              <a:rPr lang="en-US" altLang="zh-TW" sz="2800" dirty="0">
                <a:solidFill>
                  <a:srgbClr val="FF0000"/>
                </a:solidFill>
              </a:rPr>
              <a:t>“</a:t>
            </a:r>
            <a:r>
              <a:rPr lang="zh-TW" altLang="zh-TW" sz="2800" dirty="0">
                <a:solidFill>
                  <a:srgbClr val="FF0000"/>
                </a:solidFill>
              </a:rPr>
              <a:t>第</a:t>
            </a:r>
            <a:r>
              <a:rPr lang="en-US" altLang="zh-TW" sz="2800" dirty="0">
                <a:solidFill>
                  <a:srgbClr val="FF0000"/>
                </a:solidFill>
              </a:rPr>
              <a:t>5/2012</a:t>
            </a:r>
            <a:r>
              <a:rPr lang="zh-TW" altLang="zh-TW" sz="2800" dirty="0">
                <a:solidFill>
                  <a:srgbClr val="FF0000"/>
                </a:solidFill>
              </a:rPr>
              <a:t>號法律修改著作權及有關權利之制度</a:t>
            </a:r>
            <a:r>
              <a:rPr lang="en-US" altLang="zh-TW" sz="2800" dirty="0">
                <a:solidFill>
                  <a:srgbClr val="FF0000"/>
                </a:solidFill>
              </a:rPr>
              <a:t>”</a:t>
            </a:r>
            <a:r>
              <a:rPr lang="zh-TW" altLang="zh-TW" sz="2800" dirty="0">
                <a:solidFill>
                  <a:srgbClr val="FF0000"/>
                </a:solidFill>
              </a:rPr>
              <a:t>，所有比賽作品禁止進行任何抄襲剽竊行為。如有發現，將取消該作品的參賽權並保留一切證據協助被襲方追究法律責任。</a:t>
            </a:r>
          </a:p>
          <a:p>
            <a:pPr>
              <a:lnSpc>
                <a:spcPct val="90000"/>
              </a:lnSpc>
              <a:buFont typeface="Arial" pitchFamily="34" charset="0"/>
              <a:buChar char="•"/>
            </a:pPr>
            <a:endParaRPr lang="en-US" altLang="zh-CN" sz="3600" dirty="0" smtClean="0">
              <a:latin typeface="微軟正黑體" pitchFamily="34" charset="-120"/>
              <a:ea typeface="微軟正黑體" pitchFamily="34" charset="-120"/>
            </a:endParaRPr>
          </a:p>
        </p:txBody>
      </p:sp>
      <p:sp>
        <p:nvSpPr>
          <p:cNvPr id="2" name="標題 1"/>
          <p:cNvSpPr>
            <a:spLocks noGrp="1"/>
          </p:cNvSpPr>
          <p:nvPr>
            <p:ph type="title"/>
          </p:nvPr>
        </p:nvSpPr>
        <p:spPr>
          <a:xfrm>
            <a:off x="457200" y="-18256"/>
            <a:ext cx="8229600" cy="1143000"/>
          </a:xfrm>
        </p:spPr>
        <p:txBody>
          <a:bodyPr>
            <a:normAutofit/>
          </a:bodyPr>
          <a:lstStyle/>
          <a:p>
            <a:pPr marL="342900" lvl="0" indent="-342900">
              <a:lnSpc>
                <a:spcPct val="80000"/>
              </a:lnSpc>
              <a:spcBef>
                <a:spcPct val="20000"/>
              </a:spcBef>
              <a:defRPr/>
            </a:pPr>
            <a:r>
              <a:rPr lang="zh-TW" altLang="en-US" b="1" dirty="0" smtClean="0">
                <a:latin typeface="隶书" pitchFamily="49" charset="-122"/>
                <a:ea typeface="隶书" pitchFamily="49" charset="-122"/>
              </a:rPr>
              <a:t>創</a:t>
            </a:r>
            <a:r>
              <a:rPr lang="zh-CN" altLang="en-US" b="1" dirty="0" smtClean="0">
                <a:latin typeface="隶书" pitchFamily="49" charset="-122"/>
                <a:ea typeface="隶书" pitchFamily="49" charset="-122"/>
              </a:rPr>
              <a:t>新途</a:t>
            </a:r>
            <a:r>
              <a:rPr lang="zh-TW" altLang="en-US" b="1" dirty="0" smtClean="0">
                <a:latin typeface="隶书" pitchFamily="49" charset="-122"/>
                <a:ea typeface="隶书" pitchFamily="49" charset="-122"/>
              </a:rPr>
              <a:t>徑</a:t>
            </a:r>
            <a:endParaRPr lang="zh-CN" altLang="en-US" b="1" dirty="0" smtClean="0">
              <a:latin typeface="隶书" pitchFamily="49" charset="-122"/>
              <a:ea typeface="隶书" pitchFamily="49" charset="-122"/>
            </a:endParaRPr>
          </a:p>
        </p:txBody>
      </p:sp>
    </p:spTree>
    <p:extLst>
      <p:ext uri="{BB962C8B-B14F-4D97-AF65-F5344CB8AC3E}">
        <p14:creationId xmlns:p14="http://schemas.microsoft.com/office/powerpoint/2010/main" val="3473281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5256584"/>
          </a:xfrm>
        </p:spPr>
        <p:txBody>
          <a:bodyPr>
            <a:noAutofit/>
          </a:bodyPr>
          <a:lstStyle/>
          <a:p>
            <a:pPr marL="571500" indent="-571500">
              <a:buFont typeface="Wingdings" pitchFamily="2" charset="2"/>
              <a:buAutoNum type="circleNumDbPlain"/>
            </a:pPr>
            <a:r>
              <a:rPr lang="zh-CN" altLang="en-US" sz="3600" dirty="0" smtClean="0">
                <a:latin typeface="微軟正黑體" pitchFamily="34" charset="-120"/>
                <a:ea typeface="微軟正黑體" pitchFamily="34" charset="-120"/>
              </a:rPr>
              <a:t>完成</a:t>
            </a:r>
            <a:r>
              <a:rPr lang="zh-TW" altLang="en-US" sz="3600" dirty="0" smtClean="0">
                <a:latin typeface="微軟正黑體" pitchFamily="34" charset="-120"/>
                <a:ea typeface="微軟正黑體" pitchFamily="34" charset="-120"/>
              </a:rPr>
              <a:t>預</a:t>
            </a:r>
            <a:r>
              <a:rPr lang="zh-CN" altLang="en-US" sz="3600" dirty="0" smtClean="0">
                <a:latin typeface="微軟正黑體" pitchFamily="34" charset="-120"/>
                <a:ea typeface="微軟正黑體" pitchFamily="34" charset="-120"/>
              </a:rPr>
              <a:t>定</a:t>
            </a:r>
            <a:r>
              <a:rPr lang="zh-TW" altLang="en-US" sz="3600" dirty="0" smtClean="0">
                <a:latin typeface="微軟正黑體" pitchFamily="34" charset="-120"/>
                <a:ea typeface="微軟正黑體" pitchFamily="34" charset="-120"/>
              </a:rPr>
              <a:t>設計</a:t>
            </a:r>
            <a:r>
              <a:rPr lang="zh-CN" altLang="en-US" sz="3600" dirty="0" smtClean="0">
                <a:latin typeface="微軟正黑體" pitchFamily="34" charset="-120"/>
                <a:ea typeface="微軟正黑體" pitchFamily="34" charset="-120"/>
              </a:rPr>
              <a:t>功能</a:t>
            </a:r>
          </a:p>
          <a:p>
            <a:pPr marL="571500" indent="-571500">
              <a:buFont typeface="Wingdings" pitchFamily="2" charset="2"/>
              <a:buAutoNum type="circleNumDbPlain"/>
            </a:pPr>
            <a:r>
              <a:rPr lang="zh-CN" altLang="en-US" sz="3600" dirty="0" smtClean="0">
                <a:latin typeface="微軟正黑體" pitchFamily="34" charset="-120"/>
                <a:ea typeface="微軟正黑體" pitchFamily="34" charset="-120"/>
              </a:rPr>
              <a:t>具</a:t>
            </a:r>
            <a:r>
              <a:rPr lang="zh-TW" altLang="en-US" sz="3600" dirty="0" smtClean="0">
                <a:latin typeface="微軟正黑體" pitchFamily="34" charset="-120"/>
                <a:ea typeface="微軟正黑體" pitchFamily="34" charset="-120"/>
              </a:rPr>
              <a:t>備</a:t>
            </a:r>
            <a:r>
              <a:rPr lang="zh-CN" altLang="en-US" sz="3600" dirty="0" smtClean="0">
                <a:latin typeface="微軟正黑體" pitchFamily="34" charset="-120"/>
                <a:ea typeface="微軟正黑體" pitchFamily="34" charset="-120"/>
              </a:rPr>
              <a:t>一定的</a:t>
            </a:r>
            <a:r>
              <a:rPr lang="zh-TW" altLang="en-US" sz="3600" dirty="0" smtClean="0">
                <a:latin typeface="微軟正黑體" pitchFamily="34" charset="-120"/>
                <a:ea typeface="微軟正黑體" pitchFamily="34" charset="-120"/>
              </a:rPr>
              <a:t>機械</a:t>
            </a:r>
            <a:r>
              <a:rPr lang="zh-CN" altLang="en-US" sz="3600" dirty="0" smtClean="0">
                <a:latin typeface="微軟正黑體" pitchFamily="34" charset="-120"/>
                <a:ea typeface="微軟正黑體" pitchFamily="34" charset="-120"/>
              </a:rPr>
              <a:t>强度</a:t>
            </a:r>
            <a:r>
              <a:rPr lang="zh-TW" altLang="en-US" sz="3600" dirty="0" smtClean="0">
                <a:latin typeface="微軟正黑體" pitchFamily="34" charset="-120"/>
                <a:ea typeface="微軟正黑體" pitchFamily="34" charset="-120"/>
              </a:rPr>
              <a:t>與</a:t>
            </a:r>
            <a:r>
              <a:rPr lang="zh-CN" altLang="en-US" sz="3600" dirty="0" smtClean="0">
                <a:latin typeface="微軟正黑體" pitchFamily="34" charset="-120"/>
                <a:ea typeface="微軟正黑體" pitchFamily="34" charset="-120"/>
              </a:rPr>
              <a:t>材料利用的合理性</a:t>
            </a:r>
          </a:p>
          <a:p>
            <a:pPr marL="571500" indent="-571500">
              <a:buFont typeface="Wingdings" pitchFamily="2" charset="2"/>
              <a:buAutoNum type="circleNumDbPlain"/>
            </a:pPr>
            <a:r>
              <a:rPr lang="zh-CN" altLang="en-US" sz="3600" dirty="0" smtClean="0">
                <a:latin typeface="微軟正黑體" pitchFamily="34" charset="-120"/>
                <a:ea typeface="微軟正黑體" pitchFamily="34" charset="-120"/>
              </a:rPr>
              <a:t>美</a:t>
            </a:r>
            <a:r>
              <a:rPr lang="zh-TW" altLang="en-US" sz="3600" dirty="0" smtClean="0">
                <a:latin typeface="微軟正黑體" pitchFamily="34" charset="-120"/>
                <a:ea typeface="微軟正黑體" pitchFamily="34" charset="-120"/>
              </a:rPr>
              <a:t>觀</a:t>
            </a:r>
            <a:r>
              <a:rPr lang="zh-CN" altLang="en-US" sz="3600" dirty="0" smtClean="0">
                <a:latin typeface="微軟正黑體" pitchFamily="34" charset="-120"/>
                <a:ea typeface="微軟正黑體" pitchFamily="34" charset="-120"/>
              </a:rPr>
              <a:t>：在完成以上功能</a:t>
            </a:r>
            <a:r>
              <a:rPr lang="zh-TW" altLang="en-US" sz="3600" dirty="0" smtClean="0">
                <a:latin typeface="微軟正黑體" pitchFamily="34" charset="-120"/>
                <a:ea typeface="微軟正黑體" pitchFamily="34" charset="-120"/>
              </a:rPr>
              <a:t>後</a:t>
            </a:r>
            <a:r>
              <a:rPr lang="zh-CN" altLang="en-US" sz="3600" dirty="0" smtClean="0">
                <a:latin typeface="微軟正黑體" pitchFamily="34" charset="-120"/>
                <a:ea typeface="微軟正黑體" pitchFamily="34" charset="-120"/>
              </a:rPr>
              <a:t>要美</a:t>
            </a:r>
            <a:r>
              <a:rPr lang="zh-TW" altLang="en-US" sz="3600" dirty="0" smtClean="0">
                <a:latin typeface="微軟正黑體" pitchFamily="34" charset="-120"/>
                <a:ea typeface="微軟正黑體" pitchFamily="34" charset="-120"/>
              </a:rPr>
              <a:t>觀</a:t>
            </a:r>
            <a:endParaRPr lang="zh-CN" altLang="en-US" sz="3600" dirty="0" smtClean="0">
              <a:latin typeface="微軟正黑體" pitchFamily="34" charset="-120"/>
              <a:ea typeface="微軟正黑體" pitchFamily="34" charset="-120"/>
            </a:endParaRPr>
          </a:p>
          <a:p>
            <a:pPr marL="571500" indent="-571500">
              <a:buFont typeface="Wingdings" pitchFamily="2" charset="2"/>
              <a:buAutoNum type="circleNumDbPlain"/>
            </a:pPr>
            <a:r>
              <a:rPr lang="zh-TW" altLang="en-US" sz="3600" dirty="0" smtClean="0">
                <a:latin typeface="微軟正黑體" pitchFamily="34" charset="-120"/>
                <a:ea typeface="微軟正黑體" pitchFamily="34" charset="-120"/>
              </a:rPr>
              <a:t>節約</a:t>
            </a:r>
            <a:r>
              <a:rPr lang="zh-CN" altLang="en-US"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體現節約</a:t>
            </a:r>
            <a:r>
              <a:rPr lang="zh-CN" altLang="en-US" sz="3600" dirty="0" smtClean="0">
                <a:latin typeface="微軟正黑體" pitchFamily="34" charset="-120"/>
                <a:ea typeface="微軟正黑體" pitchFamily="34" charset="-120"/>
              </a:rPr>
              <a:t>的原</a:t>
            </a:r>
            <a:r>
              <a:rPr lang="zh-TW" altLang="en-US" sz="3600" dirty="0" smtClean="0">
                <a:latin typeface="微軟正黑體" pitchFamily="34" charset="-120"/>
                <a:ea typeface="微軟正黑體" pitchFamily="34" charset="-120"/>
              </a:rPr>
              <a:t>則</a:t>
            </a:r>
            <a:r>
              <a:rPr lang="zh-CN" altLang="en-US" sz="3600" dirty="0" smtClean="0">
                <a:latin typeface="微軟正黑體" pitchFamily="34" charset="-120"/>
                <a:ea typeface="微軟正黑體" pitchFamily="34" charset="-120"/>
              </a:rPr>
              <a:t>，比如能源的利用、</a:t>
            </a:r>
            <a:r>
              <a:rPr lang="zh-TW" altLang="en-US" sz="3600" dirty="0" smtClean="0">
                <a:latin typeface="微軟正黑體" pitchFamily="34" charset="-120"/>
                <a:ea typeface="微軟正黑體" pitchFamily="34" charset="-120"/>
              </a:rPr>
              <a:t>資</a:t>
            </a:r>
            <a:r>
              <a:rPr lang="zh-CN" altLang="en-US" sz="3600" dirty="0" smtClean="0">
                <a:latin typeface="微軟正黑體" pitchFamily="34" charset="-120"/>
                <a:ea typeface="微軟正黑體" pitchFamily="34" charset="-120"/>
              </a:rPr>
              <a:t>源的</a:t>
            </a:r>
            <a:r>
              <a:rPr lang="zh-TW" altLang="en-US" sz="3600" dirty="0" smtClean="0">
                <a:latin typeface="微軟正黑體" pitchFamily="34" charset="-120"/>
                <a:ea typeface="微軟正黑體" pitchFamily="34" charset="-120"/>
              </a:rPr>
              <a:t>節</a:t>
            </a:r>
            <a:r>
              <a:rPr lang="zh-CN" altLang="en-US" sz="3600" dirty="0" smtClean="0">
                <a:latin typeface="微軟正黑體" pitchFamily="34" charset="-120"/>
                <a:ea typeface="微軟正黑體" pitchFamily="34" charset="-120"/>
              </a:rPr>
              <a:t>省</a:t>
            </a:r>
          </a:p>
        </p:txBody>
      </p:sp>
      <p:sp>
        <p:nvSpPr>
          <p:cNvPr id="2" name="標題 1"/>
          <p:cNvSpPr>
            <a:spLocks noGrp="1"/>
          </p:cNvSpPr>
          <p:nvPr>
            <p:ph type="title"/>
          </p:nvPr>
        </p:nvSpPr>
        <p:spPr/>
        <p:txBody>
          <a:bodyPr/>
          <a:lstStyle/>
          <a:p>
            <a:r>
              <a:rPr lang="zh-CN" altLang="en-US" b="1" dirty="0" smtClean="0">
                <a:latin typeface="隶书" pitchFamily="49" charset="-122"/>
                <a:ea typeface="隶书" pitchFamily="49" charset="-122"/>
              </a:rPr>
              <a:t>要求</a:t>
            </a:r>
            <a:endParaRPr lang="zh-TW" altLang="en-US" b="1" dirty="0"/>
          </a:p>
        </p:txBody>
      </p:sp>
    </p:spTree>
    <p:extLst>
      <p:ext uri="{BB962C8B-B14F-4D97-AF65-F5344CB8AC3E}">
        <p14:creationId xmlns:p14="http://schemas.microsoft.com/office/powerpoint/2010/main" val="147182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97152"/>
          </a:xfrm>
        </p:spPr>
        <p:txBody>
          <a:bodyPr>
            <a:normAutofit/>
          </a:bodyPr>
          <a:lstStyle/>
          <a:p>
            <a:pPr marL="571500" indent="-571500">
              <a:buFont typeface="Wingdings" pitchFamily="2" charset="2"/>
              <a:buAutoNum type="circleNumDbPlain"/>
            </a:pPr>
            <a:r>
              <a:rPr lang="zh-TW" altLang="en-US" sz="3600" dirty="0">
                <a:latin typeface="微軟正黑體" pitchFamily="34" charset="-120"/>
                <a:ea typeface="微軟正黑體" pitchFamily="34" charset="-120"/>
              </a:rPr>
              <a:t>選題符合主題</a:t>
            </a:r>
            <a:r>
              <a:rPr lang="zh-TW" altLang="en-US" sz="3600" dirty="0" smtClean="0">
                <a:latin typeface="微軟正黑體" pitchFamily="34" charset="-120"/>
                <a:ea typeface="微軟正黑體" pitchFamily="34" charset="-120"/>
              </a:rPr>
              <a:t>要求；</a:t>
            </a: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r>
              <a:rPr lang="zh-TW" altLang="en-US" sz="3600" dirty="0">
                <a:latin typeface="微軟正黑體" pitchFamily="34" charset="-120"/>
                <a:ea typeface="微軟正黑體" pitchFamily="34" charset="-120"/>
              </a:rPr>
              <a:t>創意新</a:t>
            </a:r>
            <a:r>
              <a:rPr lang="zh-TW" altLang="en-US" sz="3600" dirty="0" smtClean="0">
                <a:latin typeface="微軟正黑體" pitchFamily="34" charset="-120"/>
                <a:ea typeface="微軟正黑體" pitchFamily="34" charset="-120"/>
              </a:rPr>
              <a:t>穎，總</a:t>
            </a:r>
            <a:r>
              <a:rPr lang="zh-TW" altLang="en-US" sz="3600" dirty="0">
                <a:latin typeface="微軟正黑體" pitchFamily="34" charset="-120"/>
                <a:ea typeface="微軟正黑體" pitchFamily="34" charset="-120"/>
              </a:rPr>
              <a:t>體技術設計科學合</a:t>
            </a:r>
            <a:r>
              <a:rPr lang="zh-TW" altLang="en-US" sz="3600" dirty="0" smtClean="0">
                <a:latin typeface="微軟正黑體" pitchFamily="34" charset="-120"/>
                <a:ea typeface="微軟正黑體" pitchFamily="34" charset="-120"/>
              </a:rPr>
              <a:t>理；</a:t>
            </a: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r>
              <a:rPr lang="zh-TW" altLang="en-US" sz="3600" dirty="0" smtClean="0">
                <a:latin typeface="微軟正黑體" pitchFamily="34" charset="-120"/>
                <a:ea typeface="微軟正黑體" pitchFamily="34" charset="-120"/>
              </a:rPr>
              <a:t>項目設</a:t>
            </a:r>
            <a:r>
              <a:rPr lang="zh-TW" altLang="en-US" sz="3600" dirty="0">
                <a:latin typeface="微軟正黑體" pitchFamily="34" charset="-120"/>
                <a:ea typeface="微軟正黑體" pitchFamily="34" charset="-120"/>
              </a:rPr>
              <a:t>計的各項功能演示成</a:t>
            </a:r>
            <a:r>
              <a:rPr lang="zh-TW" altLang="en-US" sz="3600" dirty="0" smtClean="0">
                <a:latin typeface="微軟正黑體" pitchFamily="34" charset="-120"/>
                <a:ea typeface="微軟正黑體" pitchFamily="34" charset="-120"/>
              </a:rPr>
              <a:t>功；</a:t>
            </a: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r>
              <a:rPr lang="zh-TW" altLang="en-US" sz="3600" dirty="0" smtClean="0">
                <a:latin typeface="微軟正黑體" pitchFamily="34" charset="-120"/>
                <a:ea typeface="微軟正黑體" pitchFamily="34" charset="-120"/>
              </a:rPr>
              <a:t>選手項目答</a:t>
            </a:r>
            <a:r>
              <a:rPr lang="zh-TW" altLang="en-US" sz="3600" dirty="0">
                <a:latin typeface="微軟正黑體" pitchFamily="34" charset="-120"/>
                <a:ea typeface="微軟正黑體" pitchFamily="34" charset="-120"/>
              </a:rPr>
              <a:t>辯、語言表</a:t>
            </a:r>
            <a:r>
              <a:rPr lang="zh-TW" altLang="en-US" sz="3600" dirty="0" smtClean="0">
                <a:latin typeface="微軟正黑體" pitchFamily="34" charset="-120"/>
                <a:ea typeface="微軟正黑體" pitchFamily="34" charset="-120"/>
              </a:rPr>
              <a:t>達。</a:t>
            </a:r>
            <a:endParaRPr lang="zh-TW" altLang="en-US" dirty="0"/>
          </a:p>
        </p:txBody>
      </p:sp>
      <p:sp>
        <p:nvSpPr>
          <p:cNvPr id="2" name="標題 1"/>
          <p:cNvSpPr>
            <a:spLocks noGrp="1"/>
          </p:cNvSpPr>
          <p:nvPr>
            <p:ph type="title"/>
          </p:nvPr>
        </p:nvSpPr>
        <p:spPr/>
        <p:txBody>
          <a:bodyPr/>
          <a:lstStyle/>
          <a:p>
            <a:pPr marL="342900" lvl="0" indent="-342900">
              <a:lnSpc>
                <a:spcPct val="80000"/>
              </a:lnSpc>
              <a:spcBef>
                <a:spcPct val="20000"/>
              </a:spcBef>
              <a:defRPr/>
            </a:pPr>
            <a:r>
              <a:rPr lang="zh-TW" altLang="en-US" b="1" dirty="0" smtClean="0">
                <a:latin typeface="隶书" pitchFamily="49" charset="-122"/>
                <a:ea typeface="隶书" pitchFamily="49" charset="-122"/>
              </a:rPr>
              <a:t>評</a:t>
            </a:r>
            <a:r>
              <a:rPr lang="zh-CN" altLang="en-US" b="1" dirty="0" smtClean="0">
                <a:latin typeface="隶书" pitchFamily="49" charset="-122"/>
                <a:ea typeface="隶书" pitchFamily="49" charset="-122"/>
              </a:rPr>
              <a:t>分</a:t>
            </a:r>
            <a:r>
              <a:rPr lang="zh-TW" altLang="en-US" b="1" dirty="0" smtClean="0">
                <a:latin typeface="隶书" pitchFamily="49" charset="-122"/>
                <a:ea typeface="隶书" pitchFamily="49" charset="-122"/>
              </a:rPr>
              <a:t>標準</a:t>
            </a:r>
            <a:r>
              <a:rPr lang="zh-CN" altLang="en-US" sz="1600" b="1" dirty="0" smtClean="0">
                <a:latin typeface="隶书" pitchFamily="49" charset="-122"/>
                <a:ea typeface="隶书" pitchFamily="49" charset="-122"/>
              </a:rPr>
              <a:t> </a:t>
            </a:r>
          </a:p>
        </p:txBody>
      </p:sp>
    </p:spTree>
    <p:extLst>
      <p:ext uri="{BB962C8B-B14F-4D97-AF65-F5344CB8AC3E}">
        <p14:creationId xmlns:p14="http://schemas.microsoft.com/office/powerpoint/2010/main" val="14594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977507609"/>
              </p:ext>
            </p:extLst>
          </p:nvPr>
        </p:nvGraphicFramePr>
        <p:xfrm>
          <a:off x="0" y="44624"/>
          <a:ext cx="8964487" cy="6363160"/>
        </p:xfrm>
        <a:graphic>
          <a:graphicData uri="http://schemas.openxmlformats.org/drawingml/2006/table">
            <a:tbl>
              <a:tblPr/>
              <a:tblGrid>
                <a:gridCol w="937306"/>
                <a:gridCol w="1618469"/>
                <a:gridCol w="5616624"/>
                <a:gridCol w="792088"/>
              </a:tblGrid>
              <a:tr h="354498">
                <a:tc>
                  <a:txBody>
                    <a:bodyPr/>
                    <a:lstStyle/>
                    <a:p>
                      <a:pPr algn="ctr">
                        <a:lnSpc>
                          <a:spcPct val="150000"/>
                        </a:lnSpc>
                        <a:spcAft>
                          <a:spcPts val="0"/>
                        </a:spcAft>
                      </a:pPr>
                      <a:endParaRPr lang="zh-TW" sz="1800" kern="100" dirty="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50000"/>
                        </a:lnSpc>
                        <a:spcAft>
                          <a:spcPts val="0"/>
                        </a:spcAft>
                      </a:pPr>
                      <a:r>
                        <a:rPr lang="zh-TW" sz="1800" b="1" kern="0" dirty="0">
                          <a:latin typeface="SimSun"/>
                          <a:ea typeface="新細明體"/>
                          <a:cs typeface="Times New Roman"/>
                        </a:rPr>
                        <a:t>項目</a:t>
                      </a:r>
                      <a:endParaRPr lang="zh-TW" sz="1800" kern="100" dirty="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50000"/>
                        </a:lnSpc>
                        <a:spcAft>
                          <a:spcPts val="0"/>
                        </a:spcAft>
                      </a:pPr>
                      <a:r>
                        <a:rPr lang="zh-TW" sz="1800" b="1" kern="0" dirty="0">
                          <a:latin typeface="SimSun"/>
                          <a:ea typeface="新細明體"/>
                          <a:cs typeface="Times New Roman"/>
                        </a:rPr>
                        <a:t>細目</a:t>
                      </a:r>
                      <a:endParaRPr lang="zh-TW" sz="1800" kern="100" dirty="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50000"/>
                        </a:lnSpc>
                        <a:spcAft>
                          <a:spcPts val="0"/>
                        </a:spcAft>
                      </a:pPr>
                      <a:r>
                        <a:rPr lang="zh-TW" sz="1800" b="1" kern="0" dirty="0">
                          <a:latin typeface="SimSun"/>
                          <a:ea typeface="新細明體"/>
                          <a:cs typeface="Times New Roman"/>
                        </a:rPr>
                        <a:t>權重</a:t>
                      </a:r>
                      <a:endParaRPr lang="zh-TW" sz="1800" kern="100" dirty="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779577">
                <a:tc rowSpan="6">
                  <a:txBody>
                    <a:bodyPr/>
                    <a:lstStyle/>
                    <a:p>
                      <a:pPr marL="71755" marR="71755" indent="733425" algn="just">
                        <a:lnSpc>
                          <a:spcPct val="150000"/>
                        </a:lnSpc>
                        <a:spcAft>
                          <a:spcPts val="0"/>
                        </a:spcAft>
                      </a:pPr>
                      <a:r>
                        <a:rPr lang="en-US" sz="2000" kern="0" dirty="0">
                          <a:latin typeface="Times New Roman"/>
                          <a:ea typeface="新細明體"/>
                          <a:cs typeface="Times New Roman"/>
                        </a:rPr>
                        <a:t>         </a:t>
                      </a:r>
                      <a:r>
                        <a:rPr lang="zh-TW" altLang="en-US" sz="2000" kern="0" dirty="0" smtClean="0">
                          <a:latin typeface="Times New Roman"/>
                          <a:ea typeface="新細明體"/>
                          <a:cs typeface="Times New Roman"/>
                        </a:rPr>
                        <a:t>現 場 答 辯 </a:t>
                      </a:r>
                      <a:r>
                        <a:rPr lang="zh-TW" sz="2000" kern="0" dirty="0" smtClean="0">
                          <a:latin typeface="Times New Roman"/>
                          <a:ea typeface="新細明體"/>
                          <a:cs typeface="Times New Roman"/>
                        </a:rPr>
                        <a:t>作 </a:t>
                      </a:r>
                      <a:r>
                        <a:rPr lang="zh-TW" sz="2000" kern="0" dirty="0">
                          <a:latin typeface="Times New Roman"/>
                          <a:ea typeface="新細明體"/>
                          <a:cs typeface="Times New Roman"/>
                        </a:rPr>
                        <a:t>品 評 分 標 准</a:t>
                      </a:r>
                      <a:endParaRPr lang="zh-TW" sz="2000" kern="100" dirty="0">
                        <a:latin typeface="Times New Roman"/>
                        <a:ea typeface="SimSun"/>
                        <a:cs typeface="Times New Roman"/>
                      </a:endParaRPr>
                    </a:p>
                  </a:txBody>
                  <a:tcPr marL="57050" marR="5705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0025" algn="just">
                        <a:lnSpc>
                          <a:spcPct val="150000"/>
                        </a:lnSpc>
                        <a:spcAft>
                          <a:spcPts val="0"/>
                        </a:spcAft>
                      </a:pPr>
                      <a:r>
                        <a:rPr lang="zh-TW" sz="2000" kern="0">
                          <a:latin typeface="Times New Roman"/>
                          <a:ea typeface="新細明體"/>
                          <a:cs typeface="Times New Roman"/>
                        </a:rPr>
                        <a:t>創意</a:t>
                      </a:r>
                      <a:endParaRPr lang="zh-TW" sz="2000" kern="10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TW" sz="2000" kern="0" dirty="0">
                          <a:latin typeface="Times New Roman"/>
                          <a:ea typeface="新細明體"/>
                          <a:cs typeface="Times New Roman"/>
                        </a:rPr>
                        <a:t>新穎性、獨立性、特色</a:t>
                      </a:r>
                      <a:r>
                        <a:rPr lang="zh-TW" sz="2000" kern="0" dirty="0" smtClean="0">
                          <a:latin typeface="Times New Roman"/>
                          <a:ea typeface="新細明體"/>
                          <a:cs typeface="Times New Roman"/>
                        </a:rPr>
                        <a:t>，</a:t>
                      </a:r>
                      <a:r>
                        <a:rPr kumimoji="0" lang="zh-TW" altLang="zh-HK" sz="2000" kern="0" dirty="0" smtClean="0">
                          <a:solidFill>
                            <a:schemeClr val="tx1"/>
                          </a:solidFill>
                          <a:latin typeface="Times New Roman"/>
                          <a:ea typeface="新細明體"/>
                          <a:cs typeface="Times New Roman"/>
                        </a:rPr>
                        <a:t>有突出、恰當的人機交互功能</a:t>
                      </a:r>
                      <a:endParaRPr kumimoji="0" lang="zh-TW" sz="2000" kern="0" dirty="0">
                        <a:solidFill>
                          <a:schemeClr val="tx1"/>
                        </a:solidFill>
                        <a:latin typeface="Times New Roman"/>
                        <a:ea typeface="新細明體"/>
                        <a:cs typeface="Times New Roman"/>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0">
                          <a:latin typeface="Times New Roman"/>
                          <a:ea typeface="新細明體"/>
                          <a:cs typeface="Times New Roman"/>
                        </a:rPr>
                        <a:t>25%</a:t>
                      </a:r>
                      <a:endParaRPr lang="zh-TW" sz="2000" kern="10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3757">
                <a:tc vMerge="1">
                  <a:txBody>
                    <a:bodyPr/>
                    <a:lstStyle/>
                    <a:p>
                      <a:endParaRPr lang="zh-TW" altLang="en-US"/>
                    </a:p>
                  </a:txBody>
                  <a:tcPr/>
                </a:tc>
                <a:tc>
                  <a:txBody>
                    <a:bodyPr/>
                    <a:lstStyle/>
                    <a:p>
                      <a:pPr marL="71755" indent="133350" algn="just">
                        <a:lnSpc>
                          <a:spcPct val="150000"/>
                        </a:lnSpc>
                        <a:spcAft>
                          <a:spcPts val="0"/>
                        </a:spcAft>
                      </a:pPr>
                      <a:r>
                        <a:rPr lang="zh-TW" sz="2000" kern="0">
                          <a:latin typeface="Times New Roman"/>
                          <a:ea typeface="新細明體"/>
                          <a:cs typeface="Times New Roman"/>
                        </a:rPr>
                        <a:t>目標</a:t>
                      </a:r>
                      <a:endParaRPr lang="zh-TW" sz="2000" kern="10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kern="0" dirty="0">
                          <a:latin typeface="Times New Roman"/>
                          <a:ea typeface="新細明體"/>
                          <a:cs typeface="Times New Roman"/>
                        </a:rPr>
                        <a:t>1.</a:t>
                      </a:r>
                      <a:r>
                        <a:rPr lang="zh-TW" sz="2000" kern="0" dirty="0">
                          <a:latin typeface="Times New Roman"/>
                          <a:ea typeface="新細明體"/>
                          <a:cs typeface="Times New Roman"/>
                        </a:rPr>
                        <a:t>目標明確，契合主題，選題有新穎</a:t>
                      </a:r>
                      <a:r>
                        <a:rPr lang="zh-TW" sz="2000" kern="0" dirty="0" smtClean="0">
                          <a:latin typeface="Times New Roman"/>
                          <a:ea typeface="新細明體"/>
                          <a:cs typeface="Times New Roman"/>
                        </a:rPr>
                        <a:t>性</a:t>
                      </a:r>
                      <a:r>
                        <a:rPr kumimoji="0" lang="zh-TW" altLang="zh-HK" sz="2000" kern="0" dirty="0" smtClean="0">
                          <a:solidFill>
                            <a:schemeClr val="tx1"/>
                          </a:solidFill>
                          <a:latin typeface="Times New Roman"/>
                          <a:ea typeface="新細明體"/>
                          <a:cs typeface="Times New Roman"/>
                        </a:rPr>
                        <a:t>，且交互方式</a:t>
                      </a:r>
                      <a:r>
                        <a:rPr kumimoji="0" lang="zh-HK" altLang="zh-HK" sz="2000" kern="0" dirty="0" smtClean="0">
                          <a:solidFill>
                            <a:schemeClr val="tx1"/>
                          </a:solidFill>
                          <a:latin typeface="Times New Roman"/>
                          <a:ea typeface="新細明體"/>
                          <a:cs typeface="Times New Roman"/>
                        </a:rPr>
                        <a:t>恰當</a:t>
                      </a:r>
                      <a:r>
                        <a:rPr kumimoji="0" lang="zh-TW" altLang="zh-HK" sz="2000" kern="0" dirty="0" smtClean="0">
                          <a:solidFill>
                            <a:schemeClr val="tx1"/>
                          </a:solidFill>
                          <a:latin typeface="Times New Roman"/>
                          <a:ea typeface="新細明體"/>
                          <a:cs typeface="Times New Roman"/>
                        </a:rPr>
                        <a:t>。</a:t>
                      </a:r>
                      <a:endParaRPr kumimoji="0" lang="zh-TW" sz="2000" kern="0" dirty="0">
                        <a:solidFill>
                          <a:schemeClr val="tx1"/>
                        </a:solidFill>
                        <a:latin typeface="Times New Roman"/>
                        <a:ea typeface="新細明體"/>
                        <a:cs typeface="Times New Roman"/>
                      </a:endParaRPr>
                    </a:p>
                    <a:p>
                      <a:pPr algn="just">
                        <a:lnSpc>
                          <a:spcPct val="150000"/>
                        </a:lnSpc>
                        <a:spcAft>
                          <a:spcPts val="0"/>
                        </a:spcAft>
                      </a:pPr>
                      <a:r>
                        <a:rPr lang="en-US" sz="2000" kern="0" dirty="0">
                          <a:latin typeface="Times New Roman"/>
                          <a:ea typeface="新細明體"/>
                          <a:cs typeface="Times New Roman"/>
                        </a:rPr>
                        <a:t>2.</a:t>
                      </a:r>
                      <a:r>
                        <a:rPr lang="zh-TW" sz="2000" kern="0" dirty="0">
                          <a:latin typeface="Times New Roman"/>
                          <a:ea typeface="新細明體"/>
                          <a:cs typeface="Times New Roman"/>
                        </a:rPr>
                        <a:t>問題帶有社會性和典型性，解決方案有可行性</a:t>
                      </a:r>
                      <a:endParaRPr lang="zh-TW" sz="2000" kern="100" dirty="0">
                        <a:latin typeface="Times New Roman"/>
                        <a:ea typeface="SimSun"/>
                        <a:cs typeface="Times New Roman"/>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0">
                          <a:latin typeface="Times New Roman"/>
                          <a:ea typeface="新細明體"/>
                          <a:cs typeface="Times New Roman"/>
                        </a:rPr>
                        <a:t>25%</a:t>
                      </a:r>
                      <a:endParaRPr lang="zh-TW" sz="2000" kern="10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577">
                <a:tc vMerge="1">
                  <a:txBody>
                    <a:bodyPr/>
                    <a:lstStyle/>
                    <a:p>
                      <a:endParaRPr lang="zh-TW" altLang="en-US"/>
                    </a:p>
                  </a:txBody>
                  <a:tcPr/>
                </a:tc>
                <a:tc>
                  <a:txBody>
                    <a:bodyPr/>
                    <a:lstStyle/>
                    <a:p>
                      <a:pPr marL="71755" algn="ctr">
                        <a:lnSpc>
                          <a:spcPct val="150000"/>
                        </a:lnSpc>
                        <a:spcAft>
                          <a:spcPts val="0"/>
                        </a:spcAft>
                      </a:pPr>
                      <a:r>
                        <a:rPr lang="zh-TW" sz="2000" kern="0">
                          <a:latin typeface="Times New Roman"/>
                          <a:ea typeface="新細明體"/>
                          <a:cs typeface="Times New Roman"/>
                        </a:rPr>
                        <a:t>工作量和完整性</a:t>
                      </a:r>
                      <a:endParaRPr lang="zh-TW" sz="2000" kern="10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kern="0">
                          <a:latin typeface="Times New Roman"/>
                          <a:ea typeface="SimSun"/>
                          <a:cs typeface="Times New Roman"/>
                        </a:rPr>
                        <a:t> </a:t>
                      </a:r>
                      <a:r>
                        <a:rPr lang="en-US" sz="2000" kern="0">
                          <a:latin typeface="Times New Roman"/>
                          <a:ea typeface="新細明體"/>
                          <a:cs typeface="Times New Roman"/>
                        </a:rPr>
                        <a:t>1. </a:t>
                      </a:r>
                      <a:r>
                        <a:rPr lang="zh-TW" sz="2000" kern="0">
                          <a:latin typeface="Times New Roman"/>
                          <a:ea typeface="新細明體"/>
                          <a:cs typeface="Times New Roman"/>
                        </a:rPr>
                        <a:t>工作量</a:t>
                      </a:r>
                      <a:r>
                        <a:rPr lang="en-US" sz="2000" kern="0">
                          <a:latin typeface="Times New Roman"/>
                          <a:ea typeface="新細明體"/>
                          <a:cs typeface="Times New Roman"/>
                        </a:rPr>
                        <a:t>.</a:t>
                      </a:r>
                      <a:r>
                        <a:rPr lang="zh-TW" sz="2000" kern="0">
                          <a:latin typeface="Times New Roman"/>
                          <a:ea typeface="新細明體"/>
                          <a:cs typeface="Times New Roman"/>
                        </a:rPr>
                        <a:t>適當，由學生獨立或團隊合作完成 </a:t>
                      </a:r>
                      <a:endParaRPr lang="zh-TW" sz="2000" kern="100">
                        <a:latin typeface="Times New Roman"/>
                        <a:ea typeface="SimSun"/>
                        <a:cs typeface="Times New Roman"/>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0">
                          <a:latin typeface="Times New Roman"/>
                          <a:ea typeface="新細明體"/>
                          <a:cs typeface="Times New Roman"/>
                        </a:rPr>
                        <a:t>15%</a:t>
                      </a:r>
                      <a:endParaRPr lang="zh-TW" sz="2000" kern="10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80">
                <a:tc vMerge="1">
                  <a:txBody>
                    <a:bodyPr/>
                    <a:lstStyle/>
                    <a:p>
                      <a:endParaRPr lang="zh-TW" altLang="en-US"/>
                    </a:p>
                  </a:txBody>
                  <a:tcPr/>
                </a:tc>
                <a:tc>
                  <a:txBody>
                    <a:bodyPr/>
                    <a:lstStyle/>
                    <a:p>
                      <a:pPr indent="66675" algn="ctr">
                        <a:lnSpc>
                          <a:spcPct val="150000"/>
                        </a:lnSpc>
                        <a:spcAft>
                          <a:spcPts val="0"/>
                        </a:spcAft>
                      </a:pPr>
                      <a:r>
                        <a:rPr lang="zh-TW" sz="2000" kern="100">
                          <a:latin typeface="Times New Roman"/>
                          <a:ea typeface="新細明體"/>
                          <a:cs typeface="Times New Roman"/>
                        </a:rPr>
                        <a:t>設計製作</a:t>
                      </a:r>
                      <a:endParaRPr lang="zh-TW" sz="2000" kern="100">
                        <a:latin typeface="Times New Roman"/>
                        <a:ea typeface="SimSun"/>
                        <a:cs typeface="Times New Roman"/>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kern="100" dirty="0">
                          <a:latin typeface="Times New Roman"/>
                          <a:ea typeface="新細明體"/>
                          <a:cs typeface="Times New Roman"/>
                        </a:rPr>
                        <a:t>1.</a:t>
                      </a:r>
                      <a:r>
                        <a:rPr lang="zh-TW" sz="2000" kern="100" dirty="0">
                          <a:latin typeface="Times New Roman"/>
                          <a:ea typeface="新細明體"/>
                          <a:cs typeface="Times New Roman"/>
                        </a:rPr>
                        <a:t>作品結構合理巧妙，製作精良</a:t>
                      </a:r>
                      <a:endParaRPr lang="zh-TW" sz="2000" kern="100" dirty="0">
                        <a:latin typeface="Times New Roman"/>
                        <a:ea typeface="SimSun"/>
                        <a:cs typeface="Times New Roman"/>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ct val="150000"/>
                        </a:lnSpc>
                        <a:spcAft>
                          <a:spcPts val="0"/>
                        </a:spcAft>
                      </a:pPr>
                      <a:r>
                        <a:rPr lang="en-US" sz="2000" kern="0">
                          <a:latin typeface="Times New Roman"/>
                          <a:ea typeface="新細明體"/>
                          <a:cs typeface="Times New Roman"/>
                        </a:rPr>
                        <a:t>15%</a:t>
                      </a:r>
                      <a:endParaRPr lang="zh-TW" sz="2000" kern="100">
                        <a:latin typeface="Times New Roman"/>
                        <a:ea typeface="SimSun"/>
                        <a:cs typeface="Times New Roman"/>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3757">
                <a:tc vMerge="1">
                  <a:txBody>
                    <a:bodyPr/>
                    <a:lstStyle/>
                    <a:p>
                      <a:endParaRPr lang="zh-TW" altLang="en-US"/>
                    </a:p>
                  </a:txBody>
                  <a:tcPr/>
                </a:tc>
                <a:tc>
                  <a:txBody>
                    <a:bodyPr/>
                    <a:lstStyle/>
                    <a:p>
                      <a:pPr marL="138430" marR="338455" algn="just">
                        <a:lnSpc>
                          <a:spcPct val="150000"/>
                        </a:lnSpc>
                        <a:spcAft>
                          <a:spcPts val="0"/>
                        </a:spcAft>
                      </a:pPr>
                      <a:r>
                        <a:rPr lang="zh-TW" sz="2000" kern="0">
                          <a:latin typeface="Times New Roman"/>
                          <a:ea typeface="新細明體"/>
                          <a:cs typeface="Times New Roman"/>
                        </a:rPr>
                        <a:t>操 作</a:t>
                      </a:r>
                      <a:endParaRPr lang="zh-TW" sz="2000" kern="100">
                        <a:latin typeface="Times New Roman"/>
                        <a:ea typeface="SimSun"/>
                        <a:cs typeface="Times New Roman"/>
                      </a:endParaRPr>
                    </a:p>
                    <a:p>
                      <a:pPr marL="71755" marR="338455" indent="66675" algn="just">
                        <a:lnSpc>
                          <a:spcPct val="150000"/>
                        </a:lnSpc>
                        <a:spcAft>
                          <a:spcPts val="0"/>
                        </a:spcAft>
                      </a:pPr>
                      <a:r>
                        <a:rPr lang="zh-TW" sz="2000" kern="0">
                          <a:latin typeface="Times New Roman"/>
                          <a:ea typeface="新細明體"/>
                          <a:cs typeface="Times New Roman"/>
                        </a:rPr>
                        <a:t>表 達</a:t>
                      </a:r>
                      <a:endParaRPr lang="zh-TW" sz="2000" kern="100">
                        <a:latin typeface="Times New Roman"/>
                        <a:ea typeface="SimSun"/>
                        <a:cs typeface="Times New Roman"/>
                      </a:endParaRPr>
                    </a:p>
                  </a:txBody>
                  <a:tcPr marL="57050" marR="5705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kern="100" dirty="0">
                          <a:latin typeface="Times New Roman"/>
                          <a:ea typeface="新細明體"/>
                          <a:cs typeface="Times New Roman"/>
                        </a:rPr>
                        <a:t>1.</a:t>
                      </a:r>
                      <a:r>
                        <a:rPr lang="zh-TW" sz="2000" kern="100" dirty="0">
                          <a:latin typeface="Times New Roman"/>
                          <a:ea typeface="新細明體"/>
                          <a:cs typeface="Times New Roman"/>
                        </a:rPr>
                        <a:t>現場</a:t>
                      </a:r>
                      <a:r>
                        <a:rPr lang="zh-TW" sz="2000" kern="0" dirty="0">
                          <a:latin typeface="Times New Roman"/>
                          <a:ea typeface="新細明體"/>
                          <a:cs typeface="Times New Roman"/>
                        </a:rPr>
                        <a:t>操作嫺熟、機器人演示過程</a:t>
                      </a:r>
                      <a:r>
                        <a:rPr lang="zh-TW" sz="2000" kern="0" dirty="0" smtClean="0">
                          <a:latin typeface="Times New Roman"/>
                          <a:ea typeface="新細明體"/>
                          <a:cs typeface="Times New Roman"/>
                        </a:rPr>
                        <a:t>完整</a:t>
                      </a:r>
                      <a:endParaRPr lang="en-US" altLang="zh-TW" sz="2000" kern="100" dirty="0" smtClean="0">
                        <a:latin typeface="Times New Roman"/>
                        <a:ea typeface="SimSun"/>
                        <a:cs typeface="Times New Roman"/>
                      </a:endParaRPr>
                    </a:p>
                    <a:p>
                      <a:pPr algn="just">
                        <a:lnSpc>
                          <a:spcPct val="150000"/>
                        </a:lnSpc>
                        <a:spcAft>
                          <a:spcPts val="0"/>
                        </a:spcAft>
                      </a:pPr>
                      <a:r>
                        <a:rPr lang="en-US" altLang="zh-TW" sz="2000" kern="0" dirty="0" smtClean="0">
                          <a:latin typeface="Times New Roman"/>
                          <a:ea typeface="新細明體"/>
                          <a:cs typeface="Times New Roman"/>
                        </a:rPr>
                        <a:t>2</a:t>
                      </a:r>
                      <a:r>
                        <a:rPr lang="en-US" sz="2000" kern="0" dirty="0" smtClean="0">
                          <a:latin typeface="Times New Roman"/>
                          <a:ea typeface="新細明體"/>
                          <a:cs typeface="Times New Roman"/>
                        </a:rPr>
                        <a:t>.</a:t>
                      </a:r>
                      <a:r>
                        <a:rPr lang="zh-TW" sz="2000" kern="0" dirty="0">
                          <a:latin typeface="Times New Roman"/>
                          <a:ea typeface="新細明體"/>
                          <a:cs typeface="Times New Roman"/>
                        </a:rPr>
                        <a:t>陳述清晰，問辯回答正確，能反映對創意的深入理解</a:t>
                      </a:r>
                      <a:endParaRPr lang="zh-TW" sz="2000" kern="100" dirty="0">
                        <a:latin typeface="Times New Roman"/>
                        <a:ea typeface="SimSun"/>
                        <a:cs typeface="Times New Roman"/>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0">
                          <a:latin typeface="Times New Roman"/>
                          <a:ea typeface="新細明體"/>
                          <a:cs typeface="Times New Roman"/>
                        </a:rPr>
                        <a:t> 10%</a:t>
                      </a:r>
                      <a:endParaRPr lang="zh-TW" sz="2000" kern="10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577">
                <a:tc vMerge="1">
                  <a:txBody>
                    <a:bodyPr/>
                    <a:lstStyle/>
                    <a:p>
                      <a:endParaRPr lang="zh-TW" altLang="en-US"/>
                    </a:p>
                  </a:txBody>
                  <a:tcPr/>
                </a:tc>
                <a:tc>
                  <a:txBody>
                    <a:bodyPr/>
                    <a:lstStyle/>
                    <a:p>
                      <a:pPr marL="71755" marR="71755" indent="66675" algn="just">
                        <a:lnSpc>
                          <a:spcPct val="150000"/>
                        </a:lnSpc>
                        <a:spcAft>
                          <a:spcPts val="0"/>
                        </a:spcAft>
                      </a:pPr>
                      <a:r>
                        <a:rPr lang="zh-TW" sz="2000" kern="0">
                          <a:latin typeface="Times New Roman"/>
                          <a:ea typeface="新細明體"/>
                          <a:cs typeface="Times New Roman"/>
                        </a:rPr>
                        <a:t>精 神</a:t>
                      </a:r>
                      <a:endParaRPr lang="zh-TW" sz="2000" kern="100">
                        <a:latin typeface="Times New Roman"/>
                        <a:ea typeface="SimSun"/>
                        <a:cs typeface="Times New Roman"/>
                      </a:endParaRPr>
                    </a:p>
                    <a:p>
                      <a:pPr marL="71755" marR="71755" indent="66675" algn="just">
                        <a:lnSpc>
                          <a:spcPct val="150000"/>
                        </a:lnSpc>
                        <a:spcAft>
                          <a:spcPts val="0"/>
                        </a:spcAft>
                      </a:pPr>
                      <a:r>
                        <a:rPr lang="zh-TW" sz="2000" kern="0">
                          <a:latin typeface="Times New Roman"/>
                          <a:ea typeface="新細明體"/>
                          <a:cs typeface="Times New Roman"/>
                        </a:rPr>
                        <a:t>團 隊</a:t>
                      </a:r>
                      <a:endParaRPr lang="zh-TW" sz="2000" kern="100">
                        <a:latin typeface="Times New Roman"/>
                        <a:ea typeface="SimSun"/>
                        <a:cs typeface="Times New Roman"/>
                      </a:endParaRPr>
                    </a:p>
                  </a:txBody>
                  <a:tcPr marL="57050" marR="5705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kern="0" dirty="0">
                          <a:latin typeface="Times New Roman"/>
                          <a:ea typeface="新細明體"/>
                          <a:cs typeface="Times New Roman"/>
                        </a:rPr>
                        <a:t>1.</a:t>
                      </a:r>
                      <a:r>
                        <a:rPr lang="zh-TW" sz="2000" kern="0" dirty="0">
                          <a:latin typeface="Times New Roman"/>
                          <a:ea typeface="新細明體"/>
                          <a:cs typeface="Times New Roman"/>
                        </a:rPr>
                        <a:t>團隊分工明確，各司其職，團結協作</a:t>
                      </a:r>
                      <a:endParaRPr lang="zh-TW" sz="2000" kern="100" dirty="0">
                        <a:latin typeface="Times New Roman"/>
                        <a:ea typeface="SimSun"/>
                        <a:cs typeface="Times New Roman"/>
                      </a:endParaRPr>
                    </a:p>
                    <a:p>
                      <a:pPr algn="just">
                        <a:lnSpc>
                          <a:spcPct val="150000"/>
                        </a:lnSpc>
                        <a:spcAft>
                          <a:spcPts val="0"/>
                        </a:spcAft>
                      </a:pPr>
                      <a:r>
                        <a:rPr lang="en-US" sz="2000" kern="0" dirty="0">
                          <a:latin typeface="Times New Roman"/>
                          <a:ea typeface="新細明體"/>
                          <a:cs typeface="Times New Roman"/>
                        </a:rPr>
                        <a:t>2.</a:t>
                      </a:r>
                      <a:r>
                        <a:rPr lang="zh-TW" sz="2000" kern="0" dirty="0">
                          <a:latin typeface="Times New Roman"/>
                          <a:ea typeface="新細明體"/>
                          <a:cs typeface="Times New Roman"/>
                        </a:rPr>
                        <a:t>專案成果由團隊集體合作完成</a:t>
                      </a:r>
                      <a:endParaRPr lang="zh-TW" sz="2000" kern="100" dirty="0">
                        <a:latin typeface="Times New Roman"/>
                        <a:ea typeface="SimSun"/>
                        <a:cs typeface="Times New Roman"/>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0" dirty="0">
                          <a:latin typeface="Times New Roman"/>
                          <a:ea typeface="新細明體"/>
                          <a:cs typeface="Times New Roman"/>
                        </a:rPr>
                        <a:t>10%</a:t>
                      </a:r>
                      <a:endParaRPr lang="zh-TW" sz="2000" kern="100" dirty="0">
                        <a:latin typeface="Times New Roman"/>
                        <a:ea typeface="SimSun"/>
                        <a:cs typeface="Times New Roman"/>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98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268760"/>
            <a:ext cx="7920880" cy="5472608"/>
          </a:xfrm>
        </p:spPr>
        <p:style>
          <a:lnRef idx="2">
            <a:schemeClr val="accent1"/>
          </a:lnRef>
          <a:fillRef idx="1">
            <a:schemeClr val="lt1"/>
          </a:fillRef>
          <a:effectRef idx="0">
            <a:schemeClr val="accent1"/>
          </a:effectRef>
          <a:fontRef idx="minor">
            <a:schemeClr val="dk1"/>
          </a:fontRef>
        </p:style>
        <p:txBody>
          <a:bodyPr>
            <a:noAutofit/>
          </a:bodyPr>
          <a:lstStyle/>
          <a:p>
            <a:r>
              <a:rPr lang="zh-TW" altLang="zh-TW" sz="4000" dirty="0"/>
              <a:t>機器人創意比賽項目研製報告一份，包括</a:t>
            </a:r>
            <a:r>
              <a:rPr lang="en-US" altLang="zh-TW" sz="4000" dirty="0"/>
              <a:t>6</a:t>
            </a:r>
            <a:r>
              <a:rPr lang="zh-TW" altLang="zh-TW" sz="4000" dirty="0"/>
              <a:t>部分內容、每部分不少於</a:t>
            </a:r>
            <a:r>
              <a:rPr lang="en-US" altLang="zh-TW" sz="4000" dirty="0"/>
              <a:t>500</a:t>
            </a:r>
            <a:r>
              <a:rPr lang="zh-TW" altLang="zh-TW" sz="4000" dirty="0"/>
              <a:t>字：</a:t>
            </a:r>
          </a:p>
          <a:p>
            <a:pPr lvl="1"/>
            <a:r>
              <a:rPr lang="zh-TW" altLang="zh-TW" sz="3600" dirty="0"/>
              <a:t>專案創意來源、</a:t>
            </a:r>
          </a:p>
          <a:p>
            <a:pPr lvl="1"/>
            <a:r>
              <a:rPr lang="zh-TW" altLang="zh-TW" sz="3600" dirty="0"/>
              <a:t>專案摘要、</a:t>
            </a:r>
          </a:p>
          <a:p>
            <a:pPr lvl="1"/>
            <a:r>
              <a:rPr lang="zh-TW" altLang="zh-TW" sz="3600" dirty="0"/>
              <a:t>基本思路和研製過程、</a:t>
            </a:r>
          </a:p>
          <a:p>
            <a:pPr lvl="1"/>
            <a:r>
              <a:rPr lang="zh-TW" altLang="zh-TW" sz="3600" dirty="0"/>
              <a:t>科學性創新性實用性、</a:t>
            </a:r>
          </a:p>
          <a:p>
            <a:pPr lvl="1"/>
            <a:r>
              <a:rPr lang="zh-TW" altLang="zh-TW" sz="3600" dirty="0"/>
              <a:t>改進與完善的設想、</a:t>
            </a:r>
          </a:p>
          <a:p>
            <a:pPr lvl="1"/>
            <a:r>
              <a:rPr lang="zh-TW" altLang="zh-TW" sz="3600" dirty="0"/>
              <a:t>總結與</a:t>
            </a:r>
            <a:r>
              <a:rPr lang="zh-TW" altLang="zh-TW" sz="3600" dirty="0" smtClean="0"/>
              <a:t>展望</a:t>
            </a:r>
            <a:endParaRPr lang="zh-TW" altLang="zh-TW" sz="3600" dirty="0"/>
          </a:p>
        </p:txBody>
      </p:sp>
      <p:sp>
        <p:nvSpPr>
          <p:cNvPr id="3" name="標題 2"/>
          <p:cNvSpPr>
            <a:spLocks noGrp="1"/>
          </p:cNvSpPr>
          <p:nvPr>
            <p:ph type="title"/>
          </p:nvPr>
        </p:nvSpPr>
        <p:spPr/>
        <p:txBody>
          <a:bodyPr/>
          <a:lstStyle/>
          <a:p>
            <a:r>
              <a:rPr lang="zh-TW" altLang="en-US" dirty="0" smtClean="0"/>
              <a:t>加分題</a:t>
            </a:r>
            <a:endParaRPr lang="zh-TW" altLang="en-US" dirty="0"/>
          </a:p>
        </p:txBody>
      </p:sp>
    </p:spTree>
    <p:extLst>
      <p:ext uri="{BB962C8B-B14F-4D97-AF65-F5344CB8AC3E}">
        <p14:creationId xmlns:p14="http://schemas.microsoft.com/office/powerpoint/2010/main" val="2279620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8"/>
            <a:ext cx="8229600" cy="5116024"/>
          </a:xfrm>
        </p:spPr>
        <p:style>
          <a:lnRef idx="2">
            <a:schemeClr val="accent1"/>
          </a:lnRef>
          <a:fillRef idx="1">
            <a:schemeClr val="lt1"/>
          </a:fillRef>
          <a:effectRef idx="0">
            <a:schemeClr val="accent1"/>
          </a:effectRef>
          <a:fontRef idx="minor">
            <a:schemeClr val="dk1"/>
          </a:fontRef>
        </p:style>
        <p:txBody>
          <a:bodyPr>
            <a:noAutofit/>
          </a:bodyPr>
          <a:lstStyle/>
          <a:p>
            <a:r>
              <a:rPr lang="en-US" altLang="zh-TW" sz="3600" b="1" dirty="0"/>
              <a:t>***</a:t>
            </a:r>
            <a:r>
              <a:rPr lang="zh-TW" altLang="zh-TW" sz="3600" b="1" dirty="0"/>
              <a:t>若在比賽前一週提交符合要求的項目研製報告到</a:t>
            </a:r>
            <a:r>
              <a:rPr lang="en-US" altLang="zh-TW" sz="3600" b="1" dirty="0"/>
              <a:t>mapstrobot@hotmail.com</a:t>
            </a:r>
            <a:r>
              <a:rPr lang="zh-TW" altLang="zh-TW" sz="3600" b="1" dirty="0"/>
              <a:t>中，需在郵件上寫明參賽組別及隊伍名稱</a:t>
            </a:r>
            <a:r>
              <a:rPr lang="en-US" altLang="zh-TW" sz="3600" b="1" dirty="0"/>
              <a:t>(</a:t>
            </a:r>
            <a:r>
              <a:rPr lang="zh-TW" altLang="zh-TW" sz="3600" b="1" dirty="0"/>
              <a:t>例如初中組創意隊</a:t>
            </a:r>
            <a:r>
              <a:rPr lang="en-US" altLang="zh-TW" sz="3600" b="1" dirty="0"/>
              <a:t>)</a:t>
            </a:r>
            <a:r>
              <a:rPr lang="zh-TW" altLang="zh-TW" sz="3600" b="1" dirty="0"/>
              <a:t>，工作人員將在收到電郵後回覆發送人己收到，時間以電郵上顯示的收件時間為準，符合條件的隊伍將獲得加分，於</a:t>
            </a:r>
            <a:r>
              <a:rPr lang="en-US" altLang="zh-TW" sz="3600" b="1" dirty="0"/>
              <a:t>(</a:t>
            </a:r>
            <a:r>
              <a:rPr lang="zh-TW" altLang="zh-TW" sz="3600" b="1" dirty="0"/>
              <a:t>小學、初中、高中</a:t>
            </a:r>
            <a:r>
              <a:rPr lang="en-US" altLang="zh-TW" sz="3600" b="1" dirty="0"/>
              <a:t>)</a:t>
            </a:r>
            <a:r>
              <a:rPr lang="zh-TW" altLang="zh-TW" sz="3600" b="1" dirty="0"/>
              <a:t>總</a:t>
            </a:r>
            <a:r>
              <a:rPr lang="zh-TW" altLang="zh-TW" sz="3600" b="1" dirty="0" smtClean="0"/>
              <a:t>分</a:t>
            </a:r>
            <a:r>
              <a:rPr lang="zh-TW" altLang="en-US" sz="3600" b="1" dirty="0" smtClean="0"/>
              <a:t>最多</a:t>
            </a:r>
            <a:r>
              <a:rPr lang="zh-TW" altLang="zh-TW" sz="3600" b="1" dirty="0" smtClean="0"/>
              <a:t>加</a:t>
            </a:r>
            <a:r>
              <a:rPr lang="en-US" altLang="zh-TW" sz="3600" b="1" dirty="0"/>
              <a:t>5</a:t>
            </a:r>
            <a:r>
              <a:rPr lang="zh-TW" altLang="zh-TW" sz="3600" b="1" dirty="0"/>
              <a:t>分</a:t>
            </a:r>
            <a:r>
              <a:rPr lang="zh-TW" altLang="zh-TW" sz="3600" b="1" dirty="0" smtClean="0"/>
              <a:t>。</a:t>
            </a:r>
            <a:endParaRPr lang="zh-TW" altLang="zh-TW" sz="3600" dirty="0"/>
          </a:p>
        </p:txBody>
      </p:sp>
      <p:sp>
        <p:nvSpPr>
          <p:cNvPr id="3" name="標題 2"/>
          <p:cNvSpPr>
            <a:spLocks noGrp="1"/>
          </p:cNvSpPr>
          <p:nvPr>
            <p:ph type="title"/>
          </p:nvPr>
        </p:nvSpPr>
        <p:spPr/>
        <p:txBody>
          <a:bodyPr/>
          <a:lstStyle/>
          <a:p>
            <a:r>
              <a:rPr lang="zh-TW" altLang="en-US" dirty="0" smtClean="0"/>
              <a:t>加分題提交</a:t>
            </a:r>
            <a:endParaRPr lang="zh-TW" altLang="en-US" dirty="0"/>
          </a:p>
        </p:txBody>
      </p:sp>
    </p:spTree>
    <p:extLst>
      <p:ext uri="{BB962C8B-B14F-4D97-AF65-F5344CB8AC3E}">
        <p14:creationId xmlns:p14="http://schemas.microsoft.com/office/powerpoint/2010/main" val="3695096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Autofit/>
          </a:bodyPr>
          <a:lstStyle/>
          <a:p>
            <a:r>
              <a:rPr lang="zh-TW" altLang="zh-TW" sz="2000" dirty="0"/>
              <a:t>本屆比賽在最終評階段的筆試環節旨在考查學生在設計和製作機器人時參與程度。筆試成績將計入總成績，且所占分值比例分組別不同</a:t>
            </a:r>
          </a:p>
          <a:p>
            <a:pPr lvl="1"/>
            <a:r>
              <a:rPr lang="zh-TW" altLang="zh-TW" sz="2000" dirty="0"/>
              <a:t>小學組：</a:t>
            </a:r>
            <a:r>
              <a:rPr lang="en-US" altLang="zh-TW" sz="2000" dirty="0"/>
              <a:t>10%</a:t>
            </a:r>
            <a:r>
              <a:rPr lang="zh-TW" altLang="zh-TW" sz="2000" dirty="0"/>
              <a:t>筆試</a:t>
            </a:r>
            <a:r>
              <a:rPr lang="en-US" altLang="zh-TW" sz="2000" dirty="0"/>
              <a:t>(</a:t>
            </a:r>
            <a:r>
              <a:rPr lang="zh-TW" altLang="zh-TW" sz="2000" dirty="0"/>
              <a:t>選擇題</a:t>
            </a:r>
            <a:r>
              <a:rPr lang="en-US" altLang="zh-TW" sz="2000" dirty="0"/>
              <a:t>)</a:t>
            </a:r>
            <a:r>
              <a:rPr lang="zh-TW" altLang="zh-TW" sz="2000" dirty="0" smtClean="0"/>
              <a:t>及</a:t>
            </a:r>
            <a:r>
              <a:rPr lang="en-US" altLang="zh-TW" sz="2000" dirty="0" smtClean="0"/>
              <a:t>90</a:t>
            </a:r>
            <a:r>
              <a:rPr lang="en-US" altLang="zh-TW" sz="2000" dirty="0"/>
              <a:t>%</a:t>
            </a:r>
            <a:r>
              <a:rPr lang="zh-TW" altLang="zh-TW" sz="2000" dirty="0"/>
              <a:t>現場答辯</a:t>
            </a:r>
          </a:p>
          <a:p>
            <a:pPr lvl="1"/>
            <a:r>
              <a:rPr lang="zh-TW" altLang="zh-TW" sz="2000" dirty="0"/>
              <a:t>初中組：</a:t>
            </a:r>
            <a:r>
              <a:rPr lang="en-US" altLang="zh-TW" sz="2000" dirty="0"/>
              <a:t>20%</a:t>
            </a:r>
            <a:r>
              <a:rPr lang="zh-TW" altLang="zh-TW" sz="2000" dirty="0"/>
              <a:t>筆試</a:t>
            </a:r>
            <a:r>
              <a:rPr lang="en-US" altLang="zh-TW" sz="2000" dirty="0"/>
              <a:t>(</a:t>
            </a:r>
            <a:r>
              <a:rPr lang="zh-TW" altLang="zh-TW" sz="2000" dirty="0"/>
              <a:t>選擇題</a:t>
            </a:r>
            <a:r>
              <a:rPr lang="en-US" altLang="zh-TW" sz="2000" dirty="0"/>
              <a:t>)</a:t>
            </a:r>
            <a:r>
              <a:rPr lang="zh-TW" altLang="zh-TW" sz="2000" dirty="0" smtClean="0"/>
              <a:t>及</a:t>
            </a:r>
            <a:r>
              <a:rPr lang="en-US" altLang="zh-TW" sz="2000" dirty="0" smtClean="0"/>
              <a:t>80</a:t>
            </a:r>
            <a:r>
              <a:rPr lang="en-US" altLang="zh-TW" sz="2000" dirty="0"/>
              <a:t>%</a:t>
            </a:r>
            <a:r>
              <a:rPr lang="zh-TW" altLang="zh-TW" sz="2000" dirty="0"/>
              <a:t>現場答辯</a:t>
            </a:r>
          </a:p>
          <a:p>
            <a:pPr lvl="1"/>
            <a:r>
              <a:rPr lang="zh-TW" altLang="zh-TW" sz="2000" dirty="0"/>
              <a:t>高中組：</a:t>
            </a:r>
            <a:r>
              <a:rPr lang="en-US" altLang="zh-TW" sz="2000" dirty="0"/>
              <a:t>30%</a:t>
            </a:r>
            <a:r>
              <a:rPr lang="zh-TW" altLang="zh-TW" sz="2000" dirty="0"/>
              <a:t>筆試</a:t>
            </a:r>
            <a:r>
              <a:rPr lang="en-US" altLang="zh-TW" sz="2000" dirty="0"/>
              <a:t>(</a:t>
            </a:r>
            <a:r>
              <a:rPr lang="zh-TW" altLang="zh-TW" sz="2000" dirty="0"/>
              <a:t>選擇題</a:t>
            </a:r>
            <a:r>
              <a:rPr lang="en-US" altLang="zh-TW" sz="2000" dirty="0"/>
              <a:t>)</a:t>
            </a:r>
            <a:r>
              <a:rPr lang="zh-TW" altLang="zh-TW" sz="2000" dirty="0" smtClean="0"/>
              <a:t>及</a:t>
            </a:r>
            <a:r>
              <a:rPr lang="en-US" altLang="zh-TW" sz="2000" dirty="0" smtClean="0"/>
              <a:t>70</a:t>
            </a:r>
            <a:r>
              <a:rPr lang="en-US" altLang="zh-TW" sz="2000" dirty="0"/>
              <a:t>%</a:t>
            </a:r>
            <a:r>
              <a:rPr lang="zh-TW" altLang="zh-TW" sz="2000" dirty="0"/>
              <a:t>現場</a:t>
            </a:r>
            <a:r>
              <a:rPr lang="zh-TW" altLang="zh-TW" sz="2000" dirty="0" smtClean="0"/>
              <a:t>答</a:t>
            </a:r>
            <a:r>
              <a:rPr lang="zh-TW" altLang="en-US" sz="2000" dirty="0" smtClean="0"/>
              <a:t>辯</a:t>
            </a:r>
            <a:endParaRPr lang="en-US" altLang="zh-TW" sz="2000" dirty="0" smtClean="0"/>
          </a:p>
          <a:p>
            <a:pPr lvl="1"/>
            <a:r>
              <a:rPr lang="en-US" altLang="zh-TW" sz="2000" dirty="0" smtClean="0"/>
              <a:t>*</a:t>
            </a:r>
            <a:r>
              <a:rPr lang="zh-TW" altLang="zh-TW" sz="2000" dirty="0"/>
              <a:t>筆試內容主要為一些機械人理論知識，例如第一台機械人生產地、第一個使用全向輪的國家。以及一些電子基礎知識</a:t>
            </a:r>
            <a:r>
              <a:rPr lang="en-US" altLang="zh-TW" sz="2000" dirty="0"/>
              <a:t>( </a:t>
            </a:r>
            <a:r>
              <a:rPr lang="zh-TW" altLang="zh-TW" sz="2000" dirty="0"/>
              <a:t>指南針、紅外測距、超聲波等常見傳感器</a:t>
            </a:r>
            <a:r>
              <a:rPr lang="en-US" altLang="zh-TW" sz="2000" dirty="0"/>
              <a:t> )</a:t>
            </a:r>
            <a:r>
              <a:rPr lang="zh-TW" altLang="zh-TW" sz="2000" dirty="0"/>
              <a:t>及一些編程知識基礎知識</a:t>
            </a:r>
            <a:r>
              <a:rPr lang="en-US" altLang="zh-TW" sz="2000" dirty="0"/>
              <a:t>(</a:t>
            </a:r>
            <a:r>
              <a:rPr lang="zh-TW" altLang="zh-TW" sz="2000" dirty="0"/>
              <a:t>圖型化界面及編程語言都能回答</a:t>
            </a:r>
            <a:r>
              <a:rPr lang="en-US" altLang="zh-TW" sz="2000" dirty="0"/>
              <a:t>)</a:t>
            </a:r>
            <a:r>
              <a:rPr lang="zh-TW" altLang="zh-TW" sz="2000" dirty="0" smtClean="0"/>
              <a:t>。</a:t>
            </a:r>
            <a:endParaRPr lang="en-US" altLang="zh-TW" sz="2000" dirty="0" smtClean="0"/>
          </a:p>
          <a:p>
            <a:pPr lvl="1"/>
            <a:r>
              <a:rPr lang="zh-TW" altLang="en-US" sz="3200" dirty="0">
                <a:solidFill>
                  <a:srgbClr val="7030A0"/>
                </a:solidFill>
                <a:latin typeface="微軟正黑體" panose="020B0604030504040204" pitchFamily="34" charset="-120"/>
              </a:rPr>
              <a:t>總得分</a:t>
            </a:r>
            <a:r>
              <a:rPr lang="en-US" altLang="zh-TW" sz="3200" dirty="0">
                <a:solidFill>
                  <a:srgbClr val="7030A0"/>
                </a:solidFill>
                <a:latin typeface="微軟正黑體" panose="020B0604030504040204" pitchFamily="34" charset="-120"/>
              </a:rPr>
              <a:t>=</a:t>
            </a:r>
            <a:r>
              <a:rPr lang="zh-TW" altLang="en-US" sz="3200" dirty="0">
                <a:solidFill>
                  <a:srgbClr val="7030A0"/>
                </a:solidFill>
                <a:latin typeface="微軟正黑體" panose="020B0604030504040204" pitchFamily="34" charset="-120"/>
              </a:rPr>
              <a:t> </a:t>
            </a:r>
            <a:r>
              <a:rPr lang="zh-TW" altLang="en-US" sz="3200" dirty="0" smtClean="0">
                <a:solidFill>
                  <a:srgbClr val="7030A0"/>
                </a:solidFill>
                <a:latin typeface="微軟正黑體" panose="020B0604030504040204" pitchFamily="34" charset="-120"/>
              </a:rPr>
              <a:t>組別筆試系數*</a:t>
            </a:r>
            <a:r>
              <a:rPr lang="en-US" altLang="zh-TW" sz="3200" dirty="0" smtClean="0">
                <a:solidFill>
                  <a:srgbClr val="7030A0"/>
                </a:solidFill>
                <a:latin typeface="微軟正黑體" panose="020B0604030504040204" pitchFamily="34" charset="-120"/>
              </a:rPr>
              <a:t>(</a:t>
            </a:r>
            <a:r>
              <a:rPr lang="zh-TW" altLang="en-US" sz="3200" dirty="0">
                <a:solidFill>
                  <a:srgbClr val="7030A0"/>
                </a:solidFill>
                <a:latin typeface="微軟正黑體" panose="020B0604030504040204" pitchFamily="34" charset="-120"/>
              </a:rPr>
              <a:t>筆試</a:t>
            </a:r>
            <a:r>
              <a:rPr lang="zh-TW" altLang="en-US" sz="3200" dirty="0" smtClean="0">
                <a:solidFill>
                  <a:srgbClr val="7030A0"/>
                </a:solidFill>
                <a:latin typeface="微軟正黑體" panose="020B0604030504040204" pitchFamily="34" charset="-120"/>
              </a:rPr>
              <a:t>得分</a:t>
            </a:r>
            <a:r>
              <a:rPr lang="en-US" altLang="zh-TW" sz="3200" dirty="0" smtClean="0">
                <a:solidFill>
                  <a:srgbClr val="7030A0"/>
                </a:solidFill>
                <a:latin typeface="微軟正黑體" panose="020B0604030504040204" pitchFamily="34" charset="-120"/>
              </a:rPr>
              <a:t>)/(</a:t>
            </a:r>
            <a:r>
              <a:rPr lang="zh-TW" altLang="en-US" sz="3200" dirty="0" smtClean="0">
                <a:solidFill>
                  <a:srgbClr val="7030A0"/>
                </a:solidFill>
                <a:latin typeface="微軟正黑體" panose="020B0604030504040204" pitchFamily="34" charset="-120"/>
              </a:rPr>
              <a:t>筆試最大得分</a:t>
            </a:r>
            <a:r>
              <a:rPr lang="en-US" altLang="zh-TW" sz="3200" dirty="0" smtClean="0">
                <a:solidFill>
                  <a:srgbClr val="7030A0"/>
                </a:solidFill>
                <a:latin typeface="微軟正黑體" panose="020B0604030504040204" pitchFamily="34" charset="-120"/>
              </a:rPr>
              <a:t>)+</a:t>
            </a:r>
            <a:r>
              <a:rPr lang="zh-TW" altLang="en-US" sz="3200" dirty="0" smtClean="0">
                <a:solidFill>
                  <a:srgbClr val="7030A0"/>
                </a:solidFill>
                <a:latin typeface="微軟正黑體" panose="020B0604030504040204" pitchFamily="34" charset="-120"/>
              </a:rPr>
              <a:t>組別現場答辦系數*</a:t>
            </a:r>
            <a:r>
              <a:rPr lang="en-US" altLang="zh-TW" sz="3200" dirty="0" smtClean="0">
                <a:solidFill>
                  <a:srgbClr val="7030A0"/>
                </a:solidFill>
                <a:latin typeface="微軟正黑體" panose="020B0604030504040204" pitchFamily="34" charset="-120"/>
              </a:rPr>
              <a:t>(</a:t>
            </a:r>
            <a:r>
              <a:rPr lang="zh-TW" altLang="en-US" sz="3200" dirty="0" smtClean="0">
                <a:solidFill>
                  <a:srgbClr val="7030A0"/>
                </a:solidFill>
                <a:latin typeface="微軟正黑體" panose="020B0604030504040204" pitchFamily="34" charset="-120"/>
              </a:rPr>
              <a:t>現場答辯得分</a:t>
            </a:r>
            <a:r>
              <a:rPr lang="en-US" altLang="zh-TW" sz="3200" dirty="0">
                <a:solidFill>
                  <a:srgbClr val="7030A0"/>
                </a:solidFill>
                <a:latin typeface="微軟正黑體" panose="020B0604030504040204" pitchFamily="34" charset="-120"/>
              </a:rPr>
              <a:t>)/(</a:t>
            </a:r>
            <a:r>
              <a:rPr lang="zh-TW" altLang="en-US" sz="3200" dirty="0" smtClean="0">
                <a:solidFill>
                  <a:srgbClr val="7030A0"/>
                </a:solidFill>
                <a:latin typeface="微軟正黑體" panose="020B0604030504040204" pitchFamily="34" charset="-120"/>
              </a:rPr>
              <a:t>現場答辯最大得分</a:t>
            </a:r>
            <a:r>
              <a:rPr lang="en-US" altLang="zh-TW" sz="3200" dirty="0" smtClean="0">
                <a:solidFill>
                  <a:srgbClr val="7030A0"/>
                </a:solidFill>
                <a:latin typeface="微軟正黑體" panose="020B0604030504040204" pitchFamily="34" charset="-120"/>
              </a:rPr>
              <a:t>)</a:t>
            </a:r>
            <a:endParaRPr lang="zh-TW" altLang="zh-TW" sz="3600" dirty="0"/>
          </a:p>
        </p:txBody>
      </p:sp>
      <p:sp>
        <p:nvSpPr>
          <p:cNvPr id="3" name="標題 2"/>
          <p:cNvSpPr>
            <a:spLocks noGrp="1"/>
          </p:cNvSpPr>
          <p:nvPr>
            <p:ph type="title"/>
          </p:nvPr>
        </p:nvSpPr>
        <p:spPr/>
        <p:txBody>
          <a:bodyPr/>
          <a:lstStyle/>
          <a:p>
            <a:r>
              <a:rPr lang="zh-TW" altLang="en-US" dirty="0" smtClean="0">
                <a:solidFill>
                  <a:srgbClr val="FF0000"/>
                </a:solidFill>
              </a:rPr>
              <a:t>***重大改革</a:t>
            </a:r>
            <a:endParaRPr lang="zh-TW" altLang="en-US" dirty="0">
              <a:solidFill>
                <a:srgbClr val="FF0000"/>
              </a:solidFill>
            </a:endParaRPr>
          </a:p>
        </p:txBody>
      </p:sp>
    </p:spTree>
    <p:extLst>
      <p:ext uri="{BB962C8B-B14F-4D97-AF65-F5344CB8AC3E}">
        <p14:creationId xmlns:p14="http://schemas.microsoft.com/office/powerpoint/2010/main" val="3312334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19256" cy="5688632"/>
          </a:xfrm>
        </p:spPr>
        <p:style>
          <a:lnRef idx="2">
            <a:schemeClr val="accent3"/>
          </a:lnRef>
          <a:fillRef idx="1">
            <a:schemeClr val="lt1"/>
          </a:fillRef>
          <a:effectRef idx="0">
            <a:schemeClr val="accent3"/>
          </a:effectRef>
          <a:fontRef idx="minor">
            <a:schemeClr val="dk1"/>
          </a:fontRef>
        </p:style>
        <p:txBody>
          <a:bodyPr>
            <a:noAutofit/>
          </a:bodyPr>
          <a:lstStyle/>
          <a:p>
            <a:pPr marL="571500" indent="-571500">
              <a:buFont typeface="Wingdings" pitchFamily="2" charset="2"/>
              <a:buAutoNum type="circleNumDbPlain"/>
            </a:pPr>
            <a:r>
              <a:rPr lang="zh-TW" altLang="en-US" sz="3600" dirty="0" smtClean="0">
                <a:latin typeface="微軟正黑體" pitchFamily="34" charset="-120"/>
                <a:ea typeface="微軟正黑體" pitchFamily="34" charset="-120"/>
              </a:rPr>
              <a:t>上午</a:t>
            </a:r>
            <a:r>
              <a:rPr lang="en-US" altLang="zh-TW" sz="3600" dirty="0" smtClean="0">
                <a:latin typeface="微軟正黑體" pitchFamily="34" charset="-120"/>
                <a:ea typeface="微軟正黑體" pitchFamily="34" charset="-120"/>
              </a:rPr>
              <a:t>11</a:t>
            </a:r>
            <a:r>
              <a:rPr lang="zh-TW" altLang="en-US" sz="3600" dirty="0" smtClean="0">
                <a:latin typeface="微軟正黑體" pitchFamily="34" charset="-120"/>
                <a:ea typeface="微軟正黑體" pitchFamily="34" charset="-120"/>
              </a:rPr>
              <a:t>時正先到報到區報到，並到逹自己的展區。</a:t>
            </a: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r>
              <a:rPr lang="zh-TW" altLang="en-US" sz="3600" dirty="0" smtClean="0">
                <a:latin typeface="微軟正黑體" pitchFamily="34" charset="-120"/>
                <a:ea typeface="微軟正黑體" pitchFamily="34" charset="-120"/>
              </a:rPr>
              <a:t>上午</a:t>
            </a:r>
            <a:r>
              <a:rPr lang="en-US" altLang="zh-TW" sz="3600" dirty="0" smtClean="0">
                <a:latin typeface="微軟正黑體" pitchFamily="34" charset="-120"/>
                <a:ea typeface="微軟正黑體" pitchFamily="34" charset="-120"/>
              </a:rPr>
              <a:t>11</a:t>
            </a:r>
            <a:r>
              <a:rPr lang="zh-TW" altLang="en-US" sz="3600" dirty="0" smtClean="0">
                <a:latin typeface="微軟正黑體" pitchFamily="34" charset="-120"/>
                <a:ea typeface="微軟正黑體" pitchFamily="34" charset="-120"/>
              </a:rPr>
              <a:t>時正</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下午</a:t>
            </a:r>
            <a:r>
              <a:rPr lang="en-US" altLang="zh-TW" sz="3600" dirty="0" smtClean="0">
                <a:latin typeface="微軟正黑體" pitchFamily="34" charset="-120"/>
                <a:ea typeface="微軟正黑體" pitchFamily="34" charset="-120"/>
              </a:rPr>
              <a:t>2</a:t>
            </a:r>
            <a:r>
              <a:rPr lang="zh-TW" altLang="en-US" sz="3600" dirty="0" smtClean="0">
                <a:latin typeface="微軟正黑體" pitchFamily="34" charset="-120"/>
                <a:ea typeface="微軟正黑體" pitchFamily="34" charset="-120"/>
              </a:rPr>
              <a:t>時開始創意佈展。</a:t>
            </a: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r>
              <a:rPr lang="zh-TW" altLang="en-US" sz="3600" dirty="0" smtClean="0">
                <a:latin typeface="微軟正黑體" pitchFamily="34" charset="-120"/>
                <a:ea typeface="微軟正黑體" pitchFamily="34" charset="-120"/>
              </a:rPr>
              <a:t>下午</a:t>
            </a:r>
            <a:r>
              <a:rPr lang="en-US" altLang="zh-TW" sz="3600" dirty="0" smtClean="0">
                <a:latin typeface="微軟正黑體" pitchFamily="34" charset="-120"/>
                <a:ea typeface="微軟正黑體" pitchFamily="34" charset="-120"/>
              </a:rPr>
              <a:t>2</a:t>
            </a:r>
            <a:r>
              <a:rPr lang="zh-TW" altLang="en-US" sz="3600" dirty="0" smtClean="0">
                <a:latin typeface="微軟正黑體" pitchFamily="34" charset="-120"/>
                <a:ea typeface="微軟正黑體" pitchFamily="34" charset="-120"/>
              </a:rPr>
              <a:t>時</a:t>
            </a:r>
            <a:r>
              <a:rPr lang="en-US" altLang="zh-TW" sz="3600" dirty="0" smtClean="0">
                <a:latin typeface="微軟正黑體" pitchFamily="34" charset="-120"/>
                <a:ea typeface="微軟正黑體" pitchFamily="34" charset="-120"/>
              </a:rPr>
              <a:t>30</a:t>
            </a:r>
            <a:r>
              <a:rPr lang="zh-TW" altLang="en-US" sz="3600" dirty="0" smtClean="0">
                <a:latin typeface="微軟正黑體" pitchFamily="34" charset="-120"/>
                <a:ea typeface="微軟正黑體" pitchFamily="34" charset="-120"/>
              </a:rPr>
              <a:t>分開始筆試</a:t>
            </a:r>
            <a:endParaRPr lang="en-US" altLang="zh-TW" sz="3600" dirty="0" smtClean="0">
              <a:latin typeface="微軟正黑體" pitchFamily="34" charset="-120"/>
              <a:ea typeface="微軟正黑體" pitchFamily="34" charset="-120"/>
            </a:endParaRPr>
          </a:p>
          <a:p>
            <a:pPr marL="571500" indent="-571500">
              <a:buFont typeface="Wingdings" pitchFamily="2" charset="2"/>
              <a:buAutoNum type="circleNumDbPlain"/>
            </a:pPr>
            <a:r>
              <a:rPr lang="zh-TW" altLang="en-US" sz="3600" dirty="0" smtClean="0">
                <a:latin typeface="微軟正黑體" pitchFamily="34" charset="-120"/>
                <a:ea typeface="微軟正黑體" pitchFamily="34" charset="-120"/>
              </a:rPr>
              <a:t>下午</a:t>
            </a:r>
            <a:r>
              <a:rPr lang="en-US" altLang="zh-TW" sz="3600" dirty="0" smtClean="0">
                <a:latin typeface="微軟正黑體" pitchFamily="34" charset="-120"/>
                <a:ea typeface="微軟正黑體" pitchFamily="34" charset="-120"/>
              </a:rPr>
              <a:t>3</a:t>
            </a:r>
            <a:r>
              <a:rPr lang="zh-TW" altLang="en-US" sz="3600" dirty="0" smtClean="0">
                <a:latin typeface="微軟正黑體" pitchFamily="34" charset="-120"/>
                <a:ea typeface="微軟正黑體" pitchFamily="34" charset="-120"/>
              </a:rPr>
              <a:t>時后創意比賽評分</a:t>
            </a:r>
            <a:endParaRPr lang="en-US" altLang="zh-TW" sz="3600" dirty="0" smtClean="0">
              <a:latin typeface="微軟正黑體" pitchFamily="34" charset="-120"/>
              <a:ea typeface="微軟正黑體" pitchFamily="34" charset="-120"/>
            </a:endParaRPr>
          </a:p>
          <a:p>
            <a:pPr marL="827532" lvl="1" indent="-571500">
              <a:buFont typeface="Arial" pitchFamily="34" charset="0"/>
              <a:buChar char="•"/>
            </a:pPr>
            <a:r>
              <a:rPr lang="zh-TW" altLang="en-US" sz="3200" dirty="0" smtClean="0">
                <a:latin typeface="微軟正黑體" pitchFamily="34" charset="-120"/>
                <a:ea typeface="微軟正黑體" pitchFamily="34" charset="-120"/>
              </a:rPr>
              <a:t>由同學們介紹作品</a:t>
            </a:r>
            <a:endParaRPr lang="en-US" altLang="zh-TW" sz="3200" dirty="0" smtClean="0">
              <a:latin typeface="微軟正黑體" pitchFamily="34" charset="-120"/>
              <a:ea typeface="微軟正黑體" pitchFamily="34" charset="-120"/>
            </a:endParaRPr>
          </a:p>
          <a:p>
            <a:pPr marL="827532" lvl="1" indent="-571500">
              <a:buFont typeface="Arial" pitchFamily="34" charset="0"/>
              <a:buChar char="•"/>
            </a:pPr>
            <a:r>
              <a:rPr lang="zh-TW" altLang="en-US" sz="3200" dirty="0" smtClean="0">
                <a:latin typeface="微軟正黑體" pitchFamily="34" charset="-120"/>
                <a:ea typeface="微軟正黑體" pitchFamily="34" charset="-120"/>
              </a:rPr>
              <a:t>同學們作品展示</a:t>
            </a:r>
            <a:endParaRPr lang="en-US" altLang="zh-TW" sz="3200" dirty="0" smtClean="0">
              <a:latin typeface="微軟正黑體" pitchFamily="34" charset="-120"/>
              <a:ea typeface="微軟正黑體" pitchFamily="34" charset="-120"/>
            </a:endParaRPr>
          </a:p>
          <a:p>
            <a:pPr marL="827532" lvl="1" indent="-571500">
              <a:buFont typeface="Arial" pitchFamily="34" charset="0"/>
              <a:buChar char="•"/>
            </a:pPr>
            <a:r>
              <a:rPr lang="zh-TW" altLang="en-US" sz="3200" dirty="0" smtClean="0">
                <a:latin typeface="微軟正黑體" pitchFamily="34" charset="-120"/>
                <a:ea typeface="微軟正黑體" pitchFamily="34" charset="-120"/>
              </a:rPr>
              <a:t>裁判們對作品提問及同學們解答</a:t>
            </a:r>
            <a:endParaRPr lang="en-US" altLang="zh-TW" sz="3200" dirty="0" smtClean="0">
              <a:latin typeface="微軟正黑體" pitchFamily="34" charset="-120"/>
              <a:ea typeface="微軟正黑體" pitchFamily="34" charset="-120"/>
            </a:endParaRPr>
          </a:p>
          <a:p>
            <a:pPr marL="571500" indent="-571500">
              <a:buFont typeface="Wingdings" pitchFamily="2" charset="2"/>
              <a:buAutoNum type="circleNumDbPlain"/>
            </a:pPr>
            <a:r>
              <a:rPr lang="zh-TW" altLang="en-US" sz="3200" b="1" dirty="0">
                <a:solidFill>
                  <a:srgbClr val="FF0000"/>
                </a:solidFill>
                <a:latin typeface="微軟正黑體" pitchFamily="34" charset="-120"/>
                <a:ea typeface="微軟正黑體" pitchFamily="34" charset="-120"/>
              </a:rPr>
              <a:t>工作人員會在當日統計成績後並公佈有關創意比賽的</a:t>
            </a:r>
            <a:r>
              <a:rPr lang="zh-TW" altLang="en-US" sz="3200" b="1" dirty="0" smtClean="0">
                <a:solidFill>
                  <a:srgbClr val="FF0000"/>
                </a:solidFill>
                <a:latin typeface="微軟正黑體" pitchFamily="34" charset="-120"/>
                <a:ea typeface="微軟正黑體" pitchFamily="34" charset="-120"/>
              </a:rPr>
              <a:t>成績，若離開將由下一名補上。</a:t>
            </a:r>
            <a:endParaRPr lang="zh-CN" altLang="en-US" sz="3200" b="1" dirty="0">
              <a:solidFill>
                <a:srgbClr val="FF0000"/>
              </a:solidFill>
              <a:latin typeface="微軟正黑體" pitchFamily="34" charset="-120"/>
              <a:ea typeface="微軟正黑體" pitchFamily="34" charset="-120"/>
            </a:endParaRPr>
          </a:p>
        </p:txBody>
      </p:sp>
      <p:sp>
        <p:nvSpPr>
          <p:cNvPr id="2" name="標題 1"/>
          <p:cNvSpPr>
            <a:spLocks noGrp="1"/>
          </p:cNvSpPr>
          <p:nvPr>
            <p:ph type="title"/>
          </p:nvPr>
        </p:nvSpPr>
        <p:spPr>
          <a:xfrm>
            <a:off x="457200" y="44624"/>
            <a:ext cx="8229600" cy="1143000"/>
          </a:xfrm>
        </p:spPr>
        <p:txBody>
          <a:bodyPr/>
          <a:lstStyle/>
          <a:p>
            <a:r>
              <a:rPr lang="zh-TW" altLang="en-US" b="1" dirty="0" smtClean="0"/>
              <a:t>流程</a:t>
            </a:r>
            <a:endParaRPr lang="zh-TW" altLang="en-US" b="1" dirty="0"/>
          </a:p>
        </p:txBody>
      </p:sp>
    </p:spTree>
    <p:extLst>
      <p:ext uri="{BB962C8B-B14F-4D97-AF65-F5344CB8AC3E}">
        <p14:creationId xmlns:p14="http://schemas.microsoft.com/office/powerpoint/2010/main" val="105116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nvPr>
        </p:nvGraphicFramePr>
        <p:xfrm>
          <a:off x="1428732" y="1428736"/>
          <a:ext cx="7559675" cy="4511653"/>
        </p:xfrm>
        <a:graphic>
          <a:graphicData uri="http://schemas.openxmlformats.org/drawingml/2006/table">
            <a:tbl>
              <a:tblPr firstRow="1" firstCol="1" bandRow="1">
                <a:tableStyleId>{5C22544A-7EE6-4342-B048-85BDC9FD1C3A}</a:tableStyleId>
              </a:tblPr>
              <a:tblGrid>
                <a:gridCol w="886477"/>
                <a:gridCol w="3028794"/>
                <a:gridCol w="886477"/>
                <a:gridCol w="1871450"/>
                <a:gridCol w="886477"/>
              </a:tblGrid>
              <a:tr h="715684">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項目名稱</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組別</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類別</a:t>
                      </a:r>
                      <a:endParaRPr lang="zh-TW" sz="2400" b="1" kern="100" dirty="0">
                        <a:solidFill>
                          <a:srgbClr val="000066"/>
                        </a:solidFill>
                        <a:effectLst/>
                        <a:latin typeface="新細明體"/>
                        <a:cs typeface="Times New Roman"/>
                      </a:endParaRPr>
                    </a:p>
                  </a:txBody>
                  <a:tcPr marL="17779" marR="17779"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15</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手搖發電二足機械人短跑</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1</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16</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機械馬短跑接力</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3</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17</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kumimoji="0" lang="zh-TW" altLang="zh-TW" sz="2000" b="1" i="0" u="none" strike="noStrike" kern="1200" dirty="0" smtClean="0">
                          <a:solidFill>
                            <a:srgbClr val="FF0000"/>
                          </a:solidFill>
                          <a:effectLst/>
                          <a:latin typeface="新細明體"/>
                          <a:ea typeface="+mn-ea"/>
                          <a:cs typeface="+mn-cs"/>
                        </a:rPr>
                        <a:t>手搖發電機械人拉雪橇</a:t>
                      </a:r>
                      <a:endParaRPr kumimoji="0" lang="zh-TW" altLang="en-US" sz="2000" b="1" i="0" u="none" strike="noStrike" kern="1200" dirty="0">
                        <a:solidFill>
                          <a:srgbClr val="FF0000"/>
                        </a:solidFill>
                        <a:effectLst/>
                        <a:latin typeface="新細明體"/>
                        <a:ea typeface="+mn-ea"/>
                        <a:cs typeface="+mn-cs"/>
                      </a:endParaRP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1</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18</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手搖發電機械人三項接力</a:t>
                      </a:r>
                    </a:p>
                  </a:txBody>
                  <a:tcPr marL="9525" marR="9525" marT="9525"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3</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bg1"/>
                          </a:solidFill>
                          <a:effectLst/>
                          <a:latin typeface="+mn-lt"/>
                          <a:ea typeface="+mn-ea"/>
                          <a:cs typeface="+mn-cs"/>
                        </a:rPr>
                        <a:t>19</a:t>
                      </a:r>
                      <a:endParaRPr lang="zh-TW" sz="2400" b="1" kern="0" dirty="0">
                        <a:solidFill>
                          <a:schemeClr val="bg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手搖發電蟲蟲機械人短跑</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2</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endParaRPr lang="zh-TW" sz="2400" b="1" kern="0">
                        <a:solidFill>
                          <a:schemeClr val="dk1"/>
                        </a:solidFill>
                        <a:effectLst/>
                        <a:latin typeface="+mn-lt"/>
                        <a:ea typeface="+mn-ea"/>
                        <a:cs typeface="+mn-cs"/>
                      </a:endParaRPr>
                    </a:p>
                  </a:txBody>
                  <a:tcPr marL="68577" marR="68577" marT="0" marB="0" anchor="ctr"/>
                </a:tc>
              </a:tr>
              <a:tr h="540019">
                <a:tc>
                  <a:txBody>
                    <a:bodyPr/>
                    <a:lstStyle/>
                    <a:p>
                      <a:pPr marL="0" algn="ctr" defTabSz="914400" rtl="0" eaLnBrk="1" latinLnBrk="0" hangingPunct="1">
                        <a:spcBef>
                          <a:spcPts val="300"/>
                        </a:spcBef>
                        <a:spcAft>
                          <a:spcPts val="0"/>
                        </a:spcAft>
                      </a:pPr>
                      <a:endParaRPr lang="zh-TW" sz="2400" b="1" kern="0">
                        <a:solidFill>
                          <a:schemeClr val="dk1"/>
                        </a:solidFill>
                        <a:effectLst/>
                        <a:latin typeface="+mn-lt"/>
                        <a:ea typeface="+mn-ea"/>
                        <a:cs typeface="+mn-cs"/>
                      </a:endParaRPr>
                    </a:p>
                  </a:txBody>
                  <a:tcPr marL="68577" marR="68577" marT="0" marB="0" anchor="ctr"/>
                </a:tc>
                <a:tc gridSpan="4">
                  <a:txBody>
                    <a:bodyPr/>
                    <a:lstStyle/>
                    <a:p>
                      <a:pPr marL="0" algn="ctr" defTabSz="914400" rtl="0" eaLnBrk="1" latinLnBrk="0" hangingPunct="1">
                        <a:spcBef>
                          <a:spcPts val="300"/>
                        </a:spcBef>
                        <a:spcAft>
                          <a:spcPts val="0"/>
                        </a:spcAft>
                      </a:pPr>
                      <a:r>
                        <a:rPr kumimoji="0" lang="zh-TW" altLang="zh-TW" sz="1800" kern="1200" dirty="0" smtClean="0">
                          <a:solidFill>
                            <a:schemeClr val="dk1"/>
                          </a:solidFill>
                          <a:latin typeface="+mn-lt"/>
                          <a:ea typeface="+mn-ea"/>
                          <a:cs typeface="+mn-cs"/>
                        </a:rPr>
                        <a:t>上表所指的中學包含高中組及初中組</a:t>
                      </a:r>
                      <a:endParaRPr lang="zh-TW" sz="2400" b="1" kern="0" dirty="0">
                        <a:solidFill>
                          <a:schemeClr val="dk1"/>
                        </a:solidFill>
                        <a:effectLst/>
                        <a:latin typeface="+mn-lt"/>
                        <a:ea typeface="+mn-ea"/>
                        <a:cs typeface="+mn-cs"/>
                      </a:endParaRPr>
                    </a:p>
                  </a:txBody>
                  <a:tcPr marL="68577" marR="68577" marT="0" marB="0" anchor="ctr"/>
                </a:tc>
                <a:tc hMerge="1">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hMerge="1">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hMerge="1">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r>
            </a:tbl>
          </a:graphicData>
        </a:graphic>
      </p:graphicFrame>
      <p:sp>
        <p:nvSpPr>
          <p:cNvPr id="4" name="標題 3"/>
          <p:cNvSpPr>
            <a:spLocks noGrp="1"/>
          </p:cNvSpPr>
          <p:nvPr>
            <p:ph type="title"/>
          </p:nvPr>
        </p:nvSpPr>
        <p:spPr/>
        <p:txBody>
          <a:bodyPr/>
          <a:lstStyle/>
          <a:p>
            <a:r>
              <a:rPr lang="en-US" altLang="zh-TW" sz="4400" dirty="0"/>
              <a:t>5</a:t>
            </a:r>
            <a:r>
              <a:rPr lang="zh-TW" altLang="en-US" sz="4400" dirty="0"/>
              <a:t>月</a:t>
            </a:r>
            <a:r>
              <a:rPr lang="en-US" altLang="zh-TW" sz="4400" dirty="0"/>
              <a:t>21</a:t>
            </a:r>
            <a:r>
              <a:rPr lang="zh-TW" altLang="en-US" sz="4400" dirty="0"/>
              <a:t>日初</a:t>
            </a:r>
            <a:r>
              <a:rPr lang="zh-TW" altLang="zh-HK" sz="4400" dirty="0" smtClean="0"/>
              <a:t>階</a:t>
            </a:r>
            <a:r>
              <a:rPr lang="zh-TW" altLang="en-US" sz="4400" dirty="0"/>
              <a:t>比賽項目</a:t>
            </a:r>
            <a:endParaRPr lang="zh-TW" altLang="en-US" dirty="0"/>
          </a:p>
        </p:txBody>
      </p:sp>
    </p:spTree>
    <p:extLst>
      <p:ext uri="{BB962C8B-B14F-4D97-AF65-F5344CB8AC3E}">
        <p14:creationId xmlns:p14="http://schemas.microsoft.com/office/powerpoint/2010/main" val="10263377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1432560" y="3356992"/>
            <a:ext cx="7406640" cy="1472184"/>
          </a:xfrm>
        </p:spPr>
        <p:txBody>
          <a:bodyPr/>
          <a:lstStyle/>
          <a:p>
            <a:pPr fontAlgn="auto">
              <a:spcAft>
                <a:spcPts val="0"/>
              </a:spcAft>
              <a:defRPr/>
            </a:pPr>
            <a:r>
              <a:rPr lang="zh-TW" altLang="en-US" dirty="0" smtClean="0"/>
              <a:t>機械人奧運會簡介</a:t>
            </a:r>
            <a:endParaRPr lang="zh-TW" altLang="en-US" dirty="0"/>
          </a:p>
        </p:txBody>
      </p:sp>
      <p:sp>
        <p:nvSpPr>
          <p:cNvPr id="8195" name="副標題 2"/>
          <p:cNvSpPr>
            <a:spLocks noGrp="1"/>
          </p:cNvSpPr>
          <p:nvPr>
            <p:ph type="subTitle" idx="1"/>
          </p:nvPr>
        </p:nvSpPr>
        <p:spPr/>
        <p:txBody>
          <a:bodyPr>
            <a:noAutofit/>
          </a:bodyPr>
          <a:lstStyle/>
          <a:p>
            <a:pPr fontAlgn="auto">
              <a:spcBef>
                <a:spcPct val="0"/>
              </a:spcBef>
              <a:spcAft>
                <a:spcPts val="0"/>
              </a:spcAft>
              <a:buFont typeface="Wingdings 2"/>
              <a:buNone/>
              <a:defRPr/>
            </a:pPr>
            <a:r>
              <a:rPr lang="zh-TW" altLang="en-US" sz="5400" dirty="0" smtClean="0">
                <a:latin typeface="微軟正黑體" panose="020B0604030504040204" pitchFamily="34" charset="-120"/>
                <a:ea typeface="微軟正黑體" panose="020B0604030504040204" pitchFamily="34" charset="-120"/>
              </a:rPr>
              <a:t>澳門青少年綜合機械人科普活動選拔大賽</a:t>
            </a:r>
            <a:r>
              <a:rPr lang="en-US" altLang="zh-TW" sz="5400" dirty="0" smtClean="0">
                <a:latin typeface="微軟正黑體" panose="020B0604030504040204" pitchFamily="34" charset="-120"/>
                <a:ea typeface="微軟正黑體" panose="020B0604030504040204" pitchFamily="34" charset="-120"/>
              </a:rPr>
              <a:t>2017</a:t>
            </a:r>
            <a:endParaRPr lang="zh-TW" altLang="en-US" sz="54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2077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ext uri="{D42A27DB-BD31-4B8C-83A1-F6EECF244321}">
                <p14:modId xmlns:p14="http://schemas.microsoft.com/office/powerpoint/2010/main" val="410828830"/>
              </p:ext>
            </p:extLst>
          </p:nvPr>
        </p:nvGraphicFramePr>
        <p:xfrm>
          <a:off x="1357293" y="1473754"/>
          <a:ext cx="7559675" cy="4669890"/>
        </p:xfrm>
        <a:graphic>
          <a:graphicData uri="http://schemas.openxmlformats.org/drawingml/2006/table">
            <a:tbl>
              <a:tblPr firstRow="1" firstCol="1" bandRow="1">
                <a:tableStyleId>{5C22544A-7EE6-4342-B048-85BDC9FD1C3A}</a:tableStyleId>
              </a:tblPr>
              <a:tblGrid>
                <a:gridCol w="886477"/>
                <a:gridCol w="3028794"/>
                <a:gridCol w="886477"/>
                <a:gridCol w="1871450"/>
                <a:gridCol w="886477"/>
              </a:tblGrid>
              <a:tr h="731545">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項目名稱</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組別</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類別</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dirty="0">
                          <a:effectLst/>
                        </a:rPr>
                        <a:t>4</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多足伺服馬達機械人短跑</a:t>
                      </a:r>
                    </a:p>
                  </a:txBody>
                  <a:tcPr marL="9525" marR="9525" marT="9525" marB="0" anchor="ctr"/>
                </a:tc>
                <a:tc>
                  <a:txBody>
                    <a:bodyPr/>
                    <a:lstStyle/>
                    <a:p>
                      <a:pPr algn="ctr">
                        <a:spcAft>
                          <a:spcPts val="0"/>
                        </a:spcAft>
                      </a:pPr>
                      <a:r>
                        <a:rPr lang="zh-TW" sz="2400" b="1" kern="0" dirty="0">
                          <a:effectLst/>
                        </a:rPr>
                        <a:t>中學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dirty="0">
                          <a:effectLst/>
                        </a:rPr>
                        <a:t>1</a:t>
                      </a:r>
                      <a:r>
                        <a:rPr lang="zh-TW" sz="2400" b="1" kern="0" dirty="0">
                          <a:effectLst/>
                        </a:rPr>
                        <a:t>至</a:t>
                      </a:r>
                      <a:r>
                        <a:rPr lang="en-US" sz="2400" b="1" kern="0" dirty="0">
                          <a:effectLst/>
                        </a:rPr>
                        <a:t>2</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高階</a:t>
                      </a:r>
                      <a:endParaRPr lang="zh-TW" sz="2400" b="1" kern="100" dirty="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5</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en-US" altLang="zh-TW" sz="2000" b="1" i="0" u="none" strike="noStrike" dirty="0">
                          <a:solidFill>
                            <a:srgbClr val="000000"/>
                          </a:solidFill>
                          <a:effectLst/>
                          <a:latin typeface="新細明體"/>
                        </a:rPr>
                        <a:t>C</a:t>
                      </a:r>
                      <a:r>
                        <a:rPr lang="zh-TW" altLang="en-US" sz="2000" b="1" i="0" u="none" strike="noStrike" dirty="0">
                          <a:solidFill>
                            <a:srgbClr val="000000"/>
                          </a:solidFill>
                          <a:effectLst/>
                          <a:latin typeface="新細明體"/>
                        </a:rPr>
                        <a:t>型脚掌二足伺服</a:t>
                      </a:r>
                      <a:r>
                        <a:rPr lang="zh-TW" altLang="en-US" sz="2000" b="1" i="0" u="none" strike="noStrike" dirty="0" smtClean="0">
                          <a:solidFill>
                            <a:srgbClr val="000000"/>
                          </a:solidFill>
                          <a:effectLst/>
                          <a:latin typeface="新細明體"/>
                        </a:rPr>
                        <a:t>馬達</a:t>
                      </a:r>
                      <a:endParaRPr lang="en-US" altLang="zh-TW" sz="2000" b="1" i="0" u="none" strike="noStrike" dirty="0" smtClean="0">
                        <a:solidFill>
                          <a:srgbClr val="000000"/>
                        </a:solidFill>
                        <a:effectLst/>
                        <a:latin typeface="新細明體"/>
                      </a:endParaRPr>
                    </a:p>
                    <a:p>
                      <a:pPr algn="ctr" fontAlgn="ctr"/>
                      <a:r>
                        <a:rPr lang="zh-TW" altLang="en-US" sz="2000" b="1" i="0" u="none" strike="noStrike" dirty="0" smtClean="0">
                          <a:solidFill>
                            <a:srgbClr val="000000"/>
                          </a:solidFill>
                          <a:effectLst/>
                          <a:latin typeface="新細明體"/>
                        </a:rPr>
                        <a:t>機械人</a:t>
                      </a:r>
                      <a:r>
                        <a:rPr lang="zh-TW" altLang="en-US" sz="2000" b="1" i="0" u="none" strike="noStrike" dirty="0">
                          <a:solidFill>
                            <a:srgbClr val="000000"/>
                          </a:solidFill>
                          <a:effectLst/>
                          <a:latin typeface="新細明體"/>
                        </a:rPr>
                        <a:t>短跑</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6</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重心交移二足伺服</a:t>
                      </a:r>
                      <a:r>
                        <a:rPr lang="zh-TW" altLang="en-US" sz="2000" b="1" i="0" u="none" strike="noStrike" dirty="0" smtClean="0">
                          <a:solidFill>
                            <a:srgbClr val="000000"/>
                          </a:solidFill>
                          <a:effectLst/>
                          <a:latin typeface="新細明體"/>
                        </a:rPr>
                        <a:t>馬達</a:t>
                      </a:r>
                      <a:endParaRPr lang="en-US" altLang="zh-TW" sz="2000" b="1" i="0" u="none" strike="noStrike" dirty="0" smtClean="0">
                        <a:solidFill>
                          <a:srgbClr val="000000"/>
                        </a:solidFill>
                        <a:effectLst/>
                        <a:latin typeface="新細明體"/>
                      </a:endParaRPr>
                    </a:p>
                    <a:p>
                      <a:pPr algn="ctr" fontAlgn="ctr"/>
                      <a:r>
                        <a:rPr lang="zh-TW" altLang="en-US" sz="2000" b="1" i="0" u="none" strike="noStrike" dirty="0" smtClean="0">
                          <a:solidFill>
                            <a:srgbClr val="000000"/>
                          </a:solidFill>
                          <a:effectLst/>
                          <a:latin typeface="新細明體"/>
                        </a:rPr>
                        <a:t>機械人</a:t>
                      </a:r>
                      <a:r>
                        <a:rPr lang="zh-TW" altLang="en-US" sz="2000" b="1" i="0" u="none" strike="noStrike" dirty="0">
                          <a:solidFill>
                            <a:srgbClr val="000000"/>
                          </a:solidFill>
                          <a:effectLst/>
                          <a:latin typeface="新細明體"/>
                        </a:rPr>
                        <a:t>短跑</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7</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伺服馬達機械人自由體操</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8</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伺服馬達機械人舞蹈</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2</a:t>
                      </a:r>
                      <a:r>
                        <a:rPr lang="zh-TW" sz="2400" b="1" kern="0">
                          <a:effectLst/>
                        </a:rPr>
                        <a:t>至</a:t>
                      </a:r>
                      <a:r>
                        <a:rPr lang="en-US" sz="2400" b="1" kern="0">
                          <a:effectLst/>
                        </a:rPr>
                        <a:t>4</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9</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人型機械人武術</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a:effectLst/>
                        </a:rPr>
                        <a:t>高階</a:t>
                      </a:r>
                      <a:endParaRPr lang="zh-TW" sz="2400" b="1" kern="100">
                        <a:solidFill>
                          <a:srgbClr val="000066"/>
                        </a:solidFill>
                        <a:effectLst/>
                        <a:latin typeface="新細明體"/>
                        <a:cs typeface="Times New Roman"/>
                      </a:endParaRPr>
                    </a:p>
                  </a:txBody>
                  <a:tcPr marL="17779" marR="17779" marT="0" marB="0" anchor="ctr"/>
                </a:tc>
              </a:tr>
              <a:tr h="540019">
                <a:tc>
                  <a:txBody>
                    <a:bodyPr/>
                    <a:lstStyle/>
                    <a:p>
                      <a:pPr algn="ctr">
                        <a:spcAft>
                          <a:spcPts val="0"/>
                        </a:spcAft>
                      </a:pPr>
                      <a:r>
                        <a:rPr lang="en-US" sz="2400" b="1" kern="0">
                          <a:effectLst/>
                        </a:rPr>
                        <a:t>10</a:t>
                      </a:r>
                      <a:endParaRPr lang="zh-TW" sz="2400" b="1" kern="100">
                        <a:solidFill>
                          <a:srgbClr val="000066"/>
                        </a:solidFill>
                        <a:effectLst/>
                        <a:latin typeface="新細明體"/>
                        <a:cs typeface="Times New Roman"/>
                      </a:endParaRPr>
                    </a:p>
                  </a:txBody>
                  <a:tcPr marL="17779" marR="17779" marT="0" marB="0" anchor="ctr"/>
                </a:tc>
                <a:tc>
                  <a:txBody>
                    <a:bodyPr/>
                    <a:lstStyle/>
                    <a:p>
                      <a:pPr algn="ctr" fontAlgn="ctr"/>
                      <a:r>
                        <a:rPr lang="zh-TW" altLang="en-US" sz="2000" b="1" i="0" u="none" strike="noStrike" dirty="0">
                          <a:solidFill>
                            <a:srgbClr val="000000"/>
                          </a:solidFill>
                          <a:effectLst/>
                          <a:latin typeface="新細明體"/>
                        </a:rPr>
                        <a:t>伺服馬達機械人障礙賽</a:t>
                      </a:r>
                    </a:p>
                  </a:txBody>
                  <a:tcPr marL="9525" marR="9525" marT="9525" marB="0" anchor="ctr"/>
                </a:tc>
                <a:tc>
                  <a:txBody>
                    <a:bodyPr/>
                    <a:lstStyle/>
                    <a:p>
                      <a:pPr algn="ctr">
                        <a:spcAft>
                          <a:spcPts val="0"/>
                        </a:spcAft>
                      </a:pPr>
                      <a:r>
                        <a:rPr lang="zh-TW" sz="2400" b="1" kern="0">
                          <a:effectLst/>
                        </a:rPr>
                        <a:t>中學</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en-US" sz="2400" b="1" kern="0">
                          <a:effectLst/>
                        </a:rPr>
                        <a:t>1</a:t>
                      </a:r>
                      <a:r>
                        <a:rPr lang="zh-TW" sz="2400" b="1" kern="0">
                          <a:effectLst/>
                        </a:rPr>
                        <a:t>至</a:t>
                      </a:r>
                      <a:r>
                        <a:rPr lang="en-US" sz="2400" b="1" kern="0">
                          <a:effectLst/>
                        </a:rPr>
                        <a:t>2</a:t>
                      </a:r>
                      <a:endParaRPr lang="zh-TW" sz="2400" b="1" kern="10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高階</a:t>
                      </a:r>
                      <a:endParaRPr lang="zh-TW" sz="2400" b="1" kern="100" dirty="0">
                        <a:solidFill>
                          <a:srgbClr val="000066"/>
                        </a:solidFill>
                        <a:effectLst/>
                        <a:latin typeface="新細明體"/>
                        <a:cs typeface="Times New Roman"/>
                      </a:endParaRPr>
                    </a:p>
                  </a:txBody>
                  <a:tcPr marL="17779" marR="17779" marT="0" marB="0" anchor="ctr"/>
                </a:tc>
              </a:tr>
            </a:tbl>
          </a:graphicData>
        </a:graphic>
      </p:graphicFrame>
      <p:sp>
        <p:nvSpPr>
          <p:cNvPr id="4" name="標題 3"/>
          <p:cNvSpPr>
            <a:spLocks noGrp="1"/>
          </p:cNvSpPr>
          <p:nvPr>
            <p:ph type="title"/>
          </p:nvPr>
        </p:nvSpPr>
        <p:spPr/>
        <p:txBody>
          <a:bodyPr>
            <a:noAutofit/>
          </a:bodyPr>
          <a:lstStyle/>
          <a:p>
            <a:r>
              <a:rPr lang="zh-TW" altLang="en-US" sz="4000" dirty="0"/>
              <a:t>中學組</a:t>
            </a:r>
            <a:r>
              <a:rPr lang="zh-TW" altLang="zh-HK" sz="3900" dirty="0" smtClean="0"/>
              <a:t>高階</a:t>
            </a:r>
            <a:r>
              <a:rPr lang="zh-TW" altLang="en-US" sz="3900" dirty="0" smtClean="0"/>
              <a:t>比賽</a:t>
            </a:r>
            <a:r>
              <a:rPr lang="zh-TW" altLang="en-US" sz="3900" dirty="0"/>
              <a:t>項目</a:t>
            </a:r>
          </a:p>
        </p:txBody>
      </p:sp>
    </p:spTree>
    <p:extLst>
      <p:ext uri="{BB962C8B-B14F-4D97-AF65-F5344CB8AC3E}">
        <p14:creationId xmlns:p14="http://schemas.microsoft.com/office/powerpoint/2010/main" val="3730087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ext uri="{D42A27DB-BD31-4B8C-83A1-F6EECF244321}">
                <p14:modId xmlns:p14="http://schemas.microsoft.com/office/powerpoint/2010/main" val="665438610"/>
              </p:ext>
            </p:extLst>
          </p:nvPr>
        </p:nvGraphicFramePr>
        <p:xfrm>
          <a:off x="1428732" y="1714496"/>
          <a:ext cx="7559675" cy="2891621"/>
        </p:xfrm>
        <a:graphic>
          <a:graphicData uri="http://schemas.openxmlformats.org/drawingml/2006/table">
            <a:tbl>
              <a:tblPr firstRow="1" firstCol="1" bandRow="1">
                <a:tableStyleId>{5C22544A-7EE6-4342-B048-85BDC9FD1C3A}</a:tableStyleId>
              </a:tblPr>
              <a:tblGrid>
                <a:gridCol w="886477"/>
                <a:gridCol w="3028794"/>
                <a:gridCol w="886477"/>
                <a:gridCol w="1871450"/>
                <a:gridCol w="886477"/>
              </a:tblGrid>
              <a:tr h="731545">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項目名稱</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組別</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類別</a:t>
                      </a:r>
                      <a:endParaRPr lang="zh-TW" sz="2400" b="1" kern="100" dirty="0">
                        <a:solidFill>
                          <a:srgbClr val="000066"/>
                        </a:solidFill>
                        <a:effectLst/>
                        <a:latin typeface="新細明體"/>
                        <a:cs typeface="Times New Roman"/>
                      </a:endParaRPr>
                    </a:p>
                  </a:txBody>
                  <a:tcPr marL="17779" marR="17779" marT="0" marB="0" anchor="ctr"/>
                </a:tc>
              </a:tr>
              <a:tr h="540019">
                <a:tc>
                  <a:txBody>
                    <a:bodyPr/>
                    <a:lstStyle/>
                    <a:p>
                      <a:pPr marL="0" algn="ctr" defTabSz="914400" rtl="0" eaLnBrk="1" latinLnBrk="0" hangingPunct="1">
                        <a:spcBef>
                          <a:spcPts val="300"/>
                        </a:spcBef>
                        <a:spcAft>
                          <a:spcPts val="0"/>
                        </a:spcAft>
                      </a:pPr>
                      <a:r>
                        <a:rPr lang="en-US" sz="2400" b="1" kern="0" dirty="0" smtClean="0">
                          <a:solidFill>
                            <a:schemeClr val="lt1"/>
                          </a:solidFill>
                          <a:effectLst/>
                          <a:latin typeface="+mn-lt"/>
                          <a:ea typeface="+mn-ea"/>
                          <a:cs typeface="+mn-cs"/>
                        </a:rPr>
                        <a:t>1</a:t>
                      </a:r>
                      <a:r>
                        <a:rPr lang="en-US" altLang="zh-TW" sz="2400" b="1" kern="0" dirty="0" smtClean="0">
                          <a:solidFill>
                            <a:schemeClr val="lt1"/>
                          </a:solidFill>
                          <a:effectLst/>
                          <a:latin typeface="+mn-lt"/>
                          <a:ea typeface="+mn-ea"/>
                          <a:cs typeface="+mn-cs"/>
                        </a:rPr>
                        <a:t>1</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Aft>
                          <a:spcPts val="0"/>
                        </a:spcAft>
                      </a:pPr>
                      <a:r>
                        <a:rPr kumimoji="0" lang="zh-TW" altLang="zh-TW" sz="2400" b="1" kern="0" dirty="0" smtClean="0">
                          <a:solidFill>
                            <a:srgbClr val="FF0000"/>
                          </a:solidFill>
                          <a:effectLst/>
                          <a:latin typeface="+mn-lt"/>
                          <a:ea typeface="+mn-ea"/>
                          <a:cs typeface="+mn-cs"/>
                        </a:rPr>
                        <a:t>機械人拳擊比賽</a:t>
                      </a:r>
                      <a:endParaRPr kumimoji="0" lang="zh-TW" sz="2400" b="1" kern="0" dirty="0">
                        <a:solidFill>
                          <a:srgbClr val="FF0000"/>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rgbClr val="FF0000"/>
                          </a:solidFill>
                          <a:effectLst/>
                          <a:latin typeface="+mn-lt"/>
                          <a:ea typeface="+mn-ea"/>
                          <a:cs typeface="+mn-cs"/>
                        </a:rPr>
                        <a:t>2</a:t>
                      </a:r>
                      <a:endParaRPr lang="zh-TW" sz="2400" b="1" kern="0" dirty="0">
                        <a:solidFill>
                          <a:srgbClr val="FF0000"/>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12</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Aft>
                          <a:spcPts val="0"/>
                        </a:spcAft>
                      </a:pPr>
                      <a:r>
                        <a:rPr lang="zh-TW" sz="2400" b="1" kern="0" dirty="0">
                          <a:solidFill>
                            <a:schemeClr val="dk1"/>
                          </a:solidFill>
                          <a:effectLst/>
                          <a:latin typeface="+mn-lt"/>
                          <a:ea typeface="+mn-ea"/>
                          <a:cs typeface="+mn-cs"/>
                        </a:rPr>
                        <a:t>星球探索</a:t>
                      </a: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1</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13</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Aft>
                          <a:spcPts val="0"/>
                        </a:spcAft>
                      </a:pPr>
                      <a:r>
                        <a:rPr lang="zh-TW" sz="2400" b="1" kern="0" dirty="0">
                          <a:solidFill>
                            <a:schemeClr val="dk1"/>
                          </a:solidFill>
                          <a:effectLst/>
                          <a:latin typeface="+mn-lt"/>
                          <a:ea typeface="+mn-ea"/>
                          <a:cs typeface="+mn-cs"/>
                        </a:rPr>
                        <a:t>機械人足球</a:t>
                      </a: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3</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14</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Aft>
                          <a:spcPts val="0"/>
                        </a:spcAft>
                      </a:pPr>
                      <a:r>
                        <a:rPr lang="zh-TW" sz="2400" b="1" kern="0">
                          <a:solidFill>
                            <a:schemeClr val="dk1"/>
                          </a:solidFill>
                          <a:effectLst/>
                          <a:latin typeface="+mn-lt"/>
                          <a:ea typeface="+mn-ea"/>
                          <a:cs typeface="+mn-cs"/>
                        </a:rPr>
                        <a:t>機械人籃球</a:t>
                      </a: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2</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中階</a:t>
                      </a:r>
                    </a:p>
                  </a:txBody>
                  <a:tcPr marL="68577" marR="68577" marT="0" marB="0" anchor="ctr"/>
                </a:tc>
              </a:tr>
            </a:tbl>
          </a:graphicData>
        </a:graphic>
      </p:graphicFrame>
      <p:sp>
        <p:nvSpPr>
          <p:cNvPr id="4" name="標題 3"/>
          <p:cNvSpPr>
            <a:spLocks noGrp="1"/>
          </p:cNvSpPr>
          <p:nvPr>
            <p:ph type="title"/>
          </p:nvPr>
        </p:nvSpPr>
        <p:spPr/>
        <p:txBody>
          <a:bodyPr/>
          <a:lstStyle/>
          <a:p>
            <a:r>
              <a:rPr lang="zh-TW" altLang="en-US" dirty="0" smtClean="0"/>
              <a:t>中學組中階比賽項目</a:t>
            </a:r>
            <a:endParaRPr lang="zh-TW" altLang="en-US" dirty="0"/>
          </a:p>
        </p:txBody>
      </p:sp>
    </p:spTree>
    <p:extLst>
      <p:ext uri="{BB962C8B-B14F-4D97-AF65-F5344CB8AC3E}">
        <p14:creationId xmlns:p14="http://schemas.microsoft.com/office/powerpoint/2010/main" val="12867203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ext uri="{D42A27DB-BD31-4B8C-83A1-F6EECF244321}">
                <p14:modId xmlns:p14="http://schemas.microsoft.com/office/powerpoint/2010/main" val="3368401567"/>
              </p:ext>
            </p:extLst>
          </p:nvPr>
        </p:nvGraphicFramePr>
        <p:xfrm>
          <a:off x="1428732" y="1428736"/>
          <a:ext cx="7559675" cy="4511653"/>
        </p:xfrm>
        <a:graphic>
          <a:graphicData uri="http://schemas.openxmlformats.org/drawingml/2006/table">
            <a:tbl>
              <a:tblPr firstRow="1" firstCol="1" bandRow="1">
                <a:tableStyleId>{5C22544A-7EE6-4342-B048-85BDC9FD1C3A}</a:tableStyleId>
              </a:tblPr>
              <a:tblGrid>
                <a:gridCol w="886477"/>
                <a:gridCol w="3028794"/>
                <a:gridCol w="886477"/>
                <a:gridCol w="1871450"/>
                <a:gridCol w="886477"/>
              </a:tblGrid>
              <a:tr h="715684">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項目名稱</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組別</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類別</a:t>
                      </a:r>
                      <a:endParaRPr lang="zh-TW" sz="2400" b="1" kern="100" dirty="0">
                        <a:solidFill>
                          <a:srgbClr val="000066"/>
                        </a:solidFill>
                        <a:effectLst/>
                        <a:latin typeface="新細明體"/>
                        <a:cs typeface="Times New Roman"/>
                      </a:endParaRPr>
                    </a:p>
                  </a:txBody>
                  <a:tcPr marL="17779" marR="17779"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15</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手搖發電二足機械人短跑</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1</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16</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機械馬短跑接力</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3</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17</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kumimoji="0" lang="zh-TW" altLang="zh-TW" sz="2000" b="1" i="0" u="none" strike="noStrike" kern="1200" dirty="0" smtClean="0">
                          <a:solidFill>
                            <a:srgbClr val="FF0000"/>
                          </a:solidFill>
                          <a:effectLst/>
                          <a:latin typeface="新細明體"/>
                          <a:ea typeface="+mn-ea"/>
                          <a:cs typeface="+mn-cs"/>
                        </a:rPr>
                        <a:t>手搖發電機械人拉雪橇</a:t>
                      </a:r>
                      <a:endParaRPr kumimoji="0" lang="zh-TW" altLang="en-US" sz="2000" b="1" i="0" u="none" strike="noStrike" kern="1200" dirty="0">
                        <a:solidFill>
                          <a:srgbClr val="FF0000"/>
                        </a:solidFill>
                        <a:effectLst/>
                        <a:latin typeface="新細明體"/>
                        <a:ea typeface="+mn-ea"/>
                        <a:cs typeface="+mn-cs"/>
                      </a:endParaRP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1</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18</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手搖發電機械人三項接力</a:t>
                      </a:r>
                    </a:p>
                  </a:txBody>
                  <a:tcPr marL="9525" marR="9525" marT="9525"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3</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bg1"/>
                          </a:solidFill>
                          <a:effectLst/>
                          <a:latin typeface="+mn-lt"/>
                          <a:ea typeface="+mn-ea"/>
                          <a:cs typeface="+mn-cs"/>
                        </a:rPr>
                        <a:t>19</a:t>
                      </a:r>
                      <a:endParaRPr lang="zh-TW" sz="2400" b="1" kern="0" dirty="0">
                        <a:solidFill>
                          <a:schemeClr val="bg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手搖發電蟲蟲機械人短跑</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2</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endParaRPr lang="zh-TW" sz="2400" b="1" kern="0">
                        <a:solidFill>
                          <a:schemeClr val="dk1"/>
                        </a:solidFill>
                        <a:effectLst/>
                        <a:latin typeface="+mn-lt"/>
                        <a:ea typeface="+mn-ea"/>
                        <a:cs typeface="+mn-cs"/>
                      </a:endParaRPr>
                    </a:p>
                  </a:txBody>
                  <a:tcPr marL="68577" marR="68577" marT="0" marB="0" anchor="ctr"/>
                </a:tc>
              </a:tr>
              <a:tr h="540019">
                <a:tc>
                  <a:txBody>
                    <a:bodyPr/>
                    <a:lstStyle/>
                    <a:p>
                      <a:pPr marL="0" algn="ctr" defTabSz="914400" rtl="0" eaLnBrk="1" latinLnBrk="0" hangingPunct="1">
                        <a:spcBef>
                          <a:spcPts val="300"/>
                        </a:spcBef>
                        <a:spcAft>
                          <a:spcPts val="0"/>
                        </a:spcAft>
                      </a:pPr>
                      <a:endParaRPr lang="zh-TW" sz="2400" b="1" kern="0">
                        <a:solidFill>
                          <a:schemeClr val="dk1"/>
                        </a:solidFill>
                        <a:effectLst/>
                        <a:latin typeface="+mn-lt"/>
                        <a:ea typeface="+mn-ea"/>
                        <a:cs typeface="+mn-cs"/>
                      </a:endParaRPr>
                    </a:p>
                  </a:txBody>
                  <a:tcPr marL="68577" marR="68577" marT="0" marB="0" anchor="ctr"/>
                </a:tc>
                <a:tc gridSpan="4">
                  <a:txBody>
                    <a:bodyPr/>
                    <a:lstStyle/>
                    <a:p>
                      <a:pPr marL="0" algn="ctr" defTabSz="914400" rtl="0" eaLnBrk="1" latinLnBrk="0" hangingPunct="1">
                        <a:spcBef>
                          <a:spcPts val="300"/>
                        </a:spcBef>
                        <a:spcAft>
                          <a:spcPts val="0"/>
                        </a:spcAft>
                      </a:pPr>
                      <a:r>
                        <a:rPr kumimoji="0" lang="zh-TW" altLang="zh-TW" sz="1800" kern="1200" dirty="0" smtClean="0">
                          <a:solidFill>
                            <a:schemeClr val="dk1"/>
                          </a:solidFill>
                          <a:latin typeface="+mn-lt"/>
                          <a:ea typeface="+mn-ea"/>
                          <a:cs typeface="+mn-cs"/>
                        </a:rPr>
                        <a:t>上表所指的中學包含高中組及初中組</a:t>
                      </a:r>
                      <a:endParaRPr lang="zh-TW" sz="2400" b="1" kern="0" dirty="0">
                        <a:solidFill>
                          <a:schemeClr val="dk1"/>
                        </a:solidFill>
                        <a:effectLst/>
                        <a:latin typeface="+mn-lt"/>
                        <a:ea typeface="+mn-ea"/>
                        <a:cs typeface="+mn-cs"/>
                      </a:endParaRPr>
                    </a:p>
                  </a:txBody>
                  <a:tcPr marL="68577" marR="68577" marT="0" marB="0" anchor="ctr"/>
                </a:tc>
                <a:tc hMerge="1">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hMerge="1">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c hMerge="1">
                  <a:txBody>
                    <a:bodyPr/>
                    <a:lstStyle/>
                    <a:p>
                      <a:pPr marL="0" algn="ctr" defTabSz="914400" rtl="0" eaLnBrk="1" latinLnBrk="0" hangingPunct="1">
                        <a:spcBef>
                          <a:spcPts val="300"/>
                        </a:spcBef>
                        <a:spcAft>
                          <a:spcPts val="0"/>
                        </a:spcAft>
                      </a:pPr>
                      <a:endParaRPr lang="zh-TW" sz="2400" b="1" kern="0" dirty="0">
                        <a:solidFill>
                          <a:schemeClr val="dk1"/>
                        </a:solidFill>
                        <a:effectLst/>
                        <a:latin typeface="+mn-lt"/>
                        <a:ea typeface="+mn-ea"/>
                        <a:cs typeface="+mn-cs"/>
                      </a:endParaRPr>
                    </a:p>
                  </a:txBody>
                  <a:tcPr marL="68577" marR="68577" marT="0" marB="0" anchor="ctr"/>
                </a:tc>
              </a:tr>
            </a:tbl>
          </a:graphicData>
        </a:graphic>
      </p:graphicFrame>
      <p:sp>
        <p:nvSpPr>
          <p:cNvPr id="4" name="標題 3"/>
          <p:cNvSpPr>
            <a:spLocks noGrp="1"/>
          </p:cNvSpPr>
          <p:nvPr>
            <p:ph type="title"/>
          </p:nvPr>
        </p:nvSpPr>
        <p:spPr/>
        <p:txBody>
          <a:bodyPr/>
          <a:lstStyle/>
          <a:p>
            <a:r>
              <a:rPr lang="zh-TW" altLang="en-US" sz="4400" dirty="0"/>
              <a:t>中學組</a:t>
            </a:r>
            <a:r>
              <a:rPr lang="zh-TW" altLang="en-US" sz="4400" dirty="0" smtClean="0"/>
              <a:t>初</a:t>
            </a:r>
            <a:r>
              <a:rPr lang="zh-TW" altLang="zh-HK" sz="4400" dirty="0" smtClean="0"/>
              <a:t>階</a:t>
            </a:r>
            <a:r>
              <a:rPr lang="zh-TW" altLang="en-US" sz="4400" dirty="0"/>
              <a:t>比賽項目</a:t>
            </a:r>
            <a:endParaRPr lang="zh-TW" altLang="en-US" dirty="0"/>
          </a:p>
        </p:txBody>
      </p:sp>
    </p:spTree>
    <p:extLst>
      <p:ext uri="{BB962C8B-B14F-4D97-AF65-F5344CB8AC3E}">
        <p14:creationId xmlns:p14="http://schemas.microsoft.com/office/powerpoint/2010/main" val="2783966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zh-HK" dirty="0" smtClean="0"/>
              <a:t>限制</a:t>
            </a:r>
            <a:r>
              <a:rPr lang="en-US" altLang="zh-TW" dirty="0" smtClean="0"/>
              <a:t>-</a:t>
            </a:r>
            <a:r>
              <a:rPr lang="zh-TW" altLang="zh-HK" dirty="0" smtClean="0"/>
              <a:t>報名</a:t>
            </a:r>
            <a:r>
              <a:rPr lang="zh-TW" altLang="zh-HK" dirty="0"/>
              <a:t>隊數</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38326398"/>
              </p:ext>
            </p:extLst>
          </p:nvPr>
        </p:nvGraphicFramePr>
        <p:xfrm>
          <a:off x="1428727" y="1571612"/>
          <a:ext cx="6913562" cy="3168652"/>
        </p:xfrm>
        <a:graphic>
          <a:graphicData uri="http://schemas.openxmlformats.org/drawingml/2006/table">
            <a:tbl>
              <a:tblPr firstRow="1">
                <a:tableStyleId>{3C2FFA5D-87B4-456A-9821-1D502468CF0F}</a:tableStyleId>
              </a:tblPr>
              <a:tblGrid>
                <a:gridCol w="2592586"/>
                <a:gridCol w="4320976"/>
              </a:tblGrid>
              <a:tr h="792163">
                <a:tc>
                  <a:txBody>
                    <a:bodyPr/>
                    <a:lstStyle/>
                    <a:p>
                      <a:pPr algn="ctr">
                        <a:spcBef>
                          <a:spcPts val="500"/>
                        </a:spcBef>
                        <a:spcAft>
                          <a:spcPts val="0"/>
                        </a:spcAft>
                        <a:tabLst>
                          <a:tab pos="685800" algn="l"/>
                        </a:tabLst>
                      </a:pPr>
                      <a:r>
                        <a:rPr lang="zh-TW" sz="2400" kern="100" dirty="0">
                          <a:effectLst/>
                        </a:rPr>
                        <a:t>類別</a:t>
                      </a:r>
                      <a:endParaRPr lang="zh-TW" sz="2400" kern="100" dirty="0">
                        <a:solidFill>
                          <a:srgbClr val="000066"/>
                        </a:solidFill>
                        <a:effectLst/>
                        <a:latin typeface="新細明體"/>
                        <a:cs typeface="Times New Roman"/>
                      </a:endParaRPr>
                    </a:p>
                  </a:txBody>
                  <a:tcPr marL="68588" marR="68588" marT="0" marB="0"/>
                </a:tc>
                <a:tc>
                  <a:txBody>
                    <a:bodyPr/>
                    <a:lstStyle/>
                    <a:p>
                      <a:pPr algn="ctr">
                        <a:spcBef>
                          <a:spcPts val="500"/>
                        </a:spcBef>
                        <a:spcAft>
                          <a:spcPts val="0"/>
                        </a:spcAft>
                        <a:tabLst>
                          <a:tab pos="685800" algn="l"/>
                        </a:tabLst>
                      </a:pPr>
                      <a:r>
                        <a:rPr lang="zh-TW" sz="2400" kern="100" dirty="0">
                          <a:effectLst/>
                        </a:rPr>
                        <a:t>每間學校報名隊數</a:t>
                      </a:r>
                      <a:endParaRPr lang="zh-TW" sz="2400" kern="100" dirty="0">
                        <a:solidFill>
                          <a:srgbClr val="000066"/>
                        </a:solidFill>
                        <a:effectLst/>
                        <a:latin typeface="新細明體"/>
                        <a:cs typeface="Times New Roman"/>
                      </a:endParaRPr>
                    </a:p>
                  </a:txBody>
                  <a:tcPr marL="68588" marR="68588" marT="0" marB="0"/>
                </a:tc>
              </a:tr>
              <a:tr h="792163">
                <a:tc>
                  <a:txBody>
                    <a:bodyPr/>
                    <a:lstStyle/>
                    <a:p>
                      <a:pPr algn="ctr">
                        <a:spcBef>
                          <a:spcPts val="500"/>
                        </a:spcBef>
                        <a:spcAft>
                          <a:spcPts val="0"/>
                        </a:spcAft>
                        <a:tabLst>
                          <a:tab pos="685800" algn="l"/>
                        </a:tabLst>
                      </a:pPr>
                      <a:r>
                        <a:rPr lang="zh-TW" sz="2400" kern="100" dirty="0">
                          <a:effectLst/>
                        </a:rPr>
                        <a:t>初階比賽</a:t>
                      </a:r>
                      <a:endParaRPr lang="zh-TW" sz="2400" kern="100" dirty="0">
                        <a:solidFill>
                          <a:srgbClr val="000066"/>
                        </a:solidFill>
                        <a:effectLst/>
                        <a:latin typeface="新細明體"/>
                        <a:cs typeface="Times New Roman"/>
                      </a:endParaRPr>
                    </a:p>
                  </a:txBody>
                  <a:tcPr marL="68588" marR="68588" marT="0" marB="0"/>
                </a:tc>
                <a:tc>
                  <a:txBody>
                    <a:bodyPr/>
                    <a:lstStyle/>
                    <a:p>
                      <a:pPr algn="ctr">
                        <a:spcBef>
                          <a:spcPts val="500"/>
                        </a:spcBef>
                        <a:spcAft>
                          <a:spcPts val="0"/>
                        </a:spcAft>
                        <a:tabLst>
                          <a:tab pos="685800" algn="l"/>
                        </a:tabLst>
                      </a:pPr>
                      <a:r>
                        <a:rPr lang="zh-TW" sz="2400" b="1" kern="100" dirty="0">
                          <a:solidFill>
                            <a:srgbClr val="FF0000"/>
                          </a:solidFill>
                          <a:effectLst/>
                        </a:rPr>
                        <a:t>每個項目最多</a:t>
                      </a:r>
                      <a:r>
                        <a:rPr lang="en-US" sz="2400" b="1" kern="100" dirty="0">
                          <a:solidFill>
                            <a:srgbClr val="FF0000"/>
                          </a:solidFill>
                          <a:effectLst/>
                        </a:rPr>
                        <a:t>4</a:t>
                      </a:r>
                      <a:r>
                        <a:rPr lang="zh-TW" sz="2400" b="1" kern="100" dirty="0">
                          <a:solidFill>
                            <a:srgbClr val="FF0000"/>
                          </a:solidFill>
                          <a:effectLst/>
                        </a:rPr>
                        <a:t>隊</a:t>
                      </a:r>
                      <a:endParaRPr lang="zh-TW" sz="2400" b="1" kern="100" dirty="0">
                        <a:solidFill>
                          <a:srgbClr val="FF0000"/>
                        </a:solidFill>
                        <a:effectLst/>
                        <a:latin typeface="新細明體"/>
                        <a:cs typeface="Times New Roman"/>
                      </a:endParaRPr>
                    </a:p>
                  </a:txBody>
                  <a:tcPr marL="68588" marR="68588" marT="0" marB="0"/>
                </a:tc>
              </a:tr>
              <a:tr h="792163">
                <a:tc>
                  <a:txBody>
                    <a:bodyPr/>
                    <a:lstStyle/>
                    <a:p>
                      <a:pPr algn="ctr">
                        <a:spcBef>
                          <a:spcPts val="500"/>
                        </a:spcBef>
                        <a:spcAft>
                          <a:spcPts val="0"/>
                        </a:spcAft>
                        <a:tabLst>
                          <a:tab pos="685800" algn="l"/>
                        </a:tabLst>
                      </a:pPr>
                      <a:r>
                        <a:rPr lang="zh-TW" sz="2400" kern="100" dirty="0">
                          <a:effectLst/>
                        </a:rPr>
                        <a:t>中階比賽</a:t>
                      </a:r>
                      <a:endParaRPr lang="zh-TW" sz="2400" kern="100" dirty="0">
                        <a:solidFill>
                          <a:srgbClr val="000066"/>
                        </a:solidFill>
                        <a:effectLst/>
                        <a:latin typeface="新細明體"/>
                        <a:cs typeface="Times New Roman"/>
                      </a:endParaRPr>
                    </a:p>
                  </a:txBody>
                  <a:tcPr marL="68588" marR="68588" marT="0" marB="0"/>
                </a:tc>
                <a:tc>
                  <a:txBody>
                    <a:bodyPr/>
                    <a:lstStyle/>
                    <a:p>
                      <a:pPr algn="ctr">
                        <a:spcBef>
                          <a:spcPts val="500"/>
                        </a:spcBef>
                        <a:spcAft>
                          <a:spcPts val="0"/>
                        </a:spcAft>
                        <a:tabLst>
                          <a:tab pos="685800" algn="l"/>
                        </a:tabLst>
                      </a:pPr>
                      <a:r>
                        <a:rPr lang="zh-TW" sz="2400" b="1" kern="100" dirty="0">
                          <a:solidFill>
                            <a:srgbClr val="FF0000"/>
                          </a:solidFill>
                          <a:effectLst/>
                        </a:rPr>
                        <a:t>每個項目最多</a:t>
                      </a:r>
                      <a:r>
                        <a:rPr lang="en-US" sz="2400" b="1" kern="100" dirty="0">
                          <a:solidFill>
                            <a:srgbClr val="FF0000"/>
                          </a:solidFill>
                          <a:effectLst/>
                        </a:rPr>
                        <a:t>4</a:t>
                      </a:r>
                      <a:r>
                        <a:rPr lang="zh-TW" sz="2400" b="1" kern="100" dirty="0">
                          <a:solidFill>
                            <a:srgbClr val="FF0000"/>
                          </a:solidFill>
                          <a:effectLst/>
                        </a:rPr>
                        <a:t>隊</a:t>
                      </a:r>
                      <a:endParaRPr lang="zh-TW" sz="2400" b="1" kern="100" dirty="0">
                        <a:solidFill>
                          <a:srgbClr val="FF0000"/>
                        </a:solidFill>
                        <a:effectLst/>
                        <a:latin typeface="新細明體"/>
                        <a:cs typeface="Times New Roman"/>
                      </a:endParaRPr>
                    </a:p>
                  </a:txBody>
                  <a:tcPr marL="68588" marR="68588" marT="0" marB="0"/>
                </a:tc>
              </a:tr>
              <a:tr h="792163">
                <a:tc>
                  <a:txBody>
                    <a:bodyPr/>
                    <a:lstStyle/>
                    <a:p>
                      <a:pPr algn="ctr">
                        <a:spcBef>
                          <a:spcPts val="500"/>
                        </a:spcBef>
                        <a:spcAft>
                          <a:spcPts val="0"/>
                        </a:spcAft>
                        <a:tabLst>
                          <a:tab pos="685800" algn="l"/>
                        </a:tabLst>
                      </a:pPr>
                      <a:r>
                        <a:rPr lang="zh-TW" sz="2400" kern="100" dirty="0">
                          <a:effectLst/>
                        </a:rPr>
                        <a:t>高階比賽</a:t>
                      </a:r>
                      <a:endParaRPr lang="zh-TW" sz="2400" kern="100" dirty="0">
                        <a:solidFill>
                          <a:srgbClr val="000066"/>
                        </a:solidFill>
                        <a:effectLst/>
                        <a:latin typeface="新細明體"/>
                        <a:cs typeface="Times New Roman"/>
                      </a:endParaRPr>
                    </a:p>
                  </a:txBody>
                  <a:tcPr marL="68588" marR="68588" marT="0" marB="0"/>
                </a:tc>
                <a:tc>
                  <a:txBody>
                    <a:bodyPr/>
                    <a:lstStyle/>
                    <a:p>
                      <a:pPr algn="ctr">
                        <a:spcBef>
                          <a:spcPts val="500"/>
                        </a:spcBef>
                        <a:spcAft>
                          <a:spcPts val="0"/>
                        </a:spcAft>
                        <a:tabLst>
                          <a:tab pos="685800" algn="l"/>
                        </a:tabLst>
                      </a:pPr>
                      <a:r>
                        <a:rPr lang="zh-TW" sz="2400" b="1" kern="100" dirty="0">
                          <a:solidFill>
                            <a:srgbClr val="FF0000"/>
                          </a:solidFill>
                          <a:effectLst/>
                        </a:rPr>
                        <a:t>無限制</a:t>
                      </a:r>
                      <a:endParaRPr lang="zh-TW" sz="2400" b="1" kern="100" dirty="0">
                        <a:solidFill>
                          <a:srgbClr val="FF0000"/>
                        </a:solidFill>
                        <a:effectLst/>
                        <a:latin typeface="新細明體"/>
                        <a:cs typeface="Times New Roman"/>
                      </a:endParaRPr>
                    </a:p>
                  </a:txBody>
                  <a:tcPr marL="68588" marR="68588" marT="0" marB="0"/>
                </a:tc>
              </a:tr>
            </a:tbl>
          </a:graphicData>
        </a:graphic>
      </p:graphicFrame>
    </p:spTree>
    <p:extLst>
      <p:ext uri="{BB962C8B-B14F-4D97-AF65-F5344CB8AC3E}">
        <p14:creationId xmlns:p14="http://schemas.microsoft.com/office/powerpoint/2010/main" val="37848534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ext uri="{D42A27DB-BD31-4B8C-83A1-F6EECF244321}">
                <p14:modId xmlns:p14="http://schemas.microsoft.com/office/powerpoint/2010/main" val="4170477837"/>
              </p:ext>
            </p:extLst>
          </p:nvPr>
        </p:nvGraphicFramePr>
        <p:xfrm>
          <a:off x="1357293" y="1357298"/>
          <a:ext cx="7559675" cy="4567255"/>
        </p:xfrm>
        <a:graphic>
          <a:graphicData uri="http://schemas.openxmlformats.org/drawingml/2006/table">
            <a:tbl>
              <a:tblPr firstRow="1" firstCol="1" bandRow="1">
                <a:tableStyleId>{5C22544A-7EE6-4342-B048-85BDC9FD1C3A}</a:tableStyleId>
              </a:tblPr>
              <a:tblGrid>
                <a:gridCol w="886477"/>
                <a:gridCol w="3028794"/>
                <a:gridCol w="886477"/>
                <a:gridCol w="1871450"/>
                <a:gridCol w="886477"/>
              </a:tblGrid>
              <a:tr h="787122">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項目名稱</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組別</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類別</a:t>
                      </a:r>
                      <a:endParaRPr lang="zh-TW" sz="2400" b="1" kern="100" dirty="0">
                        <a:solidFill>
                          <a:srgbClr val="000066"/>
                        </a:solidFill>
                        <a:effectLst/>
                        <a:latin typeface="新細明體"/>
                        <a:cs typeface="Times New Roman"/>
                      </a:endParaRPr>
                    </a:p>
                  </a:txBody>
                  <a:tcPr marL="17779" marR="17779"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20</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kumimoji="0" lang="zh-TW" altLang="zh-TW" sz="2000" b="1" i="0" u="none" strike="noStrike" kern="1200" dirty="0" smtClean="0">
                          <a:solidFill>
                            <a:srgbClr val="FF0000"/>
                          </a:solidFill>
                          <a:effectLst/>
                          <a:latin typeface="新細明體"/>
                          <a:ea typeface="+mn-ea"/>
                          <a:cs typeface="+mn-cs"/>
                        </a:rPr>
                        <a:t>機械人拳擊比賽</a:t>
                      </a:r>
                      <a:endParaRPr kumimoji="0" lang="zh-TW" altLang="en-US" sz="2000" b="1" i="0" u="none" strike="noStrike" kern="1200" dirty="0">
                        <a:solidFill>
                          <a:srgbClr val="FF0000"/>
                        </a:solidFill>
                        <a:effectLst/>
                        <a:latin typeface="新細明體"/>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1</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中階</a:t>
                      </a:r>
                    </a:p>
                  </a:txBody>
                  <a:tcPr marL="68577" marR="68577" marT="0" marB="0" anchor="ctr"/>
                </a:tc>
              </a:tr>
              <a:tr h="540019">
                <a:tc gridSpan="5">
                  <a:txBody>
                    <a:bodyPr/>
                    <a:lstStyle/>
                    <a:p>
                      <a:pPr marL="0" indent="304800" algn="ctr" defTabSz="914400" rtl="0" eaLnBrk="1" latinLnBrk="0" hangingPunct="1">
                        <a:spcBef>
                          <a:spcPts val="300"/>
                        </a:spcBef>
                        <a:spcAft>
                          <a:spcPts val="0"/>
                        </a:spcAft>
                      </a:pPr>
                      <a:r>
                        <a:rPr lang="en-US" sz="2400" b="1" kern="0" dirty="0">
                          <a:solidFill>
                            <a:schemeClr val="lt1"/>
                          </a:solidFill>
                          <a:effectLst/>
                          <a:latin typeface="+mn-lt"/>
                          <a:ea typeface="+mn-ea"/>
                          <a:cs typeface="+mn-cs"/>
                        </a:rPr>
                        <a:t> </a:t>
                      </a:r>
                      <a:endParaRPr lang="zh-TW" sz="2400" b="1" kern="0" dirty="0">
                        <a:solidFill>
                          <a:schemeClr val="lt1"/>
                        </a:solidFill>
                        <a:effectLst/>
                        <a:latin typeface="+mn-lt"/>
                        <a:ea typeface="+mn-ea"/>
                        <a:cs typeface="+mn-cs"/>
                      </a:endParaRPr>
                    </a:p>
                  </a:txBody>
                  <a:tcPr marL="68577" marR="68577" marT="0" marB="0" anchor="ct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21</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手搖發電四足機械馬短跑</a:t>
                      </a:r>
                    </a:p>
                  </a:txBody>
                  <a:tcPr marL="9525" marR="9525" marT="9525"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1</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22</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機械馬短跑接力</a:t>
                      </a:r>
                    </a:p>
                  </a:txBody>
                  <a:tcPr marL="9525" marR="9525" marT="9525"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3</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23</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kumimoji="0" lang="zh-TW" altLang="zh-TW" sz="2000" b="1" i="0" u="none" strike="noStrike" kern="1200" dirty="0" smtClean="0">
                          <a:solidFill>
                            <a:srgbClr val="FF0000"/>
                          </a:solidFill>
                          <a:effectLst/>
                          <a:latin typeface="新細明體"/>
                          <a:ea typeface="+mn-ea"/>
                          <a:cs typeface="+mn-cs"/>
                        </a:rPr>
                        <a:t>手搖發電機械人拉雪橇</a:t>
                      </a:r>
                      <a:endParaRPr kumimoji="0" lang="zh-TW" altLang="en-US" sz="2000" b="1" i="0" u="none" strike="noStrike" kern="1200" dirty="0">
                        <a:solidFill>
                          <a:srgbClr val="FF0000"/>
                        </a:solidFill>
                        <a:effectLst/>
                        <a:latin typeface="新細明體"/>
                        <a:ea typeface="+mn-ea"/>
                        <a:cs typeface="+mn-cs"/>
                      </a:endParaRP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1</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24</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手搖發電機械人三項接力</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3</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bg1"/>
                          </a:solidFill>
                          <a:effectLst/>
                          <a:latin typeface="+mn-lt"/>
                          <a:ea typeface="+mn-ea"/>
                          <a:cs typeface="+mn-cs"/>
                        </a:rPr>
                        <a:t>25</a:t>
                      </a:r>
                      <a:endParaRPr lang="zh-TW" sz="2400" b="1" kern="0" dirty="0">
                        <a:solidFill>
                          <a:schemeClr val="bg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手搖發電蹦跳機械人短跑</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2</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初階</a:t>
                      </a:r>
                    </a:p>
                  </a:txBody>
                  <a:tcPr marL="68577" marR="68577" marT="0" marB="0" anchor="ctr"/>
                </a:tc>
              </a:tr>
            </a:tbl>
          </a:graphicData>
        </a:graphic>
      </p:graphicFrame>
      <p:sp>
        <p:nvSpPr>
          <p:cNvPr id="4" name="標題 3"/>
          <p:cNvSpPr>
            <a:spLocks noGrp="1"/>
          </p:cNvSpPr>
          <p:nvPr>
            <p:ph type="title"/>
          </p:nvPr>
        </p:nvSpPr>
        <p:spPr/>
        <p:txBody>
          <a:bodyPr/>
          <a:lstStyle/>
          <a:p>
            <a:r>
              <a:rPr lang="zh-TW" altLang="en-US" dirty="0" smtClean="0"/>
              <a:t>小學組比賽項目</a:t>
            </a:r>
            <a:endParaRPr lang="zh-TW" altLang="en-US" dirty="0"/>
          </a:p>
        </p:txBody>
      </p:sp>
    </p:spTree>
    <p:extLst>
      <p:ext uri="{BB962C8B-B14F-4D97-AF65-F5344CB8AC3E}">
        <p14:creationId xmlns:p14="http://schemas.microsoft.com/office/powerpoint/2010/main" val="3181593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比賽變更</a:t>
            </a:r>
            <a:endParaRPr lang="zh-TW" altLang="en-US" dirty="0"/>
          </a:p>
        </p:txBody>
      </p:sp>
      <p:sp>
        <p:nvSpPr>
          <p:cNvPr id="3" name="內容版面配置區 2"/>
          <p:cNvSpPr>
            <a:spLocks noGrp="1"/>
          </p:cNvSpPr>
          <p:nvPr>
            <p:ph idx="1"/>
          </p:nvPr>
        </p:nvSpPr>
        <p:spPr>
          <a:xfrm>
            <a:off x="1435608" y="1447800"/>
            <a:ext cx="7498080" cy="2266952"/>
          </a:xfrm>
        </p:spPr>
        <p:txBody>
          <a:bodyPr>
            <a:normAutofit lnSpcReduction="10000"/>
          </a:bodyPr>
          <a:lstStyle/>
          <a:p>
            <a:pPr>
              <a:buNone/>
            </a:pPr>
            <a:r>
              <a:rPr lang="zh-TW" altLang="en-US" b="1" dirty="0" smtClean="0">
                <a:solidFill>
                  <a:srgbClr val="000000"/>
                </a:solidFill>
                <a:latin typeface="新細明體"/>
              </a:rPr>
              <a:t>手搖發電機械人拔河</a:t>
            </a:r>
            <a:endParaRPr lang="en-US" altLang="zh-TW" b="1" dirty="0" smtClean="0">
              <a:solidFill>
                <a:srgbClr val="000000"/>
              </a:solidFill>
              <a:latin typeface="新細明體"/>
            </a:endParaRPr>
          </a:p>
          <a:p>
            <a:pPr>
              <a:buNone/>
            </a:pPr>
            <a:endParaRPr lang="en-US" altLang="zh-TW" b="1" dirty="0" smtClean="0">
              <a:solidFill>
                <a:srgbClr val="000000"/>
              </a:solidFill>
              <a:latin typeface="新細明體"/>
            </a:endParaRPr>
          </a:p>
          <a:p>
            <a:pPr>
              <a:buNone/>
            </a:pPr>
            <a:endParaRPr lang="en-US" altLang="zh-TW" b="1" dirty="0" smtClean="0">
              <a:solidFill>
                <a:srgbClr val="000000"/>
              </a:solidFill>
              <a:latin typeface="新細明體"/>
            </a:endParaRPr>
          </a:p>
          <a:p>
            <a:pPr>
              <a:buNone/>
            </a:pPr>
            <a:r>
              <a:rPr lang="zh-TW" altLang="zh-TW" b="1" dirty="0" smtClean="0">
                <a:solidFill>
                  <a:srgbClr val="FF0000"/>
                </a:solidFill>
                <a:latin typeface="新細明體"/>
              </a:rPr>
              <a:t>手搖發電機械人拉雪橇</a:t>
            </a:r>
            <a:endParaRPr lang="zh-TW" altLang="en-US" b="1" dirty="0" smtClean="0">
              <a:solidFill>
                <a:srgbClr val="FF0000"/>
              </a:solidFill>
              <a:latin typeface="新細明體"/>
            </a:endParaRPr>
          </a:p>
          <a:p>
            <a:pPr>
              <a:buNone/>
            </a:pPr>
            <a:endParaRPr lang="zh-TW" altLang="en-US" b="1" dirty="0" smtClean="0">
              <a:solidFill>
                <a:srgbClr val="000000"/>
              </a:solidFill>
              <a:latin typeface="新細明體"/>
            </a:endParaRPr>
          </a:p>
          <a:p>
            <a:endParaRPr lang="zh-TW" altLang="en-US" dirty="0"/>
          </a:p>
        </p:txBody>
      </p:sp>
      <p:sp>
        <p:nvSpPr>
          <p:cNvPr id="4" name="向下箭號 3"/>
          <p:cNvSpPr/>
          <p:nvPr/>
        </p:nvSpPr>
        <p:spPr>
          <a:xfrm>
            <a:off x="3143240" y="2071686"/>
            <a:ext cx="428628" cy="865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a:solidFill>
                <a:prstClr val="white"/>
              </a:solidFill>
            </a:endParaRPr>
          </a:p>
        </p:txBody>
      </p:sp>
      <p:sp>
        <p:nvSpPr>
          <p:cNvPr id="6" name="內容版面配置區 2"/>
          <p:cNvSpPr txBox="1">
            <a:spLocks/>
          </p:cNvSpPr>
          <p:nvPr/>
        </p:nvSpPr>
        <p:spPr>
          <a:xfrm>
            <a:off x="1431638" y="4071942"/>
            <a:ext cx="7498080" cy="2266952"/>
          </a:xfrm>
          <a:prstGeom prst="rect">
            <a:avLst/>
          </a:prstGeom>
        </p:spPr>
        <p:txBody>
          <a:bodyPr>
            <a:normAutofit lnSpcReduction="10000"/>
          </a:bodyPr>
          <a:lstStyle/>
          <a:p>
            <a:pPr marL="365760" indent="-283464">
              <a:spcBef>
                <a:spcPts val="600"/>
              </a:spcBef>
              <a:buClr>
                <a:srgbClr val="3891A7"/>
              </a:buClr>
              <a:buSzPct val="80000"/>
            </a:pPr>
            <a:r>
              <a:rPr kumimoji="1" lang="en-US" altLang="zh-TW" sz="3200" b="1" kern="0" dirty="0" smtClean="0">
                <a:solidFill>
                  <a:prstClr val="black"/>
                </a:solidFill>
                <a:latin typeface="Arial" pitchFamily="34" charset="0"/>
                <a:ea typeface="新細明體" pitchFamily="18" charset="-120"/>
              </a:rPr>
              <a:t>	</a:t>
            </a:r>
            <a:r>
              <a:rPr kumimoji="1" lang="zh-TW" altLang="en-US" sz="3200" b="1" kern="0" dirty="0" smtClean="0">
                <a:solidFill>
                  <a:prstClr val="black"/>
                </a:solidFill>
                <a:latin typeface="Arial" pitchFamily="34" charset="0"/>
                <a:ea typeface="新細明體" pitchFamily="18" charset="-120"/>
              </a:rPr>
              <a:t>   </a:t>
            </a:r>
            <a:r>
              <a:rPr kumimoji="1" lang="zh-TW" altLang="zh-TW" sz="3200" b="1" kern="0" dirty="0" smtClean="0">
                <a:solidFill>
                  <a:prstClr val="black"/>
                </a:solidFill>
                <a:latin typeface="Arial" pitchFamily="34" charset="0"/>
                <a:ea typeface="新細明體" pitchFamily="18" charset="-120"/>
              </a:rPr>
              <a:t>機械人格鬥</a:t>
            </a:r>
            <a:endParaRPr kumimoji="1" lang="en-US" altLang="zh-TW" sz="3200" b="1" kern="0" dirty="0" smtClean="0">
              <a:solidFill>
                <a:prstClr val="black"/>
              </a:solidFill>
              <a:latin typeface="Arial" pitchFamily="34" charset="0"/>
              <a:ea typeface="新細明體" pitchFamily="18" charset="-120"/>
            </a:endParaRPr>
          </a:p>
          <a:p>
            <a:pPr marL="365760" indent="-283464">
              <a:spcBef>
                <a:spcPts val="600"/>
              </a:spcBef>
              <a:buClr>
                <a:srgbClr val="3891A7"/>
              </a:buClr>
              <a:buSzPct val="80000"/>
            </a:pPr>
            <a:endParaRPr lang="en-US" altLang="zh-TW" sz="3200" b="1" dirty="0" smtClean="0">
              <a:solidFill>
                <a:srgbClr val="000000"/>
              </a:solidFill>
              <a:latin typeface="新細明體"/>
            </a:endParaRPr>
          </a:p>
          <a:p>
            <a:pPr marL="365760" indent="-283464">
              <a:spcBef>
                <a:spcPts val="600"/>
              </a:spcBef>
              <a:buClr>
                <a:srgbClr val="3891A7"/>
              </a:buClr>
              <a:buSzPct val="80000"/>
              <a:buFont typeface="Wingdings 2"/>
              <a:buNone/>
              <a:defRPr/>
            </a:pPr>
            <a:endParaRPr lang="en-US" altLang="zh-TW" sz="3200" b="1" dirty="0" smtClean="0">
              <a:solidFill>
                <a:srgbClr val="000000"/>
              </a:solidFill>
              <a:latin typeface="新細明體"/>
            </a:endParaRPr>
          </a:p>
          <a:p>
            <a:pPr marL="365760" indent="-283464">
              <a:spcBef>
                <a:spcPts val="600"/>
              </a:spcBef>
              <a:buClr>
                <a:srgbClr val="3891A7"/>
              </a:buClr>
              <a:buSzPct val="80000"/>
              <a:buFont typeface="Wingdings 2"/>
              <a:buNone/>
              <a:defRPr/>
            </a:pPr>
            <a:r>
              <a:rPr lang="zh-TW" altLang="en-US" sz="3200" b="1" dirty="0" smtClean="0">
                <a:solidFill>
                  <a:srgbClr val="FF0000"/>
                </a:solidFill>
                <a:latin typeface="新細明體"/>
                <a:ea typeface="新細明體" pitchFamily="18" charset="-120"/>
              </a:rPr>
              <a:t>   </a:t>
            </a:r>
            <a:r>
              <a:rPr lang="zh-TW" altLang="zh-TW" sz="3200" b="1" dirty="0" smtClean="0">
                <a:solidFill>
                  <a:srgbClr val="FF0000"/>
                </a:solidFill>
                <a:latin typeface="新細明體"/>
                <a:ea typeface="新細明體" pitchFamily="18" charset="-120"/>
              </a:rPr>
              <a:t>機械人拳擊比賽</a:t>
            </a:r>
            <a:endParaRPr lang="zh-TW" altLang="en-US" sz="3200" b="1" dirty="0" smtClean="0">
              <a:solidFill>
                <a:srgbClr val="FF0000"/>
              </a:solidFill>
              <a:latin typeface="新細明體"/>
              <a:ea typeface="新細明體" pitchFamily="18" charset="-120"/>
            </a:endParaRPr>
          </a:p>
          <a:p>
            <a:pPr marL="365760" indent="-283464">
              <a:spcBef>
                <a:spcPts val="600"/>
              </a:spcBef>
              <a:buClr>
                <a:srgbClr val="3891A7"/>
              </a:buClr>
              <a:buSzPct val="80000"/>
              <a:buFont typeface="Wingdings 2"/>
              <a:buNone/>
              <a:defRPr/>
            </a:pPr>
            <a:endParaRPr lang="zh-TW" altLang="en-US" sz="3200" b="1" dirty="0" smtClean="0">
              <a:solidFill>
                <a:srgbClr val="000000"/>
              </a:solidFill>
              <a:latin typeface="新細明體"/>
            </a:endParaRPr>
          </a:p>
          <a:p>
            <a:pPr marL="365760" indent="-283464">
              <a:spcBef>
                <a:spcPts val="600"/>
              </a:spcBef>
              <a:buClr>
                <a:srgbClr val="3891A7"/>
              </a:buClr>
              <a:buSzPct val="80000"/>
              <a:buFont typeface="Wingdings 2"/>
              <a:buChar char=""/>
              <a:defRPr/>
            </a:pPr>
            <a:endParaRPr lang="zh-TW" altLang="en-US" sz="3200" dirty="0">
              <a:solidFill>
                <a:prstClr val="black"/>
              </a:solidFill>
            </a:endParaRPr>
          </a:p>
        </p:txBody>
      </p:sp>
      <p:sp>
        <p:nvSpPr>
          <p:cNvPr id="7" name="向下箭號 6"/>
          <p:cNvSpPr/>
          <p:nvPr/>
        </p:nvSpPr>
        <p:spPr>
          <a:xfrm>
            <a:off x="3071802" y="4643454"/>
            <a:ext cx="428628" cy="865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a:solidFill>
                <a:prstClr val="white"/>
              </a:solidFill>
            </a:endParaRPr>
          </a:p>
        </p:txBody>
      </p:sp>
    </p:spTree>
    <p:extLst>
      <p:ext uri="{BB962C8B-B14F-4D97-AF65-F5344CB8AC3E}">
        <p14:creationId xmlns:p14="http://schemas.microsoft.com/office/powerpoint/2010/main" val="12543628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solidFill>
                  <a:srgbClr val="FF0000"/>
                </a:solidFill>
                <a:latin typeface="新細明體"/>
              </a:rPr>
              <a:t>手搖發電機械人拉雪橇</a:t>
            </a:r>
            <a:endParaRPr lang="zh-TW" altLang="en-US" b="1" dirty="0" smtClean="0">
              <a:solidFill>
                <a:srgbClr val="FF0000"/>
              </a:solidFill>
              <a:latin typeface="新細明體"/>
            </a:endParaRPr>
          </a:p>
        </p:txBody>
      </p:sp>
      <p:pic>
        <p:nvPicPr>
          <p:cNvPr id="1026" name="Picture 2"/>
          <p:cNvPicPr>
            <a:picLocks noChangeAspect="1" noChangeArrowheads="1"/>
          </p:cNvPicPr>
          <p:nvPr/>
        </p:nvPicPr>
        <p:blipFill>
          <a:blip r:embed="rId2" cstate="print"/>
          <a:srcRect/>
          <a:stretch>
            <a:fillRect/>
          </a:stretch>
        </p:blipFill>
        <p:spPr bwMode="auto">
          <a:xfrm>
            <a:off x="1428728" y="2000240"/>
            <a:ext cx="3000396" cy="193848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72133" y="1989989"/>
            <a:ext cx="3000396" cy="1943496"/>
          </a:xfrm>
          <a:prstGeom prst="rect">
            <a:avLst/>
          </a:prstGeom>
          <a:noFill/>
          <a:ln w="9525">
            <a:noFill/>
            <a:miter lim="800000"/>
            <a:headEnd/>
            <a:tailEnd/>
          </a:ln>
        </p:spPr>
      </p:pic>
      <p:sp>
        <p:nvSpPr>
          <p:cNvPr id="6" name="橢圓 5"/>
          <p:cNvSpPr/>
          <p:nvPr/>
        </p:nvSpPr>
        <p:spPr>
          <a:xfrm>
            <a:off x="3214680" y="2143116"/>
            <a:ext cx="785818" cy="71438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kumimoji="1" lang="zh-TW" altLang="en-US">
              <a:solidFill>
                <a:prstClr val="black"/>
              </a:solidFill>
            </a:endParaRPr>
          </a:p>
        </p:txBody>
      </p:sp>
      <p:sp>
        <p:nvSpPr>
          <p:cNvPr id="7" name="橢圓 6"/>
          <p:cNvSpPr/>
          <p:nvPr/>
        </p:nvSpPr>
        <p:spPr>
          <a:xfrm>
            <a:off x="7358082" y="2143116"/>
            <a:ext cx="785818" cy="71438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kumimoji="1" lang="zh-TW" altLang="en-US">
              <a:solidFill>
                <a:prstClr val="black"/>
              </a:solidFill>
            </a:endParaRPr>
          </a:p>
        </p:txBody>
      </p:sp>
      <p:sp>
        <p:nvSpPr>
          <p:cNvPr id="9" name="內容版面配置區 2"/>
          <p:cNvSpPr>
            <a:spLocks noGrp="1"/>
          </p:cNvSpPr>
          <p:nvPr>
            <p:ph idx="1"/>
          </p:nvPr>
        </p:nvSpPr>
        <p:spPr>
          <a:xfrm>
            <a:off x="1428728" y="1428736"/>
            <a:ext cx="1636194" cy="552440"/>
          </a:xfrm>
        </p:spPr>
        <p:txBody>
          <a:bodyPr>
            <a:normAutofit lnSpcReduction="10000"/>
          </a:bodyPr>
          <a:lstStyle/>
          <a:p>
            <a:pPr>
              <a:buNone/>
            </a:pPr>
            <a:r>
              <a:rPr lang="zh-TW" altLang="en-US" b="1" dirty="0" smtClean="0">
                <a:solidFill>
                  <a:srgbClr val="000000"/>
                </a:solidFill>
                <a:latin typeface="新細明體"/>
              </a:rPr>
              <a:t>中學組</a:t>
            </a:r>
            <a:endParaRPr lang="zh-TW" altLang="en-US" dirty="0"/>
          </a:p>
        </p:txBody>
      </p:sp>
      <p:sp>
        <p:nvSpPr>
          <p:cNvPr id="11" name="內容版面配置區 2"/>
          <p:cNvSpPr txBox="1">
            <a:spLocks/>
          </p:cNvSpPr>
          <p:nvPr/>
        </p:nvSpPr>
        <p:spPr>
          <a:xfrm>
            <a:off x="5715008" y="1500174"/>
            <a:ext cx="1636194" cy="552440"/>
          </a:xfrm>
          <a:prstGeom prst="rect">
            <a:avLst/>
          </a:prstGeom>
        </p:spPr>
        <p:txBody>
          <a:bodyPr>
            <a:normAutofit lnSpcReduction="10000"/>
          </a:bodyPr>
          <a:lstStyle/>
          <a:p>
            <a:pPr marL="365760" indent="-283464">
              <a:spcBef>
                <a:spcPts val="600"/>
              </a:spcBef>
              <a:buClr>
                <a:srgbClr val="3891A7"/>
              </a:buClr>
              <a:buSzPct val="80000"/>
              <a:buFont typeface="Wingdings 2"/>
              <a:buNone/>
              <a:defRPr/>
            </a:pPr>
            <a:r>
              <a:rPr lang="zh-TW" altLang="en-US" sz="3200" b="1" dirty="0" smtClean="0">
                <a:solidFill>
                  <a:srgbClr val="000000"/>
                </a:solidFill>
                <a:latin typeface="新細明體"/>
              </a:rPr>
              <a:t>小學組</a:t>
            </a:r>
            <a:endParaRPr lang="zh-TW" altLang="en-US" sz="3200" dirty="0">
              <a:solidFill>
                <a:prstClr val="black"/>
              </a:solidFill>
            </a:endParaRPr>
          </a:p>
        </p:txBody>
      </p:sp>
      <p:sp>
        <p:nvSpPr>
          <p:cNvPr id="1029" name="Rectangle 5"/>
          <p:cNvSpPr>
            <a:spLocks noChangeArrowheads="1"/>
          </p:cNvSpPr>
          <p:nvPr/>
        </p:nvSpPr>
        <p:spPr bwMode="auto">
          <a:xfrm>
            <a:off x="5715009" y="4214826"/>
            <a:ext cx="29289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1200" dirty="0" smtClean="0">
                <a:solidFill>
                  <a:srgbClr val="FF0000"/>
                </a:solidFill>
                <a:latin typeface="微軟正黑體" panose="020B0604030504040204" pitchFamily="34" charset="-120"/>
                <a:cs typeface="Times New Roman" pitchFamily="18" charset="0"/>
              </a:rPr>
              <a:t>比賽是以最快將</a:t>
            </a:r>
            <a:r>
              <a:rPr kumimoji="1" lang="zh-TW" altLang="en-US" sz="1200" b="1" u="sng" dirty="0" smtClean="0">
                <a:solidFill>
                  <a:srgbClr val="FF0000"/>
                </a:solidFill>
                <a:latin typeface="微軟正黑體" panose="020B0604030504040204" pitchFamily="34" charset="-120"/>
                <a:cs typeface="Times New Roman" pitchFamily="18" charset="0"/>
              </a:rPr>
              <a:t>雪橇</a:t>
            </a:r>
            <a:r>
              <a:rPr kumimoji="1" lang="zh-TW" altLang="en-US" sz="1200" dirty="0" smtClean="0">
                <a:solidFill>
                  <a:srgbClr val="FF0000"/>
                </a:solidFill>
                <a:latin typeface="微軟正黑體" panose="020B0604030504040204" pitchFamily="34" charset="-120"/>
                <a:cs typeface="Times New Roman" pitchFamily="18" charset="0"/>
              </a:rPr>
              <a:t>拉到終點線者為勝。</a:t>
            </a:r>
            <a:endParaRPr kumimoji="1" lang="zh-TW" altLang="en-US" dirty="0" smtClean="0">
              <a:solidFill>
                <a:prstClr val="black"/>
              </a:solidFill>
              <a:latin typeface="微軟正黑體" panose="020B0604030504040204" pitchFamily="34" charset="-120"/>
              <a:cs typeface="新細明體" pitchFamily="18" charset="-120"/>
            </a:endParaRPr>
          </a:p>
        </p:txBody>
      </p:sp>
      <p:sp>
        <p:nvSpPr>
          <p:cNvPr id="14" name="Rectangle 5"/>
          <p:cNvSpPr>
            <a:spLocks noChangeArrowheads="1"/>
          </p:cNvSpPr>
          <p:nvPr/>
        </p:nvSpPr>
        <p:spPr bwMode="auto">
          <a:xfrm>
            <a:off x="1500168" y="4214826"/>
            <a:ext cx="292895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1200" dirty="0" smtClean="0">
                <a:solidFill>
                  <a:srgbClr val="FF0000"/>
                </a:solidFill>
                <a:latin typeface="微軟正黑體" panose="020B0604030504040204" pitchFamily="34" charset="-120"/>
                <a:cs typeface="Times New Roman" pitchFamily="18" charset="0"/>
              </a:rPr>
              <a:t>比賽</a:t>
            </a:r>
            <a:r>
              <a:rPr kumimoji="1" lang="zh-TW" altLang="zh-TW" sz="1200" dirty="0" smtClean="0">
                <a:solidFill>
                  <a:srgbClr val="FF0000"/>
                </a:solidFill>
                <a:latin typeface="微軟正黑體" panose="020B0604030504040204" pitchFamily="34" charset="-120"/>
                <a:cs typeface="Times New Roman" pitchFamily="18" charset="0"/>
              </a:rPr>
              <a:t>是以最快將</a:t>
            </a:r>
            <a:r>
              <a:rPr kumimoji="1" lang="zh-TW" altLang="zh-TW" sz="1200" u="sng" dirty="0" smtClean="0">
                <a:solidFill>
                  <a:srgbClr val="FF0000"/>
                </a:solidFill>
                <a:latin typeface="微軟正黑體" panose="020B0604030504040204" pitchFamily="34" charset="-120"/>
                <a:cs typeface="Times New Roman" pitchFamily="18" charset="0"/>
              </a:rPr>
              <a:t>雪橇及一罐</a:t>
            </a:r>
            <a:r>
              <a:rPr kumimoji="1" lang="zh-TW" altLang="zh-TW" sz="1200" dirty="0" smtClean="0">
                <a:solidFill>
                  <a:srgbClr val="FF0000"/>
                </a:solidFill>
                <a:latin typeface="微軟正黑體" panose="020B0604030504040204" pitchFamily="34" charset="-120"/>
                <a:cs typeface="Times New Roman" pitchFamily="18" charset="0"/>
              </a:rPr>
              <a:t>汽水拉到終點線者為勝。</a:t>
            </a:r>
          </a:p>
        </p:txBody>
      </p:sp>
      <p:sp>
        <p:nvSpPr>
          <p:cNvPr id="1030" name="Rectangle 6"/>
          <p:cNvSpPr>
            <a:spLocks noChangeArrowheads="1"/>
          </p:cNvSpPr>
          <p:nvPr/>
        </p:nvSpPr>
        <p:spPr bwMode="auto">
          <a:xfrm>
            <a:off x="1142977" y="4652199"/>
            <a:ext cx="7858148" cy="2123658"/>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en-US" altLang="zh-TW" sz="1200" dirty="0" smtClean="0">
                <a:solidFill>
                  <a:prstClr val="black"/>
                </a:solidFill>
                <a:latin typeface="微軟正黑體" panose="020B0604030504040204" pitchFamily="34" charset="-120"/>
                <a:cs typeface="Times New Roman" pitchFamily="18" charset="0"/>
              </a:rPr>
              <a:t>1. </a:t>
            </a:r>
            <a:r>
              <a:rPr kumimoji="1" lang="zh-TW" altLang="en-US" sz="1200" dirty="0" smtClean="0">
                <a:solidFill>
                  <a:prstClr val="black"/>
                </a:solidFill>
                <a:latin typeface="微軟正黑體" panose="020B0604030504040204" pitchFamily="34" charset="-120"/>
                <a:cs typeface="Times New Roman" pitchFamily="18" charset="0"/>
              </a:rPr>
              <a:t>機械人只可以單馬達運作。機械人身上須安裝一個</a:t>
            </a:r>
            <a:r>
              <a:rPr kumimoji="1" lang="en-US" altLang="zh-TW" sz="1200" dirty="0" smtClean="0">
                <a:solidFill>
                  <a:prstClr val="black"/>
                </a:solidFill>
                <a:latin typeface="微軟正黑體" panose="020B0604030504040204" pitchFamily="34" charset="-120"/>
                <a:cs typeface="Times New Roman" pitchFamily="18" charset="0"/>
              </a:rPr>
              <a:t>2.1mm</a:t>
            </a:r>
            <a:r>
              <a:rPr kumimoji="1" lang="zh-TW" altLang="en-US" sz="1200" dirty="0" smtClean="0">
                <a:solidFill>
                  <a:prstClr val="black"/>
                </a:solidFill>
                <a:latin typeface="微軟正黑體" panose="020B0604030504040204" pitchFamily="34" charset="-120"/>
                <a:cs typeface="Times New Roman" pitchFamily="18" charset="0"/>
              </a:rPr>
              <a:t>的電源插座。參賽者必須使用大會提供的手搖發電裝置</a:t>
            </a:r>
            <a:r>
              <a:rPr kumimoji="1" lang="en-US" altLang="zh-TW" sz="1200" dirty="0" smtClean="0">
                <a:solidFill>
                  <a:prstClr val="black"/>
                </a:solidFill>
                <a:latin typeface="微軟正黑體" panose="020B0604030504040204" pitchFamily="34" charset="-120"/>
                <a:cs typeface="Times New Roman" pitchFamily="18" charset="0"/>
              </a:rPr>
              <a:t>(</a:t>
            </a:r>
            <a:r>
              <a:rPr kumimoji="1" lang="zh-TW" altLang="en-US" sz="1200" dirty="0" smtClean="0">
                <a:solidFill>
                  <a:prstClr val="black"/>
                </a:solidFill>
                <a:latin typeface="微軟正黑體" panose="020B0604030504040204" pitchFamily="34" charset="-120"/>
                <a:cs typeface="Times New Roman" pitchFamily="18" charset="0"/>
              </a:rPr>
              <a:t>附件</a:t>
            </a:r>
            <a:r>
              <a:rPr kumimoji="1" lang="en-US" altLang="zh-TW" sz="1200" dirty="0" smtClean="0">
                <a:solidFill>
                  <a:prstClr val="black"/>
                </a:solidFill>
                <a:latin typeface="微軟正黑體" panose="020B0604030504040204" pitchFamily="34" charset="-120"/>
                <a:cs typeface="Times New Roman" pitchFamily="18" charset="0"/>
              </a:rPr>
              <a:t>1)</a:t>
            </a:r>
            <a:r>
              <a:rPr kumimoji="1" lang="zh-TW" altLang="en-US" sz="1200" dirty="0" smtClean="0">
                <a:solidFill>
                  <a:prstClr val="black"/>
                </a:solidFill>
                <a:latin typeface="微軟正黑體" panose="020B0604030504040204" pitchFamily="34" charset="-120"/>
                <a:cs typeface="Times New Roman" pitchFamily="18" charset="0"/>
              </a:rPr>
              <a:t>為機械人供電。</a:t>
            </a:r>
            <a:endParaRPr kumimoji="1" lang="zh-TW" altLang="en-US" sz="600" dirty="0" smtClean="0">
              <a:solidFill>
                <a:prstClr val="black"/>
              </a:solidFill>
              <a:latin typeface="微軟正黑體" panose="020B0604030504040204" pitchFamily="34" charset="-120"/>
              <a:cs typeface="新細明體" pitchFamily="18" charset="-120"/>
            </a:endParaRPr>
          </a:p>
          <a:p>
            <a:pPr eaLnBrk="0" fontAlgn="base" hangingPunct="0">
              <a:spcBef>
                <a:spcPct val="0"/>
              </a:spcBef>
              <a:spcAft>
                <a:spcPct val="0"/>
              </a:spcAft>
            </a:pPr>
            <a:r>
              <a:rPr kumimoji="1" lang="en-US" altLang="zh-TW" sz="1200" dirty="0" smtClean="0">
                <a:solidFill>
                  <a:srgbClr val="FF0000"/>
                </a:solidFill>
                <a:latin typeface="微軟正黑體" panose="020B0604030504040204" pitchFamily="34" charset="-120"/>
                <a:cs typeface="Times New Roman" pitchFamily="18" charset="0"/>
              </a:rPr>
              <a:t>2. </a:t>
            </a:r>
            <a:r>
              <a:rPr kumimoji="1" lang="zh-TW" altLang="en-US" sz="1200" dirty="0" smtClean="0">
                <a:solidFill>
                  <a:srgbClr val="FF0000"/>
                </a:solidFill>
                <a:latin typeface="微軟正黑體" panose="020B0604030504040204" pitchFamily="34" charset="-120"/>
                <a:cs typeface="Times New Roman" pitchFamily="18" charset="0"/>
              </a:rPr>
              <a:t>機械人長度不能超越</a:t>
            </a:r>
            <a:r>
              <a:rPr kumimoji="1" lang="en-US" altLang="zh-TW" sz="1200" dirty="0" smtClean="0">
                <a:solidFill>
                  <a:srgbClr val="FF0000"/>
                </a:solidFill>
                <a:latin typeface="微軟正黑體" panose="020B0604030504040204" pitchFamily="34" charset="-120"/>
                <a:cs typeface="Times New Roman" pitchFamily="18" charset="0"/>
              </a:rPr>
              <a:t>200mm</a:t>
            </a:r>
            <a:r>
              <a:rPr kumimoji="1" lang="zh-TW" altLang="en-US" sz="1200" dirty="0" smtClean="0">
                <a:solidFill>
                  <a:srgbClr val="FF0000"/>
                </a:solidFill>
                <a:latin typeface="微軟正黑體" panose="020B0604030504040204" pitchFamily="34" charset="-120"/>
                <a:cs typeface="Times New Roman" pitchFamily="18" charset="0"/>
              </a:rPr>
              <a:t>、闊度不能超過</a:t>
            </a:r>
            <a:r>
              <a:rPr kumimoji="1" lang="en-US" altLang="zh-TW" sz="1200" dirty="0" smtClean="0">
                <a:solidFill>
                  <a:srgbClr val="FF0000"/>
                </a:solidFill>
                <a:latin typeface="微軟正黑體" panose="020B0604030504040204" pitchFamily="34" charset="-120"/>
                <a:cs typeface="Times New Roman" pitchFamily="18" charset="0"/>
              </a:rPr>
              <a:t>150mm</a:t>
            </a:r>
            <a:r>
              <a:rPr kumimoji="1" lang="zh-TW" altLang="en-US" sz="1200" dirty="0" smtClean="0">
                <a:solidFill>
                  <a:srgbClr val="FF0000"/>
                </a:solidFill>
                <a:latin typeface="微軟正黑體" panose="020B0604030504040204" pitchFamily="34" charset="-120"/>
                <a:cs typeface="Times New Roman" pitchFamily="18" charset="0"/>
              </a:rPr>
              <a:t>、高度不能超過</a:t>
            </a:r>
            <a:r>
              <a:rPr kumimoji="1" lang="en-US" altLang="zh-TW" sz="1200" dirty="0" smtClean="0">
                <a:solidFill>
                  <a:srgbClr val="FF0000"/>
                </a:solidFill>
                <a:latin typeface="微軟正黑體" panose="020B0604030504040204" pitchFamily="34" charset="-120"/>
                <a:cs typeface="Times New Roman" pitchFamily="18" charset="0"/>
              </a:rPr>
              <a:t>150mm</a:t>
            </a:r>
            <a:r>
              <a:rPr kumimoji="1" lang="zh-TW" altLang="en-US" sz="1200" dirty="0" smtClean="0">
                <a:solidFill>
                  <a:srgbClr val="FF0000"/>
                </a:solidFill>
                <a:latin typeface="微軟正黑體" panose="020B0604030504040204" pitchFamily="34" charset="-120"/>
                <a:cs typeface="Times New Roman" pitchFamily="18" charset="0"/>
              </a:rPr>
              <a:t>、總重量不能超越</a:t>
            </a:r>
            <a:r>
              <a:rPr kumimoji="1" lang="en-US" altLang="zh-TW" sz="1200" dirty="0" smtClean="0">
                <a:solidFill>
                  <a:srgbClr val="FF0000"/>
                </a:solidFill>
                <a:latin typeface="微軟正黑體" panose="020B0604030504040204" pitchFamily="34" charset="-120"/>
                <a:cs typeface="Times New Roman" pitchFamily="18" charset="0"/>
              </a:rPr>
              <a:t>500g</a:t>
            </a:r>
            <a:r>
              <a:rPr kumimoji="1" lang="zh-TW" altLang="en-US" sz="1200" dirty="0" smtClean="0">
                <a:solidFill>
                  <a:srgbClr val="FF0000"/>
                </a:solidFill>
                <a:latin typeface="微軟正黑體" panose="020B0604030504040204" pitchFamily="34" charset="-120"/>
                <a:cs typeface="Times New Roman" pitchFamily="18" charset="0"/>
              </a:rPr>
              <a:t>。</a:t>
            </a:r>
            <a:r>
              <a:rPr kumimoji="1" lang="en-US" altLang="zh-TW" sz="1200" dirty="0" smtClean="0">
                <a:solidFill>
                  <a:srgbClr val="FF0000"/>
                </a:solidFill>
                <a:latin typeface="微軟正黑體" panose="020B0604030504040204" pitchFamily="34" charset="-120"/>
                <a:cs typeface="Times New Roman" pitchFamily="18" charset="0"/>
              </a:rPr>
              <a:t>(</a:t>
            </a:r>
            <a:r>
              <a:rPr kumimoji="1" lang="zh-TW" altLang="en-US" sz="1200" dirty="0" smtClean="0">
                <a:solidFill>
                  <a:srgbClr val="FF0000"/>
                </a:solidFill>
                <a:latin typeface="微軟正黑體" panose="020B0604030504040204" pitchFamily="34" charset="-120"/>
                <a:cs typeface="Times New Roman" pitchFamily="18" charset="0"/>
              </a:rPr>
              <a:t>長、闊、高尺寸不能互換</a:t>
            </a:r>
            <a:r>
              <a:rPr kumimoji="1" lang="en-US" altLang="zh-TW" sz="1200" dirty="0" smtClean="0">
                <a:solidFill>
                  <a:srgbClr val="FF0000"/>
                </a:solidFill>
                <a:latin typeface="微軟正黑體" panose="020B0604030504040204" pitchFamily="34" charset="-120"/>
                <a:cs typeface="Times New Roman" pitchFamily="18" charset="0"/>
              </a:rPr>
              <a:t>)</a:t>
            </a:r>
            <a:r>
              <a:rPr kumimoji="1" lang="zh-TW" altLang="en-US" sz="1200" dirty="0" smtClean="0">
                <a:solidFill>
                  <a:srgbClr val="FF0000"/>
                </a:solidFill>
                <a:latin typeface="微軟正黑體" panose="020B0604030504040204" pitchFamily="34" charset="-120"/>
                <a:cs typeface="Times New Roman" pitchFamily="18" charset="0"/>
              </a:rPr>
              <a:t>。</a:t>
            </a:r>
            <a:endParaRPr kumimoji="1" lang="zh-TW" altLang="en-US" sz="600" dirty="0" smtClean="0">
              <a:solidFill>
                <a:srgbClr val="FF0000"/>
              </a:solidFill>
              <a:latin typeface="微軟正黑體" panose="020B0604030504040204" pitchFamily="34" charset="-120"/>
              <a:cs typeface="新細明體" pitchFamily="18" charset="-120"/>
            </a:endParaRPr>
          </a:p>
          <a:p>
            <a:pPr eaLnBrk="0" fontAlgn="base" hangingPunct="0">
              <a:spcBef>
                <a:spcPct val="0"/>
              </a:spcBef>
              <a:spcAft>
                <a:spcPct val="0"/>
              </a:spcAft>
            </a:pPr>
            <a:r>
              <a:rPr kumimoji="1" lang="en-US" altLang="zh-TW" sz="1200" dirty="0" smtClean="0">
                <a:solidFill>
                  <a:prstClr val="black"/>
                </a:solidFill>
                <a:latin typeface="微軟正黑體" panose="020B0604030504040204" pitchFamily="34" charset="-120"/>
                <a:cs typeface="Times New Roman" pitchFamily="18" charset="0"/>
              </a:rPr>
              <a:t>3. </a:t>
            </a:r>
            <a:r>
              <a:rPr kumimoji="1" lang="zh-TW" altLang="en-US" sz="1200" dirty="0" smtClean="0">
                <a:solidFill>
                  <a:prstClr val="black"/>
                </a:solidFill>
                <a:latin typeface="微軟正黑體" panose="020B0604030504040204" pitchFamily="34" charset="-120"/>
                <a:cs typeface="Times New Roman" pitchFamily="18" charset="0"/>
              </a:rPr>
              <a:t>機械人身體末端中央離地</a:t>
            </a:r>
            <a:r>
              <a:rPr kumimoji="1" lang="en-US" altLang="zh-TW" sz="1200" dirty="0" smtClean="0">
                <a:solidFill>
                  <a:prstClr val="black"/>
                </a:solidFill>
                <a:latin typeface="微軟正黑體" panose="020B0604030504040204" pitchFamily="34" charset="-120"/>
                <a:cs typeface="Times New Roman" pitchFamily="18" charset="0"/>
              </a:rPr>
              <a:t>60mm-100mm</a:t>
            </a:r>
            <a:r>
              <a:rPr kumimoji="1" lang="zh-TW" altLang="en-US" sz="1200" dirty="0" smtClean="0">
                <a:solidFill>
                  <a:prstClr val="black"/>
                </a:solidFill>
                <a:latin typeface="微軟正黑體" panose="020B0604030504040204" pitchFamily="34" charset="-120"/>
                <a:cs typeface="Times New Roman" pitchFamily="18" charset="0"/>
              </a:rPr>
              <a:t>處須裝置一個</a:t>
            </a:r>
            <a:r>
              <a:rPr kumimoji="1" lang="en-US" altLang="zh-TW" sz="1200" dirty="0" smtClean="0">
                <a:solidFill>
                  <a:prstClr val="black"/>
                </a:solidFill>
                <a:latin typeface="微軟正黑體" panose="020B0604030504040204" pitchFamily="34" charset="-120"/>
                <a:cs typeface="Times New Roman" pitchFamily="18" charset="0"/>
              </a:rPr>
              <a:t>M3 x 15mm</a:t>
            </a:r>
            <a:r>
              <a:rPr kumimoji="1" lang="zh-TW" altLang="en-US" sz="1200" dirty="0" smtClean="0">
                <a:solidFill>
                  <a:prstClr val="black"/>
                </a:solidFill>
                <a:latin typeface="微軟正黑體" panose="020B0604030504040204" pitchFamily="34" charset="-120"/>
                <a:cs typeface="Times New Roman" pitchFamily="18" charset="0"/>
              </a:rPr>
              <a:t>的螺絲或小鈎，以便套上拉雪橇之繩。</a:t>
            </a:r>
            <a:endParaRPr kumimoji="1" lang="zh-TW" altLang="en-US" sz="600" dirty="0" smtClean="0">
              <a:solidFill>
                <a:prstClr val="black"/>
              </a:solidFill>
              <a:latin typeface="微軟正黑體" panose="020B0604030504040204" pitchFamily="34" charset="-120"/>
              <a:cs typeface="新細明體" pitchFamily="18" charset="-120"/>
            </a:endParaRPr>
          </a:p>
          <a:p>
            <a:pPr eaLnBrk="0" fontAlgn="base" hangingPunct="0">
              <a:spcBef>
                <a:spcPct val="0"/>
              </a:spcBef>
              <a:spcAft>
                <a:spcPct val="0"/>
              </a:spcAft>
            </a:pPr>
            <a:r>
              <a:rPr kumimoji="1" lang="en-US" altLang="zh-TW" sz="1200" dirty="0" smtClean="0">
                <a:solidFill>
                  <a:prstClr val="black"/>
                </a:solidFill>
                <a:latin typeface="微軟正黑體" panose="020B0604030504040204" pitchFamily="34" charset="-120"/>
                <a:cs typeface="Times New Roman" pitchFamily="18" charset="0"/>
              </a:rPr>
              <a:t>4. </a:t>
            </a:r>
            <a:r>
              <a:rPr kumimoji="1" lang="zh-TW" altLang="en-US" sz="1200" dirty="0" smtClean="0">
                <a:solidFill>
                  <a:prstClr val="black"/>
                </a:solidFill>
                <a:latin typeface="微軟正黑體" panose="020B0604030504040204" pitchFamily="34" charset="-120"/>
                <a:cs typeface="Times New Roman" pitchFamily="18" charset="0"/>
              </a:rPr>
              <a:t>機械人必須以四足步行方式移動，每隻腳掌面積不能超過</a:t>
            </a:r>
            <a:r>
              <a:rPr kumimoji="1" lang="en-US" altLang="zh-TW" sz="1200" dirty="0" smtClean="0">
                <a:solidFill>
                  <a:prstClr val="black"/>
                </a:solidFill>
                <a:latin typeface="微軟正黑體" panose="020B0604030504040204" pitchFamily="34" charset="-120"/>
                <a:cs typeface="Times New Roman" pitchFamily="18" charset="0"/>
              </a:rPr>
              <a:t>25mm x 50mm</a:t>
            </a:r>
            <a:r>
              <a:rPr kumimoji="1" lang="zh-TW" altLang="en-US" sz="1200" dirty="0" smtClean="0">
                <a:solidFill>
                  <a:prstClr val="black"/>
                </a:solidFill>
                <a:latin typeface="微軟正黑體" panose="020B0604030504040204" pitchFamily="34" charset="-120"/>
                <a:cs typeface="Times New Roman" pitchFamily="18" charset="0"/>
              </a:rPr>
              <a:t>步行時每隻腳板均會離開地面。機械人不應有任何部分永久接觸地面。禁止使用六足機械設計。</a:t>
            </a:r>
            <a:endParaRPr kumimoji="1" lang="zh-TW" altLang="en-US" sz="600" dirty="0" smtClean="0">
              <a:solidFill>
                <a:prstClr val="black"/>
              </a:solidFill>
              <a:latin typeface="微軟正黑體" panose="020B0604030504040204" pitchFamily="34" charset="-120"/>
              <a:cs typeface="新細明體" pitchFamily="18" charset="-120"/>
            </a:endParaRPr>
          </a:p>
          <a:p>
            <a:pPr eaLnBrk="0" fontAlgn="base" hangingPunct="0">
              <a:spcBef>
                <a:spcPct val="0"/>
              </a:spcBef>
              <a:spcAft>
                <a:spcPct val="0"/>
              </a:spcAft>
            </a:pPr>
            <a:r>
              <a:rPr kumimoji="1" lang="en-US" altLang="zh-TW" sz="1200" dirty="0" smtClean="0">
                <a:solidFill>
                  <a:prstClr val="black"/>
                </a:solidFill>
                <a:latin typeface="微軟正黑體" panose="020B0604030504040204" pitchFamily="34" charset="-120"/>
                <a:cs typeface="Times New Roman" pitchFamily="18" charset="0"/>
              </a:rPr>
              <a:t>5. </a:t>
            </a:r>
            <a:r>
              <a:rPr kumimoji="1" lang="zh-TW" altLang="en-US" sz="1200" dirty="0" smtClean="0">
                <a:solidFill>
                  <a:prstClr val="black"/>
                </a:solidFill>
                <a:latin typeface="微軟正黑體" panose="020B0604030504040204" pitchFamily="34" charset="-120"/>
                <a:cs typeface="Times New Roman" pitchFamily="18" charset="0"/>
              </a:rPr>
              <a:t>機械人必須能步行走過一張</a:t>
            </a:r>
            <a:r>
              <a:rPr kumimoji="1" lang="en-US" altLang="zh-TW" sz="1200" dirty="0" smtClean="0">
                <a:solidFill>
                  <a:prstClr val="black"/>
                </a:solidFill>
                <a:latin typeface="微軟正黑體" panose="020B0604030504040204" pitchFamily="34" charset="-120"/>
                <a:cs typeface="Times New Roman" pitchFamily="18" charset="0"/>
              </a:rPr>
              <a:t>A4</a:t>
            </a:r>
            <a:r>
              <a:rPr kumimoji="1" lang="zh-TW" altLang="en-US" sz="1200" dirty="0" smtClean="0">
                <a:solidFill>
                  <a:prstClr val="black"/>
                </a:solidFill>
                <a:latin typeface="微軟正黑體" panose="020B0604030504040204" pitchFamily="34" charset="-120"/>
                <a:cs typeface="Times New Roman" pitchFamily="18" charset="0"/>
              </a:rPr>
              <a:t>紙。機械人接觸地面的部分不應有高度黏性</a:t>
            </a:r>
            <a:r>
              <a:rPr kumimoji="1" lang="en-US" altLang="zh-TW" sz="1200" dirty="0" smtClean="0">
                <a:solidFill>
                  <a:prstClr val="black"/>
                </a:solidFill>
                <a:latin typeface="微軟正黑體" panose="020B0604030504040204" pitchFamily="34" charset="-120"/>
                <a:cs typeface="Times New Roman" pitchFamily="18" charset="0"/>
              </a:rPr>
              <a:t>(</a:t>
            </a:r>
            <a:r>
              <a:rPr kumimoji="1" lang="zh-TW" altLang="en-US" sz="1200" dirty="0" smtClean="0">
                <a:solidFill>
                  <a:prstClr val="black"/>
                </a:solidFill>
                <a:latin typeface="微軟正黑體" panose="020B0604030504040204" pitchFamily="34" charset="-120"/>
                <a:cs typeface="Times New Roman" pitchFamily="18" charset="0"/>
              </a:rPr>
              <a:t>即不黏起一張</a:t>
            </a:r>
            <a:r>
              <a:rPr kumimoji="1" lang="en-US" altLang="zh-TW" sz="1200" dirty="0" smtClean="0">
                <a:solidFill>
                  <a:prstClr val="black"/>
                </a:solidFill>
                <a:latin typeface="微軟正黑體" panose="020B0604030504040204" pitchFamily="34" charset="-120"/>
                <a:cs typeface="Times New Roman" pitchFamily="18" charset="0"/>
              </a:rPr>
              <a:t>80g A4</a:t>
            </a:r>
            <a:r>
              <a:rPr kumimoji="1" lang="zh-TW" altLang="en-US" sz="1200" dirty="0" smtClean="0">
                <a:solidFill>
                  <a:prstClr val="black"/>
                </a:solidFill>
                <a:latin typeface="微軟正黑體" panose="020B0604030504040204" pitchFamily="34" charset="-120"/>
                <a:cs typeface="Times New Roman" pitchFamily="18" charset="0"/>
              </a:rPr>
              <a:t>列印紙超過</a:t>
            </a:r>
            <a:r>
              <a:rPr kumimoji="1" lang="en-US" altLang="zh-TW" sz="1200" dirty="0" smtClean="0">
                <a:solidFill>
                  <a:prstClr val="black"/>
                </a:solidFill>
                <a:latin typeface="微軟正黑體" panose="020B0604030504040204" pitchFamily="34" charset="-120"/>
                <a:cs typeface="Times New Roman" pitchFamily="18" charset="0"/>
              </a:rPr>
              <a:t>3</a:t>
            </a:r>
            <a:r>
              <a:rPr kumimoji="1" lang="zh-TW" altLang="en-US" sz="1200" dirty="0" smtClean="0">
                <a:solidFill>
                  <a:prstClr val="black"/>
                </a:solidFill>
                <a:latin typeface="微軟正黑體" panose="020B0604030504040204" pitchFamily="34" charset="-120"/>
                <a:cs typeface="Times New Roman" pitchFamily="18" charset="0"/>
              </a:rPr>
              <a:t>秒</a:t>
            </a:r>
            <a:r>
              <a:rPr kumimoji="1" lang="en-US" altLang="zh-TW" sz="1200" dirty="0" smtClean="0">
                <a:solidFill>
                  <a:prstClr val="black"/>
                </a:solidFill>
                <a:latin typeface="微軟正黑體" panose="020B0604030504040204" pitchFamily="34" charset="-120"/>
                <a:cs typeface="Times New Roman" pitchFamily="18" charset="0"/>
              </a:rPr>
              <a:t>)</a:t>
            </a:r>
            <a:r>
              <a:rPr kumimoji="1" lang="zh-TW" altLang="en-US" sz="1200" dirty="0" smtClean="0">
                <a:solidFill>
                  <a:prstClr val="black"/>
                </a:solidFill>
                <a:latin typeface="微軟正黑體" panose="020B0604030504040204" pitchFamily="34" charset="-120"/>
                <a:cs typeface="Times New Roman" pitchFamily="18" charset="0"/>
              </a:rPr>
              <a:t>。</a:t>
            </a:r>
            <a:endParaRPr kumimoji="1" lang="en-US" altLang="zh-TW" sz="1200" dirty="0" smtClean="0">
              <a:solidFill>
                <a:prstClr val="black"/>
              </a:solidFill>
              <a:latin typeface="微軟正黑體" panose="020B0604030504040204" pitchFamily="34" charset="-120"/>
              <a:cs typeface="Times New Roman" pitchFamily="18" charset="0"/>
            </a:endParaRPr>
          </a:p>
          <a:p>
            <a:pPr eaLnBrk="0" fontAlgn="base" hangingPunct="0">
              <a:spcBef>
                <a:spcPct val="0"/>
              </a:spcBef>
              <a:spcAft>
                <a:spcPct val="0"/>
              </a:spcAft>
            </a:pPr>
            <a:endParaRPr kumimoji="1" lang="en-US" altLang="zh-TW" sz="1200" dirty="0" smtClean="0">
              <a:solidFill>
                <a:prstClr val="black"/>
              </a:solidFill>
              <a:latin typeface="微軟正黑體" panose="020B0604030504040204" pitchFamily="34" charset="-120"/>
              <a:cs typeface="Times New Roman" pitchFamily="18" charset="0"/>
            </a:endParaRPr>
          </a:p>
          <a:p>
            <a:pPr eaLnBrk="0" fontAlgn="base" hangingPunct="0">
              <a:spcBef>
                <a:spcPct val="0"/>
              </a:spcBef>
              <a:spcAft>
                <a:spcPct val="0"/>
              </a:spcAft>
            </a:pPr>
            <a:r>
              <a:rPr kumimoji="1" lang="zh-TW" altLang="en-US" sz="1200" dirty="0" smtClean="0">
                <a:solidFill>
                  <a:prstClr val="black"/>
                </a:solidFill>
                <a:latin typeface="微軟正黑體" panose="020B0604030504040204" pitchFamily="34" charset="-120"/>
                <a:cs typeface="Times New Roman" pitchFamily="18" charset="0"/>
              </a:rPr>
              <a:t>詳細請見</a:t>
            </a:r>
            <a:r>
              <a:rPr kumimoji="1" lang="en-US" altLang="zh-TW" sz="1200" dirty="0" smtClean="0">
                <a:solidFill>
                  <a:prstClr val="black"/>
                </a:solidFill>
                <a:latin typeface="微軟正黑體" panose="020B0604030504040204" pitchFamily="34" charset="-120"/>
                <a:cs typeface="Times New Roman" pitchFamily="18" charset="0"/>
              </a:rPr>
              <a:t>2017</a:t>
            </a:r>
            <a:r>
              <a:rPr kumimoji="1" lang="zh-TW" altLang="en-US" sz="1200" dirty="0" smtClean="0">
                <a:solidFill>
                  <a:prstClr val="black"/>
                </a:solidFill>
                <a:latin typeface="微軟正黑體" panose="020B0604030504040204" pitchFamily="34" charset="-120"/>
                <a:cs typeface="Times New Roman" pitchFamily="18" charset="0"/>
              </a:rPr>
              <a:t>機械人奧運會賽規</a:t>
            </a:r>
            <a:endParaRPr kumimoji="1" lang="zh-TW" altLang="en-US" dirty="0" smtClean="0">
              <a:solidFill>
                <a:prstClr val="black"/>
              </a:solidFill>
              <a:latin typeface="微軟正黑體" panose="020B0604030504040204" pitchFamily="34" charset="-120"/>
              <a:cs typeface="新細明體" pitchFamily="18" charset="-120"/>
            </a:endParaRPr>
          </a:p>
        </p:txBody>
      </p:sp>
    </p:spTree>
    <p:extLst>
      <p:ext uri="{BB962C8B-B14F-4D97-AF65-F5344CB8AC3E}">
        <p14:creationId xmlns:p14="http://schemas.microsoft.com/office/powerpoint/2010/main" val="2901557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dirty="0" smtClean="0">
                <a:solidFill>
                  <a:srgbClr val="FF0000"/>
                </a:solidFill>
                <a:latin typeface="新細明體"/>
              </a:rPr>
              <a:t>機械人拳擊比賽規則</a:t>
            </a:r>
            <a:endParaRPr lang="zh-TW" altLang="en-US" b="1" dirty="0" smtClean="0">
              <a:solidFill>
                <a:srgbClr val="FF0000"/>
              </a:solidFill>
              <a:latin typeface="新細明體"/>
            </a:endParaRPr>
          </a:p>
        </p:txBody>
      </p:sp>
      <p:sp>
        <p:nvSpPr>
          <p:cNvPr id="4" name="內容版面配置區 2"/>
          <p:cNvSpPr txBox="1">
            <a:spLocks/>
          </p:cNvSpPr>
          <p:nvPr/>
        </p:nvSpPr>
        <p:spPr>
          <a:xfrm>
            <a:off x="1428729" y="1304924"/>
            <a:ext cx="2207168" cy="552440"/>
          </a:xfrm>
          <a:prstGeom prst="rect">
            <a:avLst/>
          </a:prstGeom>
        </p:spPr>
        <p:txBody>
          <a:bodyPr>
            <a:normAutofit fontScale="62500" lnSpcReduction="20000"/>
          </a:bodyPr>
          <a:lstStyle/>
          <a:p>
            <a:pPr marL="365760" indent="-283464">
              <a:spcBef>
                <a:spcPts val="600"/>
              </a:spcBef>
              <a:buClr>
                <a:srgbClr val="3891A7"/>
              </a:buClr>
              <a:buSzPct val="80000"/>
              <a:defRPr/>
            </a:pPr>
            <a:r>
              <a:rPr lang="zh-TW" altLang="en-US" sz="3200" b="1" dirty="0">
                <a:solidFill>
                  <a:srgbClr val="000000"/>
                </a:solidFill>
                <a:latin typeface="微軟正黑體" panose="020B0604030504040204" pitchFamily="34" charset="-120"/>
              </a:rPr>
              <a:t>小學</a:t>
            </a:r>
            <a:r>
              <a:rPr lang="zh-TW" altLang="en-US" sz="3200" b="1" dirty="0" smtClean="0">
                <a:solidFill>
                  <a:srgbClr val="000000"/>
                </a:solidFill>
                <a:latin typeface="微軟正黑體" panose="020B0604030504040204" pitchFamily="34" charset="-120"/>
              </a:rPr>
              <a:t>組</a:t>
            </a:r>
            <a:r>
              <a:rPr lang="zh-TW" altLang="en-US" sz="3200" b="1" dirty="0">
                <a:solidFill>
                  <a:prstClr val="black"/>
                </a:solidFill>
                <a:latin typeface="微軟正黑體" panose="020B0604030504040204" pitchFamily="34" charset="-120"/>
              </a:rPr>
              <a:t>及</a:t>
            </a:r>
            <a:r>
              <a:rPr lang="zh-TW" altLang="en-US" sz="3200" b="1" dirty="0" smtClean="0">
                <a:solidFill>
                  <a:srgbClr val="000000"/>
                </a:solidFill>
                <a:latin typeface="新細明體"/>
              </a:rPr>
              <a:t>中學組</a:t>
            </a:r>
            <a:endParaRPr lang="zh-TW" altLang="en-US" sz="3200" dirty="0">
              <a:solidFill>
                <a:prstClr val="black"/>
              </a:solidFill>
            </a:endParaRPr>
          </a:p>
        </p:txBody>
      </p:sp>
      <p:pic>
        <p:nvPicPr>
          <p:cNvPr id="26626" name="Picture 2"/>
          <p:cNvPicPr>
            <a:picLocks noChangeAspect="1" noChangeArrowheads="1"/>
          </p:cNvPicPr>
          <p:nvPr/>
        </p:nvPicPr>
        <p:blipFill>
          <a:blip r:embed="rId2" cstate="print"/>
          <a:srcRect/>
          <a:stretch>
            <a:fillRect/>
          </a:stretch>
        </p:blipFill>
        <p:spPr bwMode="auto">
          <a:xfrm>
            <a:off x="1673550" y="1904500"/>
            <a:ext cx="2280316" cy="3990554"/>
          </a:xfrm>
          <a:prstGeom prst="rect">
            <a:avLst/>
          </a:prstGeom>
          <a:noFill/>
          <a:ln w="9525">
            <a:noFill/>
            <a:miter lim="800000"/>
            <a:headEnd/>
            <a:tailEnd/>
          </a:ln>
        </p:spPr>
      </p:pic>
      <p:sp>
        <p:nvSpPr>
          <p:cNvPr id="8" name="橢圓 7"/>
          <p:cNvSpPr/>
          <p:nvPr/>
        </p:nvSpPr>
        <p:spPr>
          <a:xfrm>
            <a:off x="1673550" y="4509120"/>
            <a:ext cx="2771296" cy="1079550"/>
          </a:xfrm>
          <a:prstGeom prst="ellipse">
            <a:avLst/>
          </a:prstGeom>
          <a:noFill/>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kumimoji="1" lang="zh-TW" altLang="en-US">
              <a:solidFill>
                <a:srgbClr val="84AA33">
                  <a:lumMod val="40000"/>
                  <a:lumOff val="60000"/>
                </a:srgbClr>
              </a:solidFill>
            </a:endParaRPr>
          </a:p>
        </p:txBody>
      </p:sp>
      <p:sp>
        <p:nvSpPr>
          <p:cNvPr id="26628" name="Rectangle 4"/>
          <p:cNvSpPr>
            <a:spLocks noChangeArrowheads="1"/>
          </p:cNvSpPr>
          <p:nvPr/>
        </p:nvSpPr>
        <p:spPr bwMode="auto">
          <a:xfrm>
            <a:off x="4716017" y="1857368"/>
            <a:ext cx="4015587" cy="3046988"/>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en-US" altLang="zh-TW" sz="1600" dirty="0" smtClean="0">
                <a:solidFill>
                  <a:prstClr val="black"/>
                </a:solidFill>
                <a:latin typeface="微軟正黑體" panose="020B0604030504040204" pitchFamily="34" charset="-120"/>
                <a:cs typeface="Times New Roman" pitchFamily="18" charset="0"/>
              </a:rPr>
              <a:t>1. </a:t>
            </a:r>
            <a:r>
              <a:rPr kumimoji="1" lang="zh-TW" altLang="en-US" sz="1600" dirty="0" smtClean="0">
                <a:solidFill>
                  <a:srgbClr val="FF0000"/>
                </a:solidFill>
                <a:latin typeface="微軟正黑體" panose="020B0604030504040204" pitchFamily="34" charset="-120"/>
                <a:cs typeface="Times New Roman" pitchFamily="18" charset="0"/>
              </a:rPr>
              <a:t>機械人最多可使用</a:t>
            </a:r>
            <a:r>
              <a:rPr kumimoji="1" lang="en-US" altLang="zh-TW" sz="1600" dirty="0" smtClean="0">
                <a:solidFill>
                  <a:srgbClr val="FF0000"/>
                </a:solidFill>
                <a:latin typeface="微軟正黑體" panose="020B0604030504040204" pitchFamily="34" charset="-120"/>
                <a:cs typeface="Times New Roman" pitchFamily="18" charset="0"/>
              </a:rPr>
              <a:t>4</a:t>
            </a:r>
            <a:r>
              <a:rPr kumimoji="1" lang="zh-TW" altLang="en-US" sz="1600" dirty="0" smtClean="0">
                <a:solidFill>
                  <a:srgbClr val="FF0000"/>
                </a:solidFill>
                <a:latin typeface="微軟正黑體" panose="020B0604030504040204" pitchFamily="34" charset="-120"/>
                <a:cs typeface="Times New Roman" pitchFamily="18" charset="0"/>
              </a:rPr>
              <a:t>組齒輪箱，</a:t>
            </a:r>
            <a:r>
              <a:rPr kumimoji="1" lang="en-US" altLang="zh-TW" sz="1600" dirty="0" smtClean="0">
                <a:solidFill>
                  <a:srgbClr val="FF0000"/>
                </a:solidFill>
                <a:latin typeface="微軟正黑體" panose="020B0604030504040204" pitchFamily="34" charset="-120"/>
                <a:cs typeface="Times New Roman" pitchFamily="18" charset="0"/>
              </a:rPr>
              <a:t>2</a:t>
            </a:r>
            <a:r>
              <a:rPr kumimoji="1" lang="zh-TW" altLang="en-US" sz="1600" dirty="0" smtClean="0">
                <a:solidFill>
                  <a:srgbClr val="FF0000"/>
                </a:solidFill>
                <a:latin typeface="微軟正黑體" panose="020B0604030504040204" pitchFamily="34" charset="-120"/>
                <a:cs typeface="Times New Roman" pitchFamily="18" charset="0"/>
              </a:rPr>
              <a:t>組齒輪箱作</a:t>
            </a:r>
            <a:r>
              <a:rPr kumimoji="1" lang="zh-TW" altLang="en-US" sz="1600" dirty="0" smtClean="0">
                <a:solidFill>
                  <a:srgbClr val="3891A7">
                    <a:lumMod val="75000"/>
                  </a:srgbClr>
                </a:solidFill>
                <a:latin typeface="微軟正黑體" panose="020B0604030504040204" pitchFamily="34" charset="-120"/>
                <a:cs typeface="Times New Roman" pitchFamily="18" charset="0"/>
              </a:rPr>
              <a:t>步行</a:t>
            </a:r>
            <a:r>
              <a:rPr kumimoji="1" lang="zh-TW" altLang="en-US" sz="1600" dirty="0" smtClean="0">
                <a:solidFill>
                  <a:srgbClr val="FF0000"/>
                </a:solidFill>
                <a:latin typeface="微軟正黑體" panose="020B0604030504040204" pitchFamily="34" charset="-120"/>
                <a:cs typeface="Times New Roman" pitchFamily="18" charset="0"/>
              </a:rPr>
              <a:t>，</a:t>
            </a:r>
            <a:r>
              <a:rPr kumimoji="1" lang="en-US" altLang="zh-TW" sz="1600" dirty="0" smtClean="0">
                <a:solidFill>
                  <a:srgbClr val="FF0000"/>
                </a:solidFill>
                <a:latin typeface="微軟正黑體" panose="020B0604030504040204" pitchFamily="34" charset="-120"/>
                <a:cs typeface="Times New Roman" pitchFamily="18" charset="0"/>
              </a:rPr>
              <a:t>2</a:t>
            </a:r>
            <a:r>
              <a:rPr kumimoji="1" lang="zh-TW" altLang="en-US" sz="1600" dirty="0" smtClean="0">
                <a:solidFill>
                  <a:srgbClr val="FF0000"/>
                </a:solidFill>
                <a:latin typeface="微軟正黑體" panose="020B0604030504040204" pitchFamily="34" charset="-120"/>
                <a:cs typeface="Times New Roman" pitchFamily="18" charset="0"/>
              </a:rPr>
              <a:t>組齒輪箱作拳擊。</a:t>
            </a:r>
            <a:r>
              <a:rPr kumimoji="1" lang="zh-TW" altLang="en-US" sz="1600" dirty="0" smtClean="0">
                <a:solidFill>
                  <a:prstClr val="black"/>
                </a:solidFill>
                <a:latin typeface="微軟正黑體" panose="020B0604030504040204" pitchFamily="34" charset="-120"/>
                <a:cs typeface="Times New Roman" pitchFamily="18" charset="0"/>
              </a:rPr>
              <a:t>機械人要有頭，雙手需設計成戴著拳套。</a:t>
            </a:r>
            <a:endParaRPr kumimoji="1" lang="zh-TW" altLang="en-US" sz="1600" dirty="0" smtClean="0">
              <a:solidFill>
                <a:prstClr val="black"/>
              </a:solidFill>
              <a:latin typeface="微軟正黑體" panose="020B0604030504040204" pitchFamily="34" charset="-120"/>
              <a:cs typeface="新細明體" pitchFamily="18" charset="-120"/>
            </a:endParaRPr>
          </a:p>
          <a:p>
            <a:pPr eaLnBrk="0" fontAlgn="base" hangingPunct="0">
              <a:spcBef>
                <a:spcPct val="0"/>
              </a:spcBef>
              <a:spcAft>
                <a:spcPct val="0"/>
              </a:spcAft>
            </a:pPr>
            <a:r>
              <a:rPr kumimoji="1" lang="en-US" altLang="zh-TW" sz="1600" dirty="0" smtClean="0">
                <a:solidFill>
                  <a:prstClr val="black"/>
                </a:solidFill>
                <a:latin typeface="微軟正黑體" panose="020B0604030504040204" pitchFamily="34" charset="-120"/>
                <a:cs typeface="Times New Roman" pitchFamily="18" charset="0"/>
              </a:rPr>
              <a:t>2. </a:t>
            </a:r>
            <a:r>
              <a:rPr kumimoji="1" lang="zh-TW" altLang="en-US" sz="1600" dirty="0" smtClean="0">
                <a:solidFill>
                  <a:prstClr val="black"/>
                </a:solidFill>
                <a:latin typeface="微軟正黑體" panose="020B0604030504040204" pitchFamily="34" charset="-120"/>
                <a:cs typeface="Times New Roman" pitchFamily="18" charset="0"/>
              </a:rPr>
              <a:t>比賽時機械人以有線控制器作手動操控。使用不多過 </a:t>
            </a:r>
            <a:r>
              <a:rPr kumimoji="1" lang="en-US" altLang="zh-TW" sz="1600" dirty="0" smtClean="0">
                <a:solidFill>
                  <a:prstClr val="black"/>
                </a:solidFill>
                <a:latin typeface="微軟正黑體" panose="020B0604030504040204" pitchFamily="34" charset="-120"/>
                <a:cs typeface="Times New Roman" pitchFamily="18" charset="0"/>
              </a:rPr>
              <a:t>6 </a:t>
            </a:r>
            <a:r>
              <a:rPr kumimoji="1" lang="zh-TW" altLang="en-US" sz="1600" dirty="0" smtClean="0">
                <a:solidFill>
                  <a:prstClr val="black"/>
                </a:solidFill>
                <a:latin typeface="微軟正黑體" panose="020B0604030504040204" pitchFamily="34" charset="-120"/>
                <a:cs typeface="Times New Roman" pitchFamily="18" charset="0"/>
              </a:rPr>
              <a:t>粒 </a:t>
            </a:r>
            <a:r>
              <a:rPr kumimoji="1" lang="en-US" altLang="zh-TW" sz="1600" dirty="0" smtClean="0">
                <a:solidFill>
                  <a:prstClr val="black"/>
                </a:solidFill>
                <a:latin typeface="微軟正黑體" panose="020B0604030504040204" pitchFamily="34" charset="-120"/>
                <a:cs typeface="Times New Roman" pitchFamily="18" charset="0"/>
              </a:rPr>
              <a:t>1.5V AA </a:t>
            </a:r>
            <a:r>
              <a:rPr kumimoji="1" lang="zh-TW" altLang="en-US" sz="1600" dirty="0" smtClean="0">
                <a:solidFill>
                  <a:prstClr val="black"/>
                </a:solidFill>
                <a:latin typeface="微軟正黑體" panose="020B0604030504040204" pitchFamily="34" charset="-120"/>
                <a:cs typeface="Times New Roman" pitchFamily="18" charset="0"/>
              </a:rPr>
              <a:t>電池，電池</a:t>
            </a:r>
            <a:r>
              <a:rPr kumimoji="1" lang="en-US" altLang="zh-TW" sz="1600" dirty="0" smtClean="0">
                <a:solidFill>
                  <a:prstClr val="black"/>
                </a:solidFill>
                <a:latin typeface="微軟正黑體" panose="020B0604030504040204" pitchFamily="34" charset="-120"/>
                <a:cs typeface="Times New Roman" pitchFamily="18" charset="0"/>
              </a:rPr>
              <a:t>(</a:t>
            </a:r>
            <a:r>
              <a:rPr kumimoji="1" lang="zh-TW" altLang="en-US" sz="1600" dirty="0" smtClean="0">
                <a:solidFill>
                  <a:prstClr val="black"/>
                </a:solidFill>
                <a:latin typeface="微軟正黑體" panose="020B0604030504040204" pitchFamily="34" charset="-120"/>
                <a:cs typeface="Times New Roman" pitchFamily="18" charset="0"/>
              </a:rPr>
              <a:t>各地區的選拔賽需自備電池</a:t>
            </a:r>
            <a:r>
              <a:rPr kumimoji="1" lang="en-US" altLang="zh-TW" sz="1600" dirty="0" smtClean="0">
                <a:solidFill>
                  <a:prstClr val="black"/>
                </a:solidFill>
                <a:latin typeface="微軟正黑體" panose="020B0604030504040204" pitchFamily="34" charset="-120"/>
                <a:cs typeface="Times New Roman" pitchFamily="18" charset="0"/>
              </a:rPr>
              <a:t>)</a:t>
            </a:r>
            <a:r>
              <a:rPr kumimoji="1" lang="zh-TW" altLang="en-US" sz="1600" dirty="0" smtClean="0">
                <a:solidFill>
                  <a:prstClr val="black"/>
                </a:solidFill>
                <a:latin typeface="微軟正黑體" panose="020B0604030504040204" pitchFamily="34" charset="-120"/>
                <a:cs typeface="Times New Roman" pitchFamily="18" charset="0"/>
              </a:rPr>
              <a:t>由大會供應。 </a:t>
            </a:r>
            <a:endParaRPr kumimoji="1" lang="zh-TW" altLang="en-US" sz="1600" dirty="0" smtClean="0">
              <a:solidFill>
                <a:prstClr val="black"/>
              </a:solidFill>
              <a:latin typeface="微軟正黑體" panose="020B0604030504040204" pitchFamily="34" charset="-120"/>
              <a:cs typeface="新細明體" pitchFamily="18" charset="-120"/>
            </a:endParaRPr>
          </a:p>
          <a:p>
            <a:pPr eaLnBrk="0" fontAlgn="base" hangingPunct="0">
              <a:spcBef>
                <a:spcPct val="0"/>
              </a:spcBef>
              <a:spcAft>
                <a:spcPct val="0"/>
              </a:spcAft>
            </a:pPr>
            <a:r>
              <a:rPr kumimoji="1" lang="en-US" altLang="zh-TW" sz="1600" dirty="0" smtClean="0">
                <a:solidFill>
                  <a:prstClr val="black"/>
                </a:solidFill>
                <a:latin typeface="微軟正黑體" panose="020B0604030504040204" pitchFamily="34" charset="-120"/>
                <a:cs typeface="Times New Roman" pitchFamily="18" charset="0"/>
              </a:rPr>
              <a:t>3. </a:t>
            </a:r>
            <a:r>
              <a:rPr kumimoji="1" lang="zh-TW" altLang="en-US" sz="1600" dirty="0" smtClean="0">
                <a:solidFill>
                  <a:prstClr val="black"/>
                </a:solidFill>
                <a:latin typeface="微軟正黑體" panose="020B0604030504040204" pitchFamily="34" charset="-120"/>
                <a:cs typeface="Times New Roman" pitchFamily="18" charset="0"/>
              </a:rPr>
              <a:t>機械人底部面積不能大於</a:t>
            </a:r>
            <a:r>
              <a:rPr kumimoji="1" lang="en-US" altLang="zh-TW" sz="1600" dirty="0" smtClean="0">
                <a:solidFill>
                  <a:prstClr val="black"/>
                </a:solidFill>
                <a:latin typeface="微軟正黑體" panose="020B0604030504040204" pitchFamily="34" charset="-120"/>
                <a:cs typeface="Times New Roman" pitchFamily="18" charset="0"/>
              </a:rPr>
              <a:t>120x120mm</a:t>
            </a:r>
            <a:r>
              <a:rPr kumimoji="1" lang="zh-TW" altLang="en-US" sz="1600" dirty="0" smtClean="0">
                <a:solidFill>
                  <a:prstClr val="black"/>
                </a:solidFill>
                <a:latin typeface="微軟正黑體" panose="020B0604030504040204" pitchFamily="34" charset="-120"/>
                <a:cs typeface="Times New Roman" pitchFamily="18" charset="0"/>
              </a:rPr>
              <a:t>，總高度不能大於</a:t>
            </a:r>
            <a:r>
              <a:rPr kumimoji="1" lang="en-US" altLang="zh-TW" sz="1600" dirty="0" smtClean="0">
                <a:solidFill>
                  <a:prstClr val="black"/>
                </a:solidFill>
                <a:latin typeface="微軟正黑體" panose="020B0604030504040204" pitchFamily="34" charset="-120"/>
                <a:cs typeface="Times New Roman" pitchFamily="18" charset="0"/>
              </a:rPr>
              <a:t>250mm</a:t>
            </a:r>
            <a:r>
              <a:rPr kumimoji="1" lang="zh-TW" altLang="en-US" sz="1600" dirty="0" smtClean="0">
                <a:solidFill>
                  <a:prstClr val="black"/>
                </a:solidFill>
                <a:latin typeface="微軟正黑體" panose="020B0604030504040204" pitchFamily="34" charset="-120"/>
                <a:cs typeface="Times New Roman" pitchFamily="18" charset="0"/>
              </a:rPr>
              <a:t>。總重量不能超越</a:t>
            </a:r>
            <a:r>
              <a:rPr kumimoji="1" lang="en-US" altLang="zh-TW" sz="1600" dirty="0" smtClean="0">
                <a:solidFill>
                  <a:prstClr val="black"/>
                </a:solidFill>
                <a:latin typeface="微軟正黑體" panose="020B0604030504040204" pitchFamily="34" charset="-120"/>
                <a:cs typeface="Times New Roman" pitchFamily="18" charset="0"/>
              </a:rPr>
              <a:t>1.5kg</a:t>
            </a:r>
            <a:r>
              <a:rPr kumimoji="1" lang="zh-TW" altLang="en-US" sz="1600" dirty="0" smtClean="0">
                <a:solidFill>
                  <a:prstClr val="black"/>
                </a:solidFill>
                <a:latin typeface="微軟正黑體" panose="020B0604030504040204" pitchFamily="34" charset="-120"/>
                <a:cs typeface="Times New Roman" pitchFamily="18" charset="0"/>
              </a:rPr>
              <a:t>。</a:t>
            </a:r>
            <a:endParaRPr kumimoji="1" lang="zh-TW" altLang="en-US" sz="1600" dirty="0" smtClean="0">
              <a:solidFill>
                <a:prstClr val="black"/>
              </a:solidFill>
              <a:latin typeface="微軟正黑體" panose="020B0604030504040204" pitchFamily="34" charset="-120"/>
              <a:cs typeface="新細明體" pitchFamily="18" charset="-120"/>
            </a:endParaRPr>
          </a:p>
          <a:p>
            <a:pPr eaLnBrk="0" fontAlgn="base" hangingPunct="0">
              <a:spcBef>
                <a:spcPct val="0"/>
              </a:spcBef>
              <a:spcAft>
                <a:spcPct val="0"/>
              </a:spcAft>
            </a:pPr>
            <a:r>
              <a:rPr kumimoji="1" lang="en-US" altLang="zh-TW" sz="1600" dirty="0" smtClean="0">
                <a:solidFill>
                  <a:prstClr val="black"/>
                </a:solidFill>
                <a:latin typeface="微軟正黑體" panose="020B0604030504040204" pitchFamily="34" charset="-120"/>
                <a:cs typeface="Times New Roman" pitchFamily="18" charset="0"/>
              </a:rPr>
              <a:t>4. </a:t>
            </a:r>
            <a:r>
              <a:rPr kumimoji="1" lang="zh-TW" altLang="en-US" sz="1600" dirty="0" smtClean="0">
                <a:solidFill>
                  <a:prstClr val="black"/>
                </a:solidFill>
                <a:latin typeface="微軟正黑體" panose="020B0604030504040204" pitchFamily="34" charset="-120"/>
                <a:cs typeface="Times New Roman" pitchFamily="18" charset="0"/>
              </a:rPr>
              <a:t>機械人需通過重心測試。測試時機械人會橫放於圓通上，其重心必須在身體的上方，即機械人向上身那一方傾斜</a:t>
            </a:r>
            <a:r>
              <a:rPr kumimoji="1" lang="en-US" altLang="zh-TW" sz="1600" dirty="0" smtClean="0">
                <a:solidFill>
                  <a:prstClr val="black"/>
                </a:solidFill>
                <a:latin typeface="微軟正黑體" panose="020B0604030504040204" pitchFamily="34" charset="-120"/>
                <a:cs typeface="Times New Roman" pitchFamily="18" charset="0"/>
              </a:rPr>
              <a:t>(</a:t>
            </a:r>
            <a:r>
              <a:rPr kumimoji="1" lang="zh-TW" altLang="en-US" sz="1600" dirty="0" smtClean="0">
                <a:solidFill>
                  <a:prstClr val="black"/>
                </a:solidFill>
                <a:latin typeface="微軟正黑體" panose="020B0604030504040204" pitchFamily="34" charset="-120"/>
                <a:cs typeface="Times New Roman" pitchFamily="18" charset="0"/>
              </a:rPr>
              <a:t>見附圖</a:t>
            </a:r>
            <a:r>
              <a:rPr kumimoji="1" lang="en-US" altLang="zh-TW" sz="1600" dirty="0" smtClean="0">
                <a:solidFill>
                  <a:prstClr val="black"/>
                </a:solidFill>
                <a:latin typeface="微軟正黑體" panose="020B0604030504040204" pitchFamily="34" charset="-120"/>
                <a:cs typeface="Times New Roman" pitchFamily="18" charset="0"/>
              </a:rPr>
              <a:t>)</a:t>
            </a:r>
            <a:r>
              <a:rPr kumimoji="1" lang="zh-TW" altLang="en-US" sz="1600" dirty="0" smtClean="0">
                <a:solidFill>
                  <a:prstClr val="black"/>
                </a:solidFill>
                <a:latin typeface="微軟正黑體" panose="020B0604030504040204" pitchFamily="34" charset="-120"/>
                <a:cs typeface="Times New Roman" pitchFamily="18" charset="0"/>
              </a:rPr>
              <a:t>。 </a:t>
            </a:r>
            <a:endParaRPr kumimoji="1" lang="zh-TW" altLang="en-US" sz="1600" dirty="0" smtClean="0">
              <a:solidFill>
                <a:prstClr val="black"/>
              </a:solidFill>
              <a:latin typeface="微軟正黑體" panose="020B0604030504040204" pitchFamily="34" charset="-120"/>
              <a:cs typeface="新細明體" pitchFamily="18" charset="-120"/>
            </a:endParaRPr>
          </a:p>
        </p:txBody>
      </p:sp>
      <p:sp>
        <p:nvSpPr>
          <p:cNvPr id="12" name="矩形 11"/>
          <p:cNvSpPr/>
          <p:nvPr/>
        </p:nvSpPr>
        <p:spPr>
          <a:xfrm>
            <a:off x="3000365" y="6334780"/>
            <a:ext cx="3589444" cy="369332"/>
          </a:xfrm>
          <a:prstGeom prst="rect">
            <a:avLst/>
          </a:prstGeom>
        </p:spPr>
        <p:txBody>
          <a:bodyPr wrap="none">
            <a:spAutoFit/>
          </a:bodyPr>
          <a:lstStyle/>
          <a:p>
            <a:pPr eaLnBrk="0" fontAlgn="base" hangingPunct="0">
              <a:spcBef>
                <a:spcPct val="0"/>
              </a:spcBef>
              <a:spcAft>
                <a:spcPct val="0"/>
              </a:spcAft>
            </a:pPr>
            <a:r>
              <a:rPr kumimoji="1" lang="zh-TW" altLang="en-US" dirty="0" smtClean="0">
                <a:solidFill>
                  <a:prstClr val="black"/>
                </a:solidFill>
                <a:latin typeface="微軟正黑體" panose="020B0604030504040204" pitchFamily="34" charset="-120"/>
                <a:cs typeface="Times New Roman" pitchFamily="18" charset="0"/>
              </a:rPr>
              <a:t>*詳細請見</a:t>
            </a:r>
            <a:r>
              <a:rPr kumimoji="1" lang="en-US" altLang="zh-TW" dirty="0" smtClean="0">
                <a:solidFill>
                  <a:prstClr val="black"/>
                </a:solidFill>
                <a:latin typeface="微軟正黑體" panose="020B0604030504040204" pitchFamily="34" charset="-120"/>
                <a:cs typeface="Times New Roman" pitchFamily="18" charset="0"/>
              </a:rPr>
              <a:t>2017</a:t>
            </a:r>
            <a:r>
              <a:rPr kumimoji="1" lang="zh-TW" altLang="en-US" dirty="0" smtClean="0">
                <a:solidFill>
                  <a:prstClr val="black"/>
                </a:solidFill>
                <a:latin typeface="微軟正黑體" panose="020B0604030504040204" pitchFamily="34" charset="-120"/>
                <a:cs typeface="Times New Roman" pitchFamily="18" charset="0"/>
              </a:rPr>
              <a:t>機械人奧運會賽規</a:t>
            </a:r>
            <a:endParaRPr kumimoji="1" lang="zh-TW" altLang="en-US" sz="2800" dirty="0" smtClean="0">
              <a:solidFill>
                <a:prstClr val="black"/>
              </a:solidFill>
              <a:latin typeface="微軟正黑體" panose="020B0604030504040204" pitchFamily="34" charset="-120"/>
              <a:cs typeface="新細明體" pitchFamily="18" charset="-120"/>
            </a:endParaRPr>
          </a:p>
        </p:txBody>
      </p:sp>
    </p:spTree>
    <p:extLst>
      <p:ext uri="{BB962C8B-B14F-4D97-AF65-F5344CB8AC3E}">
        <p14:creationId xmlns:p14="http://schemas.microsoft.com/office/powerpoint/2010/main" val="6974881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其他項目賽規修改</a:t>
            </a:r>
            <a:endParaRPr lang="zh-HK" altLang="en-US" dirty="0"/>
          </a:p>
        </p:txBody>
      </p:sp>
      <p:sp>
        <p:nvSpPr>
          <p:cNvPr id="3" name="內容版面配置區 2"/>
          <p:cNvSpPr>
            <a:spLocks noGrp="1"/>
          </p:cNvSpPr>
          <p:nvPr>
            <p:ph idx="1"/>
          </p:nvPr>
        </p:nvSpPr>
        <p:spPr>
          <a:xfrm>
            <a:off x="1435608" y="1447800"/>
            <a:ext cx="7498080" cy="2701280"/>
          </a:xfrm>
          <a:ln>
            <a:solidFill>
              <a:schemeClr val="accent2">
                <a:lumMod val="50000"/>
              </a:schemeClr>
            </a:solidFill>
          </a:ln>
        </p:spPr>
        <p:txBody>
          <a:bodyPr>
            <a:normAutofit/>
          </a:bodyPr>
          <a:lstStyle/>
          <a:p>
            <a:r>
              <a:rPr lang="zh-TW" altLang="zh-HK" sz="1600" b="1" dirty="0">
                <a:latin typeface="微軟正黑體" panose="020B0604030504040204" pitchFamily="34" charset="-120"/>
                <a:ea typeface="微軟正黑體" panose="020B0604030504040204" pitchFamily="34" charset="-120"/>
              </a:rPr>
              <a:t>四足機械馬</a:t>
            </a:r>
            <a:r>
              <a:rPr lang="zh-TW" altLang="zh-HK" sz="1600" b="1" dirty="0" smtClean="0">
                <a:latin typeface="微軟正黑體" panose="020B0604030504040204" pitchFamily="34" charset="-120"/>
                <a:ea typeface="微軟正黑體" panose="020B0604030504040204" pitchFamily="34" charset="-120"/>
              </a:rPr>
              <a:t>短跑</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小學組</a:t>
            </a:r>
            <a:r>
              <a:rPr lang="en-US" altLang="zh-TW" sz="1600" b="1" dirty="0" smtClean="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及 </a:t>
            </a:r>
            <a:r>
              <a:rPr lang="zh-TW" altLang="zh-HK" sz="1600" b="1" dirty="0" smtClean="0">
                <a:latin typeface="微軟正黑體" panose="020B0604030504040204" pitchFamily="34" charset="-120"/>
                <a:ea typeface="微軟正黑體" panose="020B0604030504040204" pitchFamily="34" charset="-120"/>
              </a:rPr>
              <a:t>機械</a:t>
            </a:r>
            <a:r>
              <a:rPr lang="zh-TW" altLang="zh-HK" sz="1600" b="1" dirty="0">
                <a:latin typeface="微軟正黑體" panose="020B0604030504040204" pitchFamily="34" charset="-120"/>
                <a:ea typeface="微軟正黑體" panose="020B0604030504040204" pitchFamily="34" charset="-120"/>
              </a:rPr>
              <a:t>馬短跑</a:t>
            </a:r>
            <a:r>
              <a:rPr lang="zh-TW" altLang="zh-HK" sz="1600" b="1" dirty="0" smtClean="0">
                <a:latin typeface="微軟正黑體" panose="020B0604030504040204" pitchFamily="34" charset="-120"/>
                <a:ea typeface="微軟正黑體" panose="020B0604030504040204" pitchFamily="34" charset="-120"/>
              </a:rPr>
              <a:t>接力</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中學組及小學組</a:t>
            </a:r>
            <a:r>
              <a:rPr lang="en-US" altLang="zh-TW" sz="1600" b="1" dirty="0" smtClean="0">
                <a:latin typeface="微軟正黑體" panose="020B0604030504040204" pitchFamily="34" charset="-120"/>
                <a:ea typeface="微軟正黑體" panose="020B0604030504040204" pitchFamily="34" charset="-120"/>
              </a:rPr>
              <a:t>)</a:t>
            </a:r>
          </a:p>
          <a:p>
            <a:pPr marL="82296" indent="0">
              <a:buNone/>
            </a:pPr>
            <a:r>
              <a:rPr lang="zh-TW" altLang="zh-HK" sz="1400" b="1" dirty="0">
                <a:latin typeface="微軟正黑體" panose="020B0604030504040204" pitchFamily="34" charset="-120"/>
                <a:ea typeface="微軟正黑體" panose="020B0604030504040204" pitchFamily="34" charset="-120"/>
              </a:rPr>
              <a:t>機械人</a:t>
            </a:r>
            <a:r>
              <a:rPr lang="zh-TW" altLang="zh-HK" sz="1400" b="1" dirty="0" smtClean="0">
                <a:latin typeface="微軟正黑體" panose="020B0604030504040204" pitchFamily="34" charset="-120"/>
                <a:ea typeface="微軟正黑體" panose="020B0604030504040204" pitchFamily="34" charset="-120"/>
              </a:rPr>
              <a:t>規格</a:t>
            </a:r>
            <a:endParaRPr lang="en-US" altLang="zh-TW" sz="1400" b="1" dirty="0" smtClean="0">
              <a:latin typeface="微軟正黑體" panose="020B0604030504040204" pitchFamily="34" charset="-120"/>
              <a:ea typeface="微軟正黑體" panose="020B0604030504040204" pitchFamily="34" charset="-120"/>
            </a:endParaRPr>
          </a:p>
          <a:p>
            <a:pPr marL="82296" indent="0">
              <a:buNone/>
            </a:pPr>
            <a:r>
              <a:rPr lang="en-US" altLang="zh-TW" sz="1400" dirty="0" smtClean="0">
                <a:latin typeface="微軟正黑體" panose="020B0604030504040204" pitchFamily="34" charset="-120"/>
                <a:ea typeface="微軟正黑體" panose="020B0604030504040204" pitchFamily="34" charset="-120"/>
              </a:rPr>
              <a:t>2. …</a:t>
            </a:r>
            <a:r>
              <a:rPr lang="zh-TW" altLang="zh-HK" sz="1400" b="1" u="sng" dirty="0" smtClean="0">
                <a:solidFill>
                  <a:srgbClr val="FF0000"/>
                </a:solidFill>
                <a:latin typeface="微軟正黑體" panose="020B0604030504040204" pitchFamily="34" charset="-120"/>
                <a:ea typeface="微軟正黑體" panose="020B0604030504040204" pitchFamily="34" charset="-120"/>
              </a:rPr>
              <a:t>並</a:t>
            </a:r>
            <a:r>
              <a:rPr lang="zh-TW" altLang="zh-HK" sz="1400" b="1" u="sng" dirty="0">
                <a:solidFill>
                  <a:srgbClr val="FF0000"/>
                </a:solidFill>
                <a:latin typeface="微軟正黑體" panose="020B0604030504040204" pitchFamily="34" charset="-120"/>
                <a:ea typeface="微軟正黑體" panose="020B0604030504040204" pitchFamily="34" charset="-120"/>
              </a:rPr>
              <a:t>必須安裝一條高於</a:t>
            </a:r>
            <a:r>
              <a:rPr lang="en-US" altLang="zh-HK" sz="1400" b="1" u="sng" dirty="0">
                <a:solidFill>
                  <a:srgbClr val="FF0000"/>
                </a:solidFill>
                <a:latin typeface="微軟正黑體" panose="020B0604030504040204" pitchFamily="34" charset="-120"/>
                <a:ea typeface="微軟正黑體" panose="020B0604030504040204" pitchFamily="34" charset="-120"/>
              </a:rPr>
              <a:t>130mm</a:t>
            </a:r>
            <a:r>
              <a:rPr lang="zh-TW" altLang="zh-HK" sz="1400" b="1" u="sng" dirty="0">
                <a:solidFill>
                  <a:srgbClr val="FF0000"/>
                </a:solidFill>
                <a:latin typeface="微軟正黑體" panose="020B0604030504040204" pitchFamily="34" charset="-120"/>
                <a:ea typeface="微軟正黑體" panose="020B0604030504040204" pitchFamily="34" charset="-120"/>
              </a:rPr>
              <a:t>的擋板於騎師上，這個擋板不算入重量及尺寸限制內</a:t>
            </a:r>
            <a:r>
              <a:rPr lang="zh-TW" altLang="zh-HK" sz="1400" b="1" u="sng" dirty="0" smtClean="0">
                <a:solidFill>
                  <a:srgbClr val="FF0000"/>
                </a:solidFill>
                <a:latin typeface="微軟正黑體" panose="020B0604030504040204" pitchFamily="34" charset="-120"/>
                <a:ea typeface="微軟正黑體" panose="020B0604030504040204" pitchFamily="34" charset="-120"/>
              </a:rPr>
              <a:t>。</a:t>
            </a:r>
            <a:endParaRPr lang="en-US" altLang="zh-TW" sz="1400" b="1" u="sng" dirty="0" smtClean="0">
              <a:solidFill>
                <a:srgbClr val="FF0000"/>
              </a:solidFill>
              <a:latin typeface="微軟正黑體" panose="020B0604030504040204" pitchFamily="34" charset="-120"/>
              <a:ea typeface="微軟正黑體" panose="020B0604030504040204" pitchFamily="34" charset="-120"/>
            </a:endParaRPr>
          </a:p>
          <a:p>
            <a:pPr marL="82296" indent="0">
              <a:buNone/>
            </a:pPr>
            <a:r>
              <a:rPr lang="zh-TW" altLang="zh-HK" sz="1400" b="1" dirty="0" smtClean="0">
                <a:latin typeface="微軟正黑體" panose="020B0604030504040204" pitchFamily="34" charset="-120"/>
                <a:ea typeface="微軟正黑體" panose="020B0604030504040204" pitchFamily="34" charset="-120"/>
              </a:rPr>
              <a:t>比賽</a:t>
            </a:r>
            <a:r>
              <a:rPr lang="zh-TW" altLang="zh-HK" sz="1400" b="1" dirty="0">
                <a:latin typeface="微軟正黑體" panose="020B0604030504040204" pitchFamily="34" charset="-120"/>
                <a:ea typeface="微軟正黑體" panose="020B0604030504040204" pitchFamily="34" charset="-120"/>
              </a:rPr>
              <a:t>場地</a:t>
            </a:r>
            <a:r>
              <a:rPr lang="zh-TW" altLang="zh-HK" sz="1400" b="1" dirty="0" smtClean="0">
                <a:latin typeface="微軟正黑體" panose="020B0604030504040204" pitchFamily="34" charset="-120"/>
                <a:ea typeface="微軟正黑體" panose="020B0604030504040204" pitchFamily="34" charset="-120"/>
              </a:rPr>
              <a:t>規格</a:t>
            </a:r>
            <a:endParaRPr lang="en-US" altLang="zh-TW" sz="1400" b="1" dirty="0" smtClean="0">
              <a:latin typeface="微軟正黑體" panose="020B0604030504040204" pitchFamily="34" charset="-120"/>
              <a:ea typeface="微軟正黑體" panose="020B0604030504040204" pitchFamily="34" charset="-120"/>
            </a:endParaRPr>
          </a:p>
          <a:p>
            <a:pPr marL="82296" indent="0">
              <a:buNone/>
            </a:pPr>
            <a:r>
              <a:rPr lang="en-US" altLang="zh-TW" sz="1400" b="1" dirty="0" smtClean="0">
                <a:latin typeface="微軟正黑體" panose="020B0604030504040204" pitchFamily="34" charset="-120"/>
                <a:ea typeface="微軟正黑體" panose="020B0604030504040204" pitchFamily="34" charset="-120"/>
              </a:rPr>
              <a:t>3. </a:t>
            </a:r>
            <a:r>
              <a:rPr lang="zh-TW" altLang="zh-HK" sz="1400" dirty="0" smtClean="0">
                <a:latin typeface="微軟正黑體" panose="020B0604030504040204" pitchFamily="34" charset="-120"/>
                <a:ea typeface="微軟正黑體" panose="020B0604030504040204" pitchFamily="34" charset="-120"/>
              </a:rPr>
              <a:t>計時器</a:t>
            </a:r>
            <a:r>
              <a:rPr lang="zh-TW" altLang="zh-HK" sz="1400" dirty="0">
                <a:latin typeface="微軟正黑體" panose="020B0604030504040204" pitchFamily="34" charset="-120"/>
                <a:ea typeface="微軟正黑體" panose="020B0604030504040204" pitchFamily="34" charset="-120"/>
              </a:rPr>
              <a:t>會置於賽道板末。</a:t>
            </a:r>
            <a:r>
              <a:rPr lang="zh-TW" altLang="zh-HK" sz="1400" b="1" u="sng" dirty="0">
                <a:solidFill>
                  <a:srgbClr val="FF0000"/>
                </a:solidFill>
                <a:latin typeface="微軟正黑體" panose="020B0604030504040204" pitchFamily="34" charset="-120"/>
                <a:ea typeface="微軟正黑體" panose="020B0604030504040204" pitchFamily="34" charset="-120"/>
              </a:rPr>
              <a:t>計時器使用紅外測障傳感器安裝在起跑端及終點端，安裝高度約為離地</a:t>
            </a:r>
            <a:r>
              <a:rPr lang="en-US" altLang="zh-HK" sz="1400" b="1" u="sng" dirty="0">
                <a:solidFill>
                  <a:srgbClr val="FF0000"/>
                </a:solidFill>
                <a:latin typeface="微軟正黑體" panose="020B0604030504040204" pitchFamily="34" charset="-120"/>
                <a:ea typeface="微軟正黑體" panose="020B0604030504040204" pitchFamily="34" charset="-120"/>
              </a:rPr>
              <a:t>120mm</a:t>
            </a:r>
            <a:r>
              <a:rPr lang="zh-TW" altLang="zh-HK" sz="1400" b="1" u="sng" dirty="0">
                <a:solidFill>
                  <a:srgbClr val="FF0000"/>
                </a:solidFill>
                <a:latin typeface="微軟正黑體" panose="020B0604030504040204" pitchFamily="34" charset="-120"/>
                <a:ea typeface="微軟正黑體" panose="020B0604030504040204" pitchFamily="34" charset="-120"/>
              </a:rPr>
              <a:t>處</a:t>
            </a:r>
            <a:r>
              <a:rPr lang="zh-TW" altLang="zh-HK" sz="1400" b="1" u="sng" dirty="0" smtClean="0">
                <a:solidFill>
                  <a:srgbClr val="FF0000"/>
                </a:solidFill>
                <a:latin typeface="微軟正黑體" panose="020B0604030504040204" pitchFamily="34" charset="-120"/>
                <a:ea typeface="微軟正黑體" panose="020B0604030504040204" pitchFamily="34" charset="-120"/>
              </a:rPr>
              <a:t>。</a:t>
            </a:r>
            <a:endParaRPr lang="en-US" altLang="zh-TW" sz="1400" b="1" u="sng" dirty="0" smtClean="0">
              <a:solidFill>
                <a:srgbClr val="FF0000"/>
              </a:solidFill>
              <a:latin typeface="微軟正黑體" panose="020B0604030504040204" pitchFamily="34" charset="-120"/>
              <a:ea typeface="微軟正黑體" panose="020B0604030504040204" pitchFamily="34" charset="-120"/>
            </a:endParaRPr>
          </a:p>
          <a:p>
            <a:pPr marL="82296" indent="0">
              <a:buNone/>
            </a:pPr>
            <a:r>
              <a:rPr lang="zh-TW" altLang="zh-HK" sz="1400" b="1" dirty="0">
                <a:latin typeface="微軟正黑體" panose="020B0604030504040204" pitchFamily="34" charset="-120"/>
                <a:ea typeface="微軟正黑體" panose="020B0604030504040204" pitchFamily="34" charset="-120"/>
              </a:rPr>
              <a:t>比賽</a:t>
            </a:r>
            <a:r>
              <a:rPr lang="zh-TW" altLang="zh-HK" sz="1400" b="1" dirty="0" smtClean="0">
                <a:latin typeface="微軟正黑體" panose="020B0604030504040204" pitchFamily="34" charset="-120"/>
                <a:ea typeface="微軟正黑體" panose="020B0604030504040204" pitchFamily="34" charset="-120"/>
              </a:rPr>
              <a:t>規則</a:t>
            </a:r>
            <a:endParaRPr lang="en-US" altLang="zh-TW" sz="1400" b="1" dirty="0" smtClean="0">
              <a:latin typeface="微軟正黑體" panose="020B0604030504040204" pitchFamily="34" charset="-120"/>
              <a:ea typeface="微軟正黑體" panose="020B0604030504040204" pitchFamily="34" charset="-120"/>
            </a:endParaRPr>
          </a:p>
          <a:p>
            <a:pPr marL="82296" indent="0">
              <a:buNone/>
            </a:pPr>
            <a:r>
              <a:rPr lang="en-US" altLang="zh-TW" sz="1400" b="1" dirty="0" smtClean="0">
                <a:latin typeface="微軟正黑體" panose="020B0604030504040204" pitchFamily="34" charset="-120"/>
                <a:ea typeface="微軟正黑體" panose="020B0604030504040204" pitchFamily="34" charset="-120"/>
              </a:rPr>
              <a:t>5.</a:t>
            </a:r>
            <a:r>
              <a:rPr lang="en-US" altLang="zh-HK" sz="1400" b="1" dirty="0">
                <a:latin typeface="微軟正黑體" panose="020B0604030504040204" pitchFamily="34" charset="-120"/>
                <a:ea typeface="微軟正黑體" panose="020B0604030504040204" pitchFamily="34" charset="-120"/>
              </a:rPr>
              <a:t> </a:t>
            </a:r>
            <a:r>
              <a:rPr lang="en-US" altLang="zh-HK" sz="1400" b="1" u="sng" dirty="0">
                <a:solidFill>
                  <a:srgbClr val="FF0000"/>
                </a:solidFill>
                <a:latin typeface="微軟正黑體" panose="020B0604030504040204" pitchFamily="34" charset="-120"/>
                <a:ea typeface="微軟正黑體" panose="020B0604030504040204" pitchFamily="34" charset="-120"/>
              </a:rPr>
              <a:t>*</a:t>
            </a:r>
            <a:r>
              <a:rPr lang="zh-TW" altLang="zh-HK" sz="1400" b="1" u="sng" dirty="0">
                <a:solidFill>
                  <a:srgbClr val="FF0000"/>
                </a:solidFill>
                <a:latin typeface="微軟正黑體" panose="020B0604030504040204" pitchFamily="34" charset="-120"/>
                <a:ea typeface="微軟正黑體" panose="020B0604030504040204" pitchFamily="34" charset="-120"/>
              </a:rPr>
              <a:t>若機械人未能觸發計時器啓動或結束，將會獲得一次重試機會，如重試後計時器還不能記錄時間，此隊伍該次的完成時間將記錄為</a:t>
            </a:r>
            <a:r>
              <a:rPr lang="en-US" altLang="zh-HK" sz="1400" b="1" u="sng" dirty="0">
                <a:solidFill>
                  <a:srgbClr val="FF0000"/>
                </a:solidFill>
                <a:latin typeface="微軟正黑體" panose="020B0604030504040204" pitchFamily="34" charset="-120"/>
                <a:ea typeface="微軟正黑體" panose="020B0604030504040204" pitchFamily="34" charset="-120"/>
              </a:rPr>
              <a:t>30</a:t>
            </a:r>
            <a:r>
              <a:rPr lang="zh-TW" altLang="zh-HK" sz="1400" b="1" u="sng" dirty="0">
                <a:solidFill>
                  <a:srgbClr val="FF0000"/>
                </a:solidFill>
                <a:latin typeface="微軟正黑體" panose="020B0604030504040204" pitchFamily="34" charset="-120"/>
                <a:ea typeface="微軟正黑體" panose="020B0604030504040204" pitchFamily="34" charset="-120"/>
              </a:rPr>
              <a:t>秒。</a:t>
            </a:r>
            <a:endParaRPr lang="zh-TW" altLang="zh-HK" sz="1400" u="sng" dirty="0">
              <a:solidFill>
                <a:srgbClr val="FF0000"/>
              </a:solidFill>
              <a:latin typeface="微軟正黑體" panose="020B0604030504040204" pitchFamily="34" charset="-120"/>
              <a:ea typeface="微軟正黑體" panose="020B0604030504040204" pitchFamily="34" charset="-120"/>
            </a:endParaRPr>
          </a:p>
          <a:p>
            <a:pPr marL="82296" indent="0">
              <a:buNone/>
            </a:pPr>
            <a:endParaRPr lang="zh-TW" altLang="zh-HK" sz="1600" dirty="0"/>
          </a:p>
          <a:p>
            <a:pPr marL="82296" indent="0">
              <a:buNone/>
            </a:pPr>
            <a:endParaRPr lang="zh-TW" altLang="zh-HK" sz="1600" u="sng" dirty="0">
              <a:solidFill>
                <a:srgbClr val="FF0000"/>
              </a:solidFill>
            </a:endParaRPr>
          </a:p>
          <a:p>
            <a:pPr marL="82296" indent="0">
              <a:buNone/>
            </a:pPr>
            <a:endParaRPr lang="zh-TW" altLang="zh-HK" sz="1600" dirty="0"/>
          </a:p>
          <a:p>
            <a:endParaRPr lang="zh-HK" altLang="en-US" sz="1600" dirty="0"/>
          </a:p>
        </p:txBody>
      </p:sp>
      <p:sp>
        <p:nvSpPr>
          <p:cNvPr id="5" name="內容版面配置區 2"/>
          <p:cNvSpPr txBox="1">
            <a:spLocks/>
          </p:cNvSpPr>
          <p:nvPr/>
        </p:nvSpPr>
        <p:spPr>
          <a:xfrm>
            <a:off x="1435608" y="4293096"/>
            <a:ext cx="7498080" cy="2232248"/>
          </a:xfrm>
          <a:prstGeom prst="rect">
            <a:avLst/>
          </a:prstGeom>
          <a:ln>
            <a:solidFill>
              <a:schemeClr val="accent2">
                <a:lumMod val="50000"/>
              </a:schemeClr>
            </a:solidFill>
          </a:ln>
        </p:spPr>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rgbClr val="3891A7"/>
              </a:buClr>
            </a:pPr>
            <a:r>
              <a:rPr lang="zh-TW" altLang="zh-HK" sz="1500" b="1" dirty="0">
                <a:solidFill>
                  <a:prstClr val="black"/>
                </a:solidFill>
                <a:latin typeface="微軟正黑體" panose="020B0604030504040204" pitchFamily="34" charset="-120"/>
              </a:rPr>
              <a:t>機械人三項接力比賽</a:t>
            </a:r>
            <a:r>
              <a:rPr lang="zh-TW" altLang="zh-HK" sz="1500" b="1" dirty="0" smtClean="0">
                <a:solidFill>
                  <a:prstClr val="black"/>
                </a:solidFill>
                <a:latin typeface="微軟正黑體" panose="020B0604030504040204" pitchFamily="34" charset="-120"/>
              </a:rPr>
              <a:t>規則</a:t>
            </a:r>
            <a:r>
              <a:rPr lang="en-US" altLang="zh-TW" sz="1500" b="1" dirty="0" smtClean="0">
                <a:solidFill>
                  <a:prstClr val="black"/>
                </a:solidFill>
                <a:latin typeface="微軟正黑體" panose="020B0604030504040204" pitchFamily="34" charset="-120"/>
              </a:rPr>
              <a:t> (</a:t>
            </a:r>
            <a:r>
              <a:rPr lang="zh-TW" altLang="en-US" sz="1500" b="1" dirty="0" smtClean="0">
                <a:solidFill>
                  <a:prstClr val="black"/>
                </a:solidFill>
                <a:latin typeface="微軟正黑體" panose="020B0604030504040204" pitchFamily="34" charset="-120"/>
              </a:rPr>
              <a:t>中學組及小學組</a:t>
            </a:r>
            <a:r>
              <a:rPr lang="en-US" altLang="zh-TW" sz="1500" b="1" dirty="0" smtClean="0">
                <a:solidFill>
                  <a:prstClr val="black"/>
                </a:solidFill>
                <a:latin typeface="微軟正黑體" panose="020B0604030504040204" pitchFamily="34" charset="-120"/>
              </a:rPr>
              <a:t>)</a:t>
            </a:r>
          </a:p>
          <a:p>
            <a:pPr marL="82296" indent="0">
              <a:buClr>
                <a:srgbClr val="3891A7"/>
              </a:buClr>
              <a:buFont typeface="Wingdings 2"/>
              <a:buNone/>
            </a:pPr>
            <a:r>
              <a:rPr lang="zh-TW" altLang="zh-HK" sz="1500" b="1" dirty="0" smtClean="0">
                <a:solidFill>
                  <a:prstClr val="black"/>
                </a:solidFill>
                <a:latin typeface="微軟正黑體" panose="020B0604030504040204" pitchFamily="34" charset="-120"/>
              </a:rPr>
              <a:t>機械人規格</a:t>
            </a:r>
            <a:endParaRPr lang="en-US" altLang="zh-TW" sz="1500" b="1" dirty="0" smtClean="0">
              <a:solidFill>
                <a:prstClr val="black"/>
              </a:solidFill>
              <a:latin typeface="微軟正黑體" panose="020B0604030504040204" pitchFamily="34" charset="-120"/>
            </a:endParaRPr>
          </a:p>
          <a:p>
            <a:pPr marL="82296" indent="0" fontAlgn="base">
              <a:spcAft>
                <a:spcPct val="0"/>
              </a:spcAft>
              <a:buClr>
                <a:srgbClr val="3891A7"/>
              </a:buClr>
              <a:buFont typeface="Wingdings 2"/>
              <a:buNone/>
            </a:pPr>
            <a:r>
              <a:rPr lang="en-US" altLang="zh-TW" sz="1500" dirty="0" smtClean="0">
                <a:solidFill>
                  <a:prstClr val="black"/>
                </a:solidFill>
                <a:latin typeface="微軟正黑體" panose="020B0604030504040204" pitchFamily="34" charset="-120"/>
              </a:rPr>
              <a:t>3. </a:t>
            </a:r>
            <a:r>
              <a:rPr lang="zh-TW" altLang="zh-HK" sz="1500" dirty="0" smtClean="0">
                <a:solidFill>
                  <a:prstClr val="black"/>
                </a:solidFill>
                <a:latin typeface="微軟正黑體" panose="020B0604030504040204" pitchFamily="34" charset="-120"/>
              </a:rPr>
              <a:t>所有</a:t>
            </a:r>
            <a:r>
              <a:rPr lang="zh-TW" altLang="zh-HK" sz="1500" dirty="0">
                <a:solidFill>
                  <a:prstClr val="black"/>
                </a:solidFill>
                <a:latin typeface="微軟正黑體" panose="020B0604030504040204" pitchFamily="34" charset="-120"/>
              </a:rPr>
              <a:t>機械人均不能採用輪式（或類似於輪子的轉動）驅動，亦不能用輔助輪。</a:t>
            </a:r>
            <a:r>
              <a:rPr lang="zh-TW" altLang="zh-HK" sz="1500" b="1" u="sng" dirty="0">
                <a:solidFill>
                  <a:srgbClr val="FF0000"/>
                </a:solidFill>
                <a:latin typeface="微軟正黑體" panose="020B0604030504040204" pitchFamily="34" charset="-120"/>
              </a:rPr>
              <a:t>及任何圓形物件輔助</a:t>
            </a:r>
            <a:r>
              <a:rPr lang="zh-TW" altLang="zh-HK" sz="1500" dirty="0" smtClean="0">
                <a:solidFill>
                  <a:prstClr val="black"/>
                </a:solidFill>
                <a:latin typeface="微軟正黑體" panose="020B0604030504040204" pitchFamily="34" charset="-120"/>
              </a:rPr>
              <a:t>。</a:t>
            </a:r>
            <a:endParaRPr lang="en-US" altLang="zh-TW" sz="1500" dirty="0" smtClean="0">
              <a:solidFill>
                <a:prstClr val="black"/>
              </a:solidFill>
              <a:latin typeface="微軟正黑體" panose="020B0604030504040204" pitchFamily="34" charset="-120"/>
            </a:endParaRPr>
          </a:p>
          <a:p>
            <a:pPr marL="82296" indent="0" fontAlgn="base">
              <a:spcAft>
                <a:spcPct val="0"/>
              </a:spcAft>
              <a:buClr>
                <a:srgbClr val="3891A7"/>
              </a:buClr>
              <a:buFont typeface="Wingdings 2"/>
              <a:buNone/>
            </a:pPr>
            <a:r>
              <a:rPr lang="zh-TW" altLang="zh-HK" sz="1500" b="1" dirty="0" smtClean="0">
                <a:solidFill>
                  <a:prstClr val="black"/>
                </a:solidFill>
                <a:latin typeface="微軟正黑體" panose="020B0604030504040204" pitchFamily="34" charset="-120"/>
              </a:rPr>
              <a:t>比賽</a:t>
            </a:r>
            <a:r>
              <a:rPr lang="zh-TW" altLang="zh-HK" sz="1500" b="1" dirty="0">
                <a:solidFill>
                  <a:prstClr val="black"/>
                </a:solidFill>
                <a:latin typeface="微軟正黑體" panose="020B0604030504040204" pitchFamily="34" charset="-120"/>
              </a:rPr>
              <a:t>規則</a:t>
            </a:r>
            <a:endParaRPr lang="en-US" altLang="zh-TW" sz="1500" b="1" dirty="0">
              <a:solidFill>
                <a:prstClr val="black"/>
              </a:solidFill>
              <a:latin typeface="微軟正黑體" panose="020B0604030504040204" pitchFamily="34" charset="-120"/>
            </a:endParaRPr>
          </a:p>
          <a:p>
            <a:pPr marL="82296" indent="0">
              <a:buClr>
                <a:srgbClr val="3891A7"/>
              </a:buClr>
              <a:buFont typeface="Wingdings 2"/>
              <a:buNone/>
            </a:pPr>
            <a:r>
              <a:rPr lang="en-US" altLang="zh-TW" sz="1500" b="1" dirty="0" smtClean="0">
                <a:solidFill>
                  <a:prstClr val="black"/>
                </a:solidFill>
                <a:latin typeface="微軟正黑體" panose="020B0604030504040204" pitchFamily="34" charset="-120"/>
              </a:rPr>
              <a:t>2. ...</a:t>
            </a:r>
            <a:r>
              <a:rPr lang="zh-TW" altLang="zh-HK" sz="1500" dirty="0" smtClean="0">
                <a:solidFill>
                  <a:prstClr val="black"/>
                </a:solidFill>
                <a:latin typeface="微軟正黑體" panose="020B0604030504040204" pitchFamily="34" charset="-120"/>
              </a:rPr>
              <a:t>第</a:t>
            </a:r>
            <a:r>
              <a:rPr lang="zh-TW" altLang="zh-HK" sz="1500" dirty="0">
                <a:solidFill>
                  <a:prstClr val="black"/>
                </a:solidFill>
                <a:latin typeface="微軟正黑體" panose="020B0604030504040204" pitchFamily="34" charset="-120"/>
              </a:rPr>
              <a:t>一個機械人</a:t>
            </a:r>
            <a:r>
              <a:rPr lang="en-US" altLang="zh-HK" sz="1500" dirty="0">
                <a:solidFill>
                  <a:prstClr val="black"/>
                </a:solidFill>
                <a:latin typeface="微軟正黑體" panose="020B0604030504040204" pitchFamily="34" charset="-120"/>
              </a:rPr>
              <a:t>(4</a:t>
            </a:r>
            <a:r>
              <a:rPr lang="zh-TW" altLang="zh-HK" sz="1500" dirty="0">
                <a:solidFill>
                  <a:prstClr val="black"/>
                </a:solidFill>
                <a:latin typeface="微軟正黑體" panose="020B0604030504040204" pitchFamily="34" charset="-120"/>
              </a:rPr>
              <a:t>足短跑機械人</a:t>
            </a:r>
            <a:r>
              <a:rPr lang="en-US" altLang="zh-HK" sz="1500" dirty="0">
                <a:solidFill>
                  <a:prstClr val="black"/>
                </a:solidFill>
                <a:latin typeface="微軟正黑體" panose="020B0604030504040204" pitchFamily="34" charset="-120"/>
              </a:rPr>
              <a:t>)</a:t>
            </a:r>
            <a:r>
              <a:rPr lang="zh-TW" altLang="zh-HK" sz="1500" dirty="0">
                <a:solidFill>
                  <a:prstClr val="black"/>
                </a:solidFill>
                <a:latin typeface="微軟正黑體" panose="020B0604030504040204" pitchFamily="34" charset="-120"/>
              </a:rPr>
              <a:t>從起點出發，機身</a:t>
            </a:r>
            <a:r>
              <a:rPr lang="zh-TW" altLang="zh-HK" sz="1500" b="1" u="sng" dirty="0">
                <a:solidFill>
                  <a:srgbClr val="FF0000"/>
                </a:solidFill>
                <a:latin typeface="微軟正黑體" panose="020B0604030504040204" pitchFamily="34" charset="-120"/>
              </a:rPr>
              <a:t>完全</a:t>
            </a:r>
            <a:r>
              <a:rPr lang="zh-TW" altLang="zh-HK" sz="1500" dirty="0">
                <a:solidFill>
                  <a:prstClr val="black"/>
                </a:solidFill>
                <a:latin typeface="微軟正黑體" panose="020B0604030504040204" pitchFamily="34" charset="-120"/>
              </a:rPr>
              <a:t>越過紅線後參賽者方可拔出手搖發電裝置插頭插於第二個機械人</a:t>
            </a:r>
            <a:r>
              <a:rPr lang="en-US" altLang="zh-HK" sz="1500" dirty="0">
                <a:solidFill>
                  <a:prstClr val="black"/>
                </a:solidFill>
                <a:latin typeface="微軟正黑體" panose="020B0604030504040204" pitchFamily="34" charset="-120"/>
              </a:rPr>
              <a:t>(</a:t>
            </a:r>
            <a:r>
              <a:rPr lang="zh-TW" altLang="zh-HK" sz="1500" dirty="0">
                <a:solidFill>
                  <a:prstClr val="black"/>
                </a:solidFill>
                <a:latin typeface="微軟正黑體" panose="020B0604030504040204" pitchFamily="34" charset="-120"/>
              </a:rPr>
              <a:t>爬梯機械人</a:t>
            </a:r>
            <a:r>
              <a:rPr lang="en-US" altLang="zh-HK" sz="1500" dirty="0">
                <a:solidFill>
                  <a:prstClr val="black"/>
                </a:solidFill>
                <a:latin typeface="微軟正黑體" panose="020B0604030504040204" pitchFamily="34" charset="-120"/>
              </a:rPr>
              <a:t>)</a:t>
            </a:r>
            <a:r>
              <a:rPr lang="zh-TW" altLang="zh-HK" sz="1500" dirty="0">
                <a:solidFill>
                  <a:prstClr val="black"/>
                </a:solidFill>
                <a:latin typeface="微軟正黑體" panose="020B0604030504040204" pitchFamily="34" charset="-120"/>
              </a:rPr>
              <a:t>的插座。爬梯機械人在梯的外面向上爬至</a:t>
            </a:r>
            <a:r>
              <a:rPr lang="zh-TW" altLang="zh-HK" sz="1500" b="1" u="sng" dirty="0">
                <a:solidFill>
                  <a:srgbClr val="FF0000"/>
                </a:solidFill>
                <a:latin typeface="微軟正黑體" panose="020B0604030504040204" pitchFamily="34" charset="-120"/>
              </a:rPr>
              <a:t>頂部</a:t>
            </a:r>
            <a:r>
              <a:rPr lang="en-US" altLang="zh-HK" sz="1500" b="1" u="sng" dirty="0">
                <a:solidFill>
                  <a:srgbClr val="FF0000"/>
                </a:solidFill>
                <a:latin typeface="微軟正黑體" panose="020B0604030504040204" pitchFamily="34" charset="-120"/>
              </a:rPr>
              <a:t>(</a:t>
            </a:r>
            <a:r>
              <a:rPr lang="zh-TW" altLang="zh-HK" sz="1500" b="1" u="sng" dirty="0">
                <a:solidFill>
                  <a:srgbClr val="FF0000"/>
                </a:solidFill>
                <a:latin typeface="微軟正黑體" panose="020B0604030504040204" pitchFamily="34" charset="-120"/>
              </a:rPr>
              <a:t>最頂的梯級</a:t>
            </a:r>
            <a:r>
              <a:rPr lang="en-US" altLang="zh-HK" sz="1500" b="1" u="sng" dirty="0">
                <a:solidFill>
                  <a:srgbClr val="FF0000"/>
                </a:solidFill>
                <a:latin typeface="微軟正黑體" panose="020B0604030504040204" pitchFamily="34" charset="-120"/>
              </a:rPr>
              <a:t>)</a:t>
            </a:r>
            <a:r>
              <a:rPr lang="zh-TW" altLang="zh-HK" sz="1500" dirty="0">
                <a:solidFill>
                  <a:prstClr val="black"/>
                </a:solidFill>
                <a:latin typeface="微軟正黑體" panose="020B0604030504040204" pitchFamily="34" charset="-120"/>
              </a:rPr>
              <a:t>，機身前端</a:t>
            </a:r>
            <a:r>
              <a:rPr lang="zh-TW" altLang="zh-HK" sz="1500" dirty="0" smtClean="0">
                <a:solidFill>
                  <a:prstClr val="black"/>
                </a:solidFill>
                <a:latin typeface="微軟正黑體" panose="020B0604030504040204" pitchFamily="34" charset="-120"/>
              </a:rPr>
              <a:t>越</a:t>
            </a:r>
            <a:r>
              <a:rPr lang="en-US" altLang="zh-TW" sz="1500" dirty="0" smtClean="0">
                <a:solidFill>
                  <a:prstClr val="black"/>
                </a:solidFill>
                <a:latin typeface="微軟正黑體" panose="020B0604030504040204" pitchFamily="34" charset="-120"/>
              </a:rPr>
              <a:t>…</a:t>
            </a:r>
          </a:p>
          <a:p>
            <a:pPr marL="82296" indent="0">
              <a:buClr>
                <a:srgbClr val="3891A7"/>
              </a:buClr>
              <a:buFont typeface="Wingdings 2"/>
              <a:buNone/>
            </a:pPr>
            <a:r>
              <a:rPr lang="en-US" altLang="zh-TW" sz="1500" dirty="0" smtClean="0">
                <a:solidFill>
                  <a:prstClr val="black"/>
                </a:solidFill>
                <a:latin typeface="微軟正黑體" panose="020B0604030504040204" pitchFamily="34" charset="-120"/>
              </a:rPr>
              <a:t>3.</a:t>
            </a:r>
            <a:r>
              <a:rPr lang="zh-TW" altLang="zh-HK" sz="1500" b="1" u="sng" dirty="0">
                <a:solidFill>
                  <a:srgbClr val="FF0000"/>
                </a:solidFill>
                <a:latin typeface="微軟正黑體" panose="020B0604030504040204" pitchFamily="34" charset="-120"/>
              </a:rPr>
              <a:t>若機械人未滿足條件，裁判將要求重走該段未合要求的路段，這段時間並不作重新計時或任何補時</a:t>
            </a:r>
            <a:r>
              <a:rPr lang="zh-TW" altLang="zh-HK" sz="1500" b="1" u="sng" dirty="0" smtClean="0">
                <a:solidFill>
                  <a:srgbClr val="FF0000"/>
                </a:solidFill>
                <a:latin typeface="微軟正黑體" panose="020B0604030504040204" pitchFamily="34" charset="-120"/>
              </a:rPr>
              <a:t>。</a:t>
            </a:r>
            <a:endParaRPr lang="en-US" altLang="zh-TW" sz="1500" u="sng" dirty="0" smtClean="0">
              <a:solidFill>
                <a:srgbClr val="FF0000"/>
              </a:solidFill>
              <a:latin typeface="微軟正黑體" panose="020B0604030504040204" pitchFamily="34" charset="-120"/>
            </a:endParaRPr>
          </a:p>
          <a:p>
            <a:pPr marL="82296" indent="0">
              <a:buClr>
                <a:srgbClr val="3891A7"/>
              </a:buClr>
              <a:buFont typeface="Wingdings 2"/>
              <a:buNone/>
            </a:pPr>
            <a:endParaRPr lang="zh-TW" altLang="zh-HK" sz="1600" dirty="0" smtClean="0">
              <a:solidFill>
                <a:prstClr val="black"/>
              </a:solidFill>
            </a:endParaRPr>
          </a:p>
          <a:p>
            <a:pPr marL="82296" indent="0">
              <a:buClr>
                <a:srgbClr val="3891A7"/>
              </a:buClr>
              <a:buFont typeface="Wingdings 2"/>
              <a:buNone/>
            </a:pPr>
            <a:endParaRPr lang="zh-TW" altLang="zh-HK" sz="1600" u="sng" dirty="0" smtClean="0">
              <a:solidFill>
                <a:srgbClr val="FF0000"/>
              </a:solidFill>
            </a:endParaRPr>
          </a:p>
          <a:p>
            <a:pPr marL="82296" indent="0">
              <a:buClr>
                <a:srgbClr val="3891A7"/>
              </a:buClr>
              <a:buFont typeface="Wingdings 2"/>
              <a:buNone/>
            </a:pPr>
            <a:endParaRPr lang="zh-TW" altLang="zh-HK" sz="1600" dirty="0" smtClean="0">
              <a:solidFill>
                <a:prstClr val="black"/>
              </a:solidFill>
            </a:endParaRPr>
          </a:p>
          <a:p>
            <a:pPr>
              <a:buClr>
                <a:srgbClr val="3891A7"/>
              </a:buClr>
            </a:pPr>
            <a:endParaRPr lang="zh-HK" altLang="en-US" sz="1600" dirty="0">
              <a:solidFill>
                <a:prstClr val="black"/>
              </a:solidFill>
            </a:endParaRPr>
          </a:p>
        </p:txBody>
      </p:sp>
    </p:spTree>
    <p:extLst>
      <p:ext uri="{BB962C8B-B14F-4D97-AF65-F5344CB8AC3E}">
        <p14:creationId xmlns:p14="http://schemas.microsoft.com/office/powerpoint/2010/main" val="2903197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idx="1"/>
            <p:extLst/>
          </p:nvPr>
        </p:nvGraphicFramePr>
        <p:xfrm>
          <a:off x="1357293" y="1357298"/>
          <a:ext cx="7559675" cy="4567255"/>
        </p:xfrm>
        <a:graphic>
          <a:graphicData uri="http://schemas.openxmlformats.org/drawingml/2006/table">
            <a:tbl>
              <a:tblPr firstRow="1" firstCol="1" bandRow="1">
                <a:tableStyleId>{5C22544A-7EE6-4342-B048-85BDC9FD1C3A}</a:tableStyleId>
              </a:tblPr>
              <a:tblGrid>
                <a:gridCol w="886477"/>
                <a:gridCol w="3028794"/>
                <a:gridCol w="886477"/>
                <a:gridCol w="1871450"/>
                <a:gridCol w="886477"/>
              </a:tblGrid>
              <a:tr h="787122">
                <a:tc>
                  <a:txBody>
                    <a:bodyPr/>
                    <a:lstStyle/>
                    <a:p>
                      <a:pPr algn="ctr">
                        <a:spcAft>
                          <a:spcPts val="0"/>
                        </a:spcAft>
                      </a:pPr>
                      <a:r>
                        <a:rPr lang="zh-TW" sz="2400" b="1" kern="0" dirty="0">
                          <a:effectLst/>
                        </a:rPr>
                        <a:t>序號</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項目名稱</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組別</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每隊</a:t>
                      </a:r>
                      <a:r>
                        <a:rPr lang="zh-TW" sz="2400" b="1" kern="0" dirty="0" smtClean="0">
                          <a:effectLst/>
                        </a:rPr>
                        <a:t>參賽</a:t>
                      </a:r>
                      <a:endParaRPr lang="en-US" altLang="zh-TW" sz="2400" b="1" kern="0" dirty="0" smtClean="0">
                        <a:effectLst/>
                      </a:endParaRPr>
                    </a:p>
                    <a:p>
                      <a:pPr algn="ctr">
                        <a:spcAft>
                          <a:spcPts val="0"/>
                        </a:spcAft>
                      </a:pPr>
                      <a:r>
                        <a:rPr lang="zh-TW" sz="2400" b="1" kern="0" dirty="0" smtClean="0">
                          <a:effectLst/>
                        </a:rPr>
                        <a:t>學生</a:t>
                      </a:r>
                      <a:r>
                        <a:rPr lang="zh-TW" sz="2400" b="1" kern="0" dirty="0">
                          <a:effectLst/>
                        </a:rPr>
                        <a:t>人數</a:t>
                      </a:r>
                      <a:endParaRPr lang="zh-TW" sz="2400" b="1" kern="100" dirty="0">
                        <a:solidFill>
                          <a:srgbClr val="000066"/>
                        </a:solidFill>
                        <a:effectLst/>
                        <a:latin typeface="新細明體"/>
                        <a:cs typeface="Times New Roman"/>
                      </a:endParaRPr>
                    </a:p>
                  </a:txBody>
                  <a:tcPr marL="17779" marR="17779" marT="0" marB="0" anchor="ctr"/>
                </a:tc>
                <a:tc>
                  <a:txBody>
                    <a:bodyPr/>
                    <a:lstStyle/>
                    <a:p>
                      <a:pPr algn="ctr">
                        <a:spcAft>
                          <a:spcPts val="0"/>
                        </a:spcAft>
                      </a:pPr>
                      <a:r>
                        <a:rPr lang="zh-TW" sz="2400" b="1" kern="0" dirty="0">
                          <a:effectLst/>
                        </a:rPr>
                        <a:t>類別</a:t>
                      </a:r>
                      <a:endParaRPr lang="zh-TW" sz="2400" b="1" kern="100" dirty="0">
                        <a:solidFill>
                          <a:srgbClr val="000066"/>
                        </a:solidFill>
                        <a:effectLst/>
                        <a:latin typeface="新細明體"/>
                        <a:cs typeface="Times New Roman"/>
                      </a:endParaRPr>
                    </a:p>
                  </a:txBody>
                  <a:tcPr marL="17779" marR="17779"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20</a:t>
                      </a:r>
                      <a:endParaRPr lang="zh-TW" sz="2400" b="1" kern="0" dirty="0">
                        <a:solidFill>
                          <a:schemeClr val="lt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kumimoji="0" lang="zh-TW" altLang="zh-TW" sz="2000" b="1" i="0" u="none" strike="noStrike" kern="1200" dirty="0" smtClean="0">
                          <a:solidFill>
                            <a:srgbClr val="FF0000"/>
                          </a:solidFill>
                          <a:effectLst/>
                          <a:latin typeface="新細明體"/>
                          <a:ea typeface="+mn-ea"/>
                          <a:cs typeface="+mn-cs"/>
                        </a:rPr>
                        <a:t>機械人拳擊比賽</a:t>
                      </a:r>
                      <a:endParaRPr kumimoji="0" lang="zh-TW" altLang="en-US" sz="2000" b="1" i="0" u="none" strike="noStrike" kern="1200" dirty="0">
                        <a:solidFill>
                          <a:srgbClr val="FF0000"/>
                        </a:solidFill>
                        <a:effectLst/>
                        <a:latin typeface="新細明體"/>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1</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中階</a:t>
                      </a:r>
                    </a:p>
                  </a:txBody>
                  <a:tcPr marL="68577" marR="68577" marT="0" marB="0" anchor="ctr"/>
                </a:tc>
              </a:tr>
              <a:tr h="540019">
                <a:tc gridSpan="5">
                  <a:txBody>
                    <a:bodyPr/>
                    <a:lstStyle/>
                    <a:p>
                      <a:pPr marL="0" indent="304800" algn="ctr" defTabSz="914400" rtl="0" eaLnBrk="1" latinLnBrk="0" hangingPunct="1">
                        <a:spcBef>
                          <a:spcPts val="300"/>
                        </a:spcBef>
                        <a:spcAft>
                          <a:spcPts val="0"/>
                        </a:spcAft>
                      </a:pPr>
                      <a:r>
                        <a:rPr lang="en-US" sz="2400" b="1" kern="0" dirty="0">
                          <a:solidFill>
                            <a:schemeClr val="lt1"/>
                          </a:solidFill>
                          <a:effectLst/>
                          <a:latin typeface="+mn-lt"/>
                          <a:ea typeface="+mn-ea"/>
                          <a:cs typeface="+mn-cs"/>
                        </a:rPr>
                        <a:t> </a:t>
                      </a:r>
                      <a:endParaRPr lang="zh-TW" sz="2400" b="1" kern="0" dirty="0">
                        <a:solidFill>
                          <a:schemeClr val="lt1"/>
                        </a:solidFill>
                        <a:effectLst/>
                        <a:latin typeface="+mn-lt"/>
                        <a:ea typeface="+mn-ea"/>
                        <a:cs typeface="+mn-cs"/>
                      </a:endParaRPr>
                    </a:p>
                  </a:txBody>
                  <a:tcPr marL="68577" marR="68577" marT="0" marB="0" anchor="ct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21</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手搖發電四足機械馬短跑</a:t>
                      </a:r>
                    </a:p>
                  </a:txBody>
                  <a:tcPr marL="9525" marR="9525" marT="9525"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1</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22</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機械馬短跑接力</a:t>
                      </a:r>
                    </a:p>
                  </a:txBody>
                  <a:tcPr marL="9525" marR="9525" marT="9525"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3</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23</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kumimoji="0" lang="zh-TW" altLang="zh-TW" sz="2000" b="1" i="0" u="none" strike="noStrike" kern="1200" dirty="0" smtClean="0">
                          <a:solidFill>
                            <a:srgbClr val="FF0000"/>
                          </a:solidFill>
                          <a:effectLst/>
                          <a:latin typeface="新細明體"/>
                          <a:ea typeface="+mn-ea"/>
                          <a:cs typeface="+mn-cs"/>
                        </a:rPr>
                        <a:t>手搖發電機械人拉雪橇</a:t>
                      </a:r>
                      <a:endParaRPr kumimoji="0" lang="zh-TW" altLang="en-US" sz="2000" b="1" i="0" u="none" strike="noStrike" kern="1200" dirty="0">
                        <a:solidFill>
                          <a:srgbClr val="FF0000"/>
                        </a:solidFill>
                        <a:effectLst/>
                        <a:latin typeface="新細明體"/>
                        <a:ea typeface="+mn-ea"/>
                        <a:cs typeface="+mn-cs"/>
                      </a:endParaRP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1</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lt1"/>
                          </a:solidFill>
                          <a:effectLst/>
                          <a:latin typeface="+mn-lt"/>
                          <a:ea typeface="+mn-ea"/>
                          <a:cs typeface="+mn-cs"/>
                        </a:rPr>
                        <a:t>24</a:t>
                      </a:r>
                      <a:endParaRPr lang="zh-TW" sz="2400" b="1" kern="0" dirty="0">
                        <a:solidFill>
                          <a:schemeClr val="lt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手搖發電機械人三項接力</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dirty="0">
                          <a:solidFill>
                            <a:schemeClr val="dk1"/>
                          </a:solidFill>
                          <a:effectLst/>
                          <a:latin typeface="+mn-lt"/>
                          <a:ea typeface="+mn-ea"/>
                          <a:cs typeface="+mn-cs"/>
                        </a:rPr>
                        <a:t>3</a:t>
                      </a:r>
                      <a:endParaRPr lang="zh-TW" sz="2400" b="1" kern="0" dirty="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初階</a:t>
                      </a:r>
                    </a:p>
                  </a:txBody>
                  <a:tcPr marL="68577" marR="68577" marT="0" marB="0" anchor="ctr"/>
                </a:tc>
              </a:tr>
              <a:tr h="540019">
                <a:tc>
                  <a:txBody>
                    <a:bodyPr/>
                    <a:lstStyle/>
                    <a:p>
                      <a:pPr marL="0" algn="ctr" defTabSz="914400" rtl="0" eaLnBrk="1" latinLnBrk="0" hangingPunct="1">
                        <a:spcBef>
                          <a:spcPts val="300"/>
                        </a:spcBef>
                        <a:spcAft>
                          <a:spcPts val="0"/>
                        </a:spcAft>
                      </a:pPr>
                      <a:r>
                        <a:rPr lang="en-US" altLang="zh-TW" sz="2400" b="1" kern="0" dirty="0" smtClean="0">
                          <a:solidFill>
                            <a:schemeClr val="bg1"/>
                          </a:solidFill>
                          <a:effectLst/>
                          <a:latin typeface="+mn-lt"/>
                          <a:ea typeface="+mn-ea"/>
                          <a:cs typeface="+mn-cs"/>
                        </a:rPr>
                        <a:t>25</a:t>
                      </a:r>
                      <a:endParaRPr lang="zh-TW" sz="2400" b="1" kern="0" dirty="0">
                        <a:solidFill>
                          <a:schemeClr val="bg1"/>
                        </a:solidFill>
                        <a:effectLst/>
                        <a:latin typeface="+mn-lt"/>
                        <a:ea typeface="+mn-ea"/>
                        <a:cs typeface="+mn-cs"/>
                      </a:endParaRPr>
                    </a:p>
                  </a:txBody>
                  <a:tcPr marL="68577" marR="68577" marT="0" marB="0" anchor="ctr"/>
                </a:tc>
                <a:tc>
                  <a:txBody>
                    <a:bodyPr/>
                    <a:lstStyle/>
                    <a:p>
                      <a:pPr algn="l" fontAlgn="ctr"/>
                      <a:r>
                        <a:rPr lang="zh-TW" altLang="en-US" sz="2000" b="1" i="0" u="none" strike="noStrike" dirty="0">
                          <a:solidFill>
                            <a:srgbClr val="000000"/>
                          </a:solidFill>
                          <a:effectLst/>
                          <a:latin typeface="新細明體"/>
                        </a:rPr>
                        <a:t>手搖發電蹦跳機械人短跑</a:t>
                      </a:r>
                    </a:p>
                  </a:txBody>
                  <a:tcPr marL="9525" marR="9525" marT="9525" marB="0" anchor="ctr"/>
                </a:tc>
                <a:tc>
                  <a:txBody>
                    <a:bodyPr/>
                    <a:lstStyle/>
                    <a:p>
                      <a:pPr marL="0" algn="ctr" defTabSz="914400" rtl="0" eaLnBrk="1" latinLnBrk="0" hangingPunct="1">
                        <a:spcBef>
                          <a:spcPts val="300"/>
                        </a:spcBef>
                        <a:spcAft>
                          <a:spcPts val="0"/>
                        </a:spcAft>
                      </a:pPr>
                      <a:r>
                        <a:rPr lang="zh-TW" sz="2400" b="1" kern="0">
                          <a:solidFill>
                            <a:schemeClr val="dk1"/>
                          </a:solidFill>
                          <a:effectLst/>
                          <a:latin typeface="+mn-lt"/>
                          <a:ea typeface="+mn-ea"/>
                          <a:cs typeface="+mn-cs"/>
                        </a:rPr>
                        <a:t>小學</a:t>
                      </a:r>
                    </a:p>
                  </a:txBody>
                  <a:tcPr marL="68577" marR="68577" marT="0" marB="0" anchor="ctr"/>
                </a:tc>
                <a:tc>
                  <a:txBody>
                    <a:bodyPr/>
                    <a:lstStyle/>
                    <a:p>
                      <a:pPr marL="0" algn="ctr" defTabSz="914400" rtl="0" eaLnBrk="1" latinLnBrk="0" hangingPunct="1">
                        <a:spcBef>
                          <a:spcPts val="300"/>
                        </a:spcBef>
                        <a:spcAft>
                          <a:spcPts val="0"/>
                        </a:spcAft>
                      </a:pPr>
                      <a:r>
                        <a:rPr lang="en-US" sz="2400" b="1" kern="0">
                          <a:solidFill>
                            <a:schemeClr val="dk1"/>
                          </a:solidFill>
                          <a:effectLst/>
                          <a:latin typeface="+mn-lt"/>
                          <a:ea typeface="+mn-ea"/>
                          <a:cs typeface="+mn-cs"/>
                        </a:rPr>
                        <a:t>2</a:t>
                      </a:r>
                      <a:endParaRPr lang="zh-TW" sz="2400" b="1" kern="0">
                        <a:solidFill>
                          <a:schemeClr val="dk1"/>
                        </a:solidFill>
                        <a:effectLst/>
                        <a:latin typeface="+mn-lt"/>
                        <a:ea typeface="+mn-ea"/>
                        <a:cs typeface="+mn-cs"/>
                      </a:endParaRPr>
                    </a:p>
                  </a:txBody>
                  <a:tcPr marL="68577" marR="68577" marT="0" marB="0" anchor="ctr"/>
                </a:tc>
                <a:tc>
                  <a:txBody>
                    <a:bodyPr/>
                    <a:lstStyle/>
                    <a:p>
                      <a:pPr marL="0" algn="ctr" defTabSz="914400" rtl="0" eaLnBrk="1" latinLnBrk="0" hangingPunct="1">
                        <a:spcBef>
                          <a:spcPts val="300"/>
                        </a:spcBef>
                        <a:spcAft>
                          <a:spcPts val="0"/>
                        </a:spcAft>
                      </a:pPr>
                      <a:r>
                        <a:rPr lang="zh-TW" sz="2400" b="1" kern="0" dirty="0">
                          <a:solidFill>
                            <a:schemeClr val="dk1"/>
                          </a:solidFill>
                          <a:effectLst/>
                          <a:latin typeface="+mn-lt"/>
                          <a:ea typeface="+mn-ea"/>
                          <a:cs typeface="+mn-cs"/>
                        </a:rPr>
                        <a:t>初階</a:t>
                      </a:r>
                    </a:p>
                  </a:txBody>
                  <a:tcPr marL="68577" marR="68577" marT="0" marB="0" anchor="ctr"/>
                </a:tc>
              </a:tr>
            </a:tbl>
          </a:graphicData>
        </a:graphic>
      </p:graphicFrame>
      <p:sp>
        <p:nvSpPr>
          <p:cNvPr id="4" name="標題 3"/>
          <p:cNvSpPr>
            <a:spLocks noGrp="1"/>
          </p:cNvSpPr>
          <p:nvPr>
            <p:ph type="title"/>
          </p:nvPr>
        </p:nvSpPr>
        <p:spPr/>
        <p:txBody>
          <a:bodyPr/>
          <a:lstStyle/>
          <a:p>
            <a:r>
              <a:rPr lang="en-US" altLang="zh-TW" dirty="0" smtClean="0"/>
              <a:t>5</a:t>
            </a:r>
            <a:r>
              <a:rPr lang="zh-TW" altLang="en-US" dirty="0" smtClean="0"/>
              <a:t>月</a:t>
            </a:r>
            <a:r>
              <a:rPr lang="en-US" altLang="zh-TW" dirty="0" smtClean="0"/>
              <a:t>21</a:t>
            </a:r>
            <a:r>
              <a:rPr lang="zh-TW" altLang="en-US" dirty="0" smtClean="0"/>
              <a:t>日小學組比賽項目</a:t>
            </a:r>
            <a:endParaRPr lang="zh-TW" altLang="en-US" dirty="0"/>
          </a:p>
        </p:txBody>
      </p:sp>
    </p:spTree>
    <p:extLst>
      <p:ext uri="{BB962C8B-B14F-4D97-AF65-F5344CB8AC3E}">
        <p14:creationId xmlns:p14="http://schemas.microsoft.com/office/powerpoint/2010/main" val="2149253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其他項目賽規修改</a:t>
            </a:r>
            <a:endParaRPr lang="zh-HK" altLang="en-US" dirty="0"/>
          </a:p>
        </p:txBody>
      </p:sp>
      <p:sp>
        <p:nvSpPr>
          <p:cNvPr id="3" name="內容版面配置區 2"/>
          <p:cNvSpPr>
            <a:spLocks noGrp="1"/>
          </p:cNvSpPr>
          <p:nvPr>
            <p:ph idx="1"/>
          </p:nvPr>
        </p:nvSpPr>
        <p:spPr>
          <a:xfrm>
            <a:off x="1435608" y="1447800"/>
            <a:ext cx="7498080" cy="3493368"/>
          </a:xfrm>
          <a:ln>
            <a:solidFill>
              <a:schemeClr val="accent2">
                <a:lumMod val="75000"/>
              </a:schemeClr>
            </a:solidFill>
          </a:ln>
        </p:spPr>
        <p:txBody>
          <a:bodyPr>
            <a:noAutofit/>
          </a:bodyPr>
          <a:lstStyle/>
          <a:p>
            <a:pPr fontAlgn="auto">
              <a:spcAft>
                <a:spcPts val="0"/>
              </a:spcAft>
            </a:pPr>
            <a:r>
              <a:rPr lang="zh-TW" altLang="zh-HK" sz="1400" b="1" dirty="0">
                <a:latin typeface="微軟正黑體" panose="020B0604030504040204" pitchFamily="34" charset="-120"/>
                <a:ea typeface="微軟正黑體" panose="020B0604030504040204" pitchFamily="34" charset="-120"/>
              </a:rPr>
              <a:t>戰鼠短跑比賽</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小學</a:t>
            </a:r>
            <a:r>
              <a:rPr lang="zh-TW" altLang="en-US" sz="1400" b="1" dirty="0" smtClean="0">
                <a:latin typeface="微軟正黑體" panose="020B0604030504040204" pitchFamily="34" charset="-120"/>
                <a:ea typeface="微軟正黑體" panose="020B0604030504040204" pitchFamily="34" charset="-120"/>
              </a:rPr>
              <a:t>組及中學組</a:t>
            </a:r>
            <a:r>
              <a:rPr lang="en-US" altLang="zh-TW" sz="1400" b="1" dirty="0" smtClean="0">
                <a:latin typeface="微軟正黑體" panose="020B0604030504040204" pitchFamily="34" charset="-120"/>
                <a:ea typeface="微軟正黑體" panose="020B0604030504040204" pitchFamily="34" charset="-120"/>
              </a:rPr>
              <a:t>) </a:t>
            </a:r>
          </a:p>
          <a:p>
            <a:pPr marL="82296" indent="0" fontAlgn="auto">
              <a:spcAft>
                <a:spcPts val="0"/>
              </a:spcAft>
              <a:buNone/>
            </a:pPr>
            <a:r>
              <a:rPr lang="zh-TW" altLang="zh-HK" sz="1400" b="1" dirty="0" smtClean="0">
                <a:latin typeface="微軟正黑體" panose="020B0604030504040204" pitchFamily="34" charset="-120"/>
                <a:ea typeface="微軟正黑體" panose="020B0604030504040204" pitchFamily="34" charset="-120"/>
              </a:rPr>
              <a:t>機械人</a:t>
            </a:r>
            <a:r>
              <a:rPr lang="zh-TW" altLang="zh-HK" sz="1400" b="1" dirty="0">
                <a:latin typeface="微軟正黑體" panose="020B0604030504040204" pitchFamily="34" charset="-120"/>
                <a:ea typeface="微軟正黑體" panose="020B0604030504040204" pitchFamily="34" charset="-120"/>
              </a:rPr>
              <a:t>規格</a:t>
            </a:r>
            <a:endParaRPr lang="en-US" altLang="zh-TW" sz="1400" b="1" dirty="0">
              <a:latin typeface="微軟正黑體" panose="020B0604030504040204" pitchFamily="34" charset="-120"/>
              <a:ea typeface="微軟正黑體" panose="020B0604030504040204" pitchFamily="34" charset="-120"/>
            </a:endParaRPr>
          </a:p>
          <a:p>
            <a:pPr marL="82296" indent="0">
              <a:buNone/>
            </a:pPr>
            <a:r>
              <a:rPr lang="en-US" altLang="zh-TW" sz="1400" dirty="0">
                <a:latin typeface="微軟正黑體" panose="020B0604030504040204" pitchFamily="34" charset="-120"/>
                <a:ea typeface="微軟正黑體" panose="020B0604030504040204" pitchFamily="34" charset="-120"/>
              </a:rPr>
              <a:t>2. </a:t>
            </a:r>
            <a:r>
              <a:rPr lang="en-US" altLang="zh-TW" sz="1400" dirty="0" smtClean="0">
                <a:latin typeface="微軟正黑體" panose="020B0604030504040204" pitchFamily="34" charset="-120"/>
                <a:ea typeface="微軟正黑體" panose="020B0604030504040204" pitchFamily="34" charset="-120"/>
              </a:rPr>
              <a:t>…</a:t>
            </a:r>
            <a:r>
              <a:rPr lang="zh-TW" altLang="zh-HK" sz="1400" b="1" u="sng" dirty="0" smtClean="0">
                <a:solidFill>
                  <a:srgbClr val="FF0000"/>
                </a:solidFill>
                <a:latin typeface="微軟正黑體" panose="020B0604030504040204" pitchFamily="34" charset="-120"/>
                <a:ea typeface="微軟正黑體" panose="020B0604030504040204" pitchFamily="34" charset="-120"/>
              </a:rPr>
              <a:t>並</a:t>
            </a:r>
            <a:r>
              <a:rPr lang="zh-TW" altLang="zh-HK" sz="1400" b="1" u="sng" dirty="0">
                <a:solidFill>
                  <a:srgbClr val="FF0000"/>
                </a:solidFill>
                <a:latin typeface="微軟正黑體" panose="020B0604030504040204" pitchFamily="34" charset="-120"/>
                <a:ea typeface="微軟正黑體" panose="020B0604030504040204" pitchFamily="34" charset="-120"/>
              </a:rPr>
              <a:t>必須安裝一條高於</a:t>
            </a:r>
            <a:r>
              <a:rPr lang="en-US" altLang="zh-HK" sz="1400" b="1" u="sng" dirty="0">
                <a:solidFill>
                  <a:srgbClr val="FF0000"/>
                </a:solidFill>
                <a:latin typeface="微軟正黑體" panose="020B0604030504040204" pitchFamily="34" charset="-120"/>
                <a:ea typeface="微軟正黑體" panose="020B0604030504040204" pitchFamily="34" charset="-120"/>
              </a:rPr>
              <a:t>130mm</a:t>
            </a:r>
            <a:r>
              <a:rPr lang="zh-TW" altLang="zh-HK" sz="1400" b="1" u="sng" dirty="0">
                <a:solidFill>
                  <a:srgbClr val="FF0000"/>
                </a:solidFill>
                <a:latin typeface="微軟正黑體" panose="020B0604030504040204" pitchFamily="34" charset="-120"/>
                <a:ea typeface="微軟正黑體" panose="020B0604030504040204" pitchFamily="34" charset="-120"/>
              </a:rPr>
              <a:t>的擋板於騎師上，這個擋板不算入重量及尺寸限制內</a:t>
            </a:r>
            <a:r>
              <a:rPr lang="zh-TW" altLang="zh-HK" sz="1400" b="1" u="sng" dirty="0" smtClean="0">
                <a:solidFill>
                  <a:srgbClr val="FF0000"/>
                </a:solidFill>
                <a:latin typeface="微軟正黑體" panose="020B0604030504040204" pitchFamily="34" charset="-120"/>
                <a:ea typeface="微軟正黑體" panose="020B0604030504040204" pitchFamily="34" charset="-120"/>
              </a:rPr>
              <a:t>。</a:t>
            </a:r>
            <a:endParaRPr lang="en-US" altLang="zh-TW" sz="1400" b="1" u="sng" dirty="0" smtClean="0">
              <a:solidFill>
                <a:srgbClr val="FF0000"/>
              </a:solidFill>
              <a:latin typeface="微軟正黑體" panose="020B0604030504040204" pitchFamily="34" charset="-120"/>
              <a:ea typeface="微軟正黑體" panose="020B0604030504040204" pitchFamily="34" charset="-120"/>
            </a:endParaRPr>
          </a:p>
          <a:p>
            <a:pPr marL="82296" indent="0">
              <a:buNone/>
            </a:pPr>
            <a:r>
              <a:rPr lang="en-US" altLang="zh-TW" sz="1400" b="1" u="sng"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1400" b="1" u="sng" dirty="0" smtClean="0">
                <a:solidFill>
                  <a:schemeClr val="accent1">
                    <a:lumMod val="75000"/>
                  </a:schemeClr>
                </a:solidFill>
                <a:latin typeface="微軟正黑體" panose="020B0604030504040204" pitchFamily="34" charset="-120"/>
                <a:ea typeface="微軟正黑體" panose="020B0604030504040204" pitchFamily="34" charset="-120"/>
              </a:rPr>
              <a:t>小學組</a:t>
            </a:r>
            <a:r>
              <a:rPr lang="en-US" altLang="zh-TW" sz="1400" b="1" u="sng" dirty="0" smtClean="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3.</a:t>
            </a:r>
            <a:r>
              <a:rPr lang="zh-TW" altLang="zh-HK" sz="1400" dirty="0" smtClean="0">
                <a:latin typeface="微軟正黑體" panose="020B0604030504040204" pitchFamily="34" charset="-120"/>
                <a:ea typeface="微軟正黑體" panose="020B0604030504040204" pitchFamily="34" charset="-120"/>
              </a:rPr>
              <a:t>機械人</a:t>
            </a:r>
            <a:r>
              <a:rPr lang="zh-TW" altLang="zh-HK" sz="1400" dirty="0">
                <a:latin typeface="微軟正黑體" panose="020B0604030504040204" pitchFamily="34" charset="-120"/>
                <a:ea typeface="微軟正黑體" panose="020B0604030504040204" pitchFamily="34" charset="-120"/>
              </a:rPr>
              <a:t>必須以重心擺動的方式完成比賽。</a:t>
            </a:r>
            <a:r>
              <a:rPr lang="en-US" altLang="zh-HK" sz="1400" b="1" u="sng" dirty="0">
                <a:solidFill>
                  <a:srgbClr val="FF0000"/>
                </a:solidFill>
                <a:latin typeface="微軟正黑體" panose="020B0604030504040204" pitchFamily="34" charset="-120"/>
                <a:ea typeface="微軟正黑體" panose="020B0604030504040204" pitchFamily="34" charset="-120"/>
              </a:rPr>
              <a:t>(</a:t>
            </a:r>
            <a:r>
              <a:rPr lang="zh-TW" altLang="zh-HK" sz="1400" b="1" u="sng" dirty="0">
                <a:solidFill>
                  <a:srgbClr val="FF0000"/>
                </a:solidFill>
                <a:latin typeface="微軟正黑體" panose="020B0604030504040204" pitchFamily="34" charset="-120"/>
                <a:ea typeface="微軟正黑體" panose="020B0604030504040204" pitchFamily="34" charset="-120"/>
              </a:rPr>
              <a:t>機械人結構如圖所示，不能出現像腿的結構，並有一個明顯的重心擺動。</a:t>
            </a:r>
            <a:r>
              <a:rPr lang="en-US" altLang="zh-HK" sz="1400" b="1" u="sng" dirty="0" smtClean="0">
                <a:solidFill>
                  <a:srgbClr val="FF0000"/>
                </a:solidFill>
                <a:latin typeface="微軟正黑體" panose="020B0604030504040204" pitchFamily="34" charset="-120"/>
                <a:ea typeface="微軟正黑體" panose="020B0604030504040204" pitchFamily="34" charset="-120"/>
              </a:rPr>
              <a:t>)</a:t>
            </a:r>
          </a:p>
          <a:p>
            <a:pPr marL="82296" indent="0">
              <a:buNone/>
            </a:pPr>
            <a:r>
              <a:rPr lang="en-US" altLang="zh-TW" sz="1400" b="1" u="sng"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1400" b="1" u="sng" dirty="0" smtClean="0">
                <a:solidFill>
                  <a:schemeClr val="accent1">
                    <a:lumMod val="75000"/>
                  </a:schemeClr>
                </a:solidFill>
                <a:latin typeface="微軟正黑體" panose="020B0604030504040204" pitchFamily="34" charset="-120"/>
                <a:ea typeface="微軟正黑體" panose="020B0604030504040204" pitchFamily="34" charset="-120"/>
              </a:rPr>
              <a:t>中學</a:t>
            </a:r>
            <a:r>
              <a:rPr lang="zh-TW" altLang="en-US" sz="1400" b="1" u="sng" dirty="0">
                <a:solidFill>
                  <a:schemeClr val="accent1">
                    <a:lumMod val="75000"/>
                  </a:schemeClr>
                </a:solidFill>
                <a:latin typeface="微軟正黑體" panose="020B0604030504040204" pitchFamily="34" charset="-120"/>
                <a:ea typeface="微軟正黑體" panose="020B0604030504040204" pitchFamily="34" charset="-120"/>
              </a:rPr>
              <a:t>組</a:t>
            </a:r>
            <a:r>
              <a:rPr lang="en-US" altLang="zh-TW" sz="1400" b="1" u="sng"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3</a:t>
            </a:r>
            <a:r>
              <a:rPr lang="en-US" altLang="zh-TW" sz="1400" dirty="0" smtClean="0">
                <a:latin typeface="微軟正黑體" panose="020B0604030504040204" pitchFamily="34" charset="-120"/>
                <a:ea typeface="微軟正黑體" panose="020B0604030504040204" pitchFamily="34" charset="-120"/>
              </a:rPr>
              <a:t>.</a:t>
            </a:r>
            <a:r>
              <a:rPr lang="zh-TW" altLang="zh-HK" sz="1400" dirty="0">
                <a:latin typeface="微軟正黑體" panose="020B0604030504040204" pitchFamily="34" charset="-120"/>
                <a:ea typeface="微軟正黑體" panose="020B0604030504040204" pitchFamily="34" charset="-120"/>
              </a:rPr>
              <a:t>機械人必須以開合伸張方式完成比賽。不能用棘輪作輔助。</a:t>
            </a:r>
            <a:r>
              <a:rPr lang="en-US" altLang="zh-HK" sz="1400" b="1" u="sng" dirty="0" smtClean="0">
                <a:solidFill>
                  <a:srgbClr val="FF0000"/>
                </a:solidFill>
                <a:latin typeface="微軟正黑體" panose="020B0604030504040204" pitchFamily="34" charset="-120"/>
                <a:ea typeface="微軟正黑體" panose="020B0604030504040204" pitchFamily="34" charset="-120"/>
              </a:rPr>
              <a:t>(</a:t>
            </a:r>
            <a:r>
              <a:rPr lang="zh-TW" altLang="zh-HK" sz="1400" b="1" u="sng" dirty="0">
                <a:solidFill>
                  <a:srgbClr val="FF0000"/>
                </a:solidFill>
                <a:latin typeface="微軟正黑體" panose="020B0604030504040204" pitchFamily="34" charset="-120"/>
                <a:ea typeface="微軟正黑體" panose="020B0604030504040204" pitchFamily="34" charset="-120"/>
              </a:rPr>
              <a:t>機械人結構如圖所示，不能出現像腿的結構</a:t>
            </a:r>
            <a:r>
              <a:rPr lang="zh-TW" altLang="zh-HK" sz="1400" b="1" u="sng" dirty="0" smtClean="0">
                <a:solidFill>
                  <a:srgbClr val="FF0000"/>
                </a:solidFill>
                <a:latin typeface="微軟正黑體" panose="020B0604030504040204" pitchFamily="34" charset="-120"/>
                <a:ea typeface="微軟正黑體" panose="020B0604030504040204" pitchFamily="34" charset="-120"/>
              </a:rPr>
              <a:t>，並</a:t>
            </a:r>
            <a:r>
              <a:rPr lang="zh-TW" altLang="zh-HK" sz="1400" b="1" u="sng" dirty="0">
                <a:solidFill>
                  <a:srgbClr val="FF0000"/>
                </a:solidFill>
                <a:latin typeface="微軟正黑體" panose="020B0604030504040204" pitchFamily="34" charset="-120"/>
                <a:ea typeface="微軟正黑體" panose="020B0604030504040204" pitchFamily="34" charset="-120"/>
              </a:rPr>
              <a:t>有一個明顯的開合伸張</a:t>
            </a:r>
            <a:r>
              <a:rPr lang="zh-TW" altLang="zh-HK" sz="1400" b="1" u="sng" dirty="0" smtClean="0">
                <a:solidFill>
                  <a:srgbClr val="FF0000"/>
                </a:solidFill>
                <a:latin typeface="微軟正黑體" panose="020B0604030504040204" pitchFamily="34" charset="-120"/>
                <a:ea typeface="微軟正黑體" panose="020B0604030504040204" pitchFamily="34" charset="-120"/>
              </a:rPr>
              <a:t>。</a:t>
            </a:r>
            <a:r>
              <a:rPr lang="en-US" altLang="zh-HK" sz="1400" b="1" u="sng" dirty="0">
                <a:solidFill>
                  <a:srgbClr val="FF0000"/>
                </a:solidFill>
                <a:latin typeface="微軟正黑體" panose="020B0604030504040204" pitchFamily="34" charset="-120"/>
                <a:ea typeface="微軟正黑體" panose="020B0604030504040204" pitchFamily="34" charset="-120"/>
              </a:rPr>
              <a:t>)</a:t>
            </a:r>
            <a:endParaRPr lang="en-US" altLang="zh-TW" sz="1400" b="1" u="sng" dirty="0">
              <a:solidFill>
                <a:srgbClr val="FF0000"/>
              </a:solidFill>
              <a:latin typeface="微軟正黑體" panose="020B0604030504040204" pitchFamily="34" charset="-120"/>
              <a:ea typeface="微軟正黑體" panose="020B0604030504040204" pitchFamily="34" charset="-120"/>
            </a:endParaRPr>
          </a:p>
          <a:p>
            <a:pPr marL="82296" indent="0">
              <a:buNone/>
            </a:pPr>
            <a:r>
              <a:rPr lang="zh-TW" altLang="zh-HK" sz="1400" b="1" dirty="0" smtClean="0">
                <a:latin typeface="微軟正黑體" panose="020B0604030504040204" pitchFamily="34" charset="-120"/>
                <a:ea typeface="微軟正黑體" panose="020B0604030504040204" pitchFamily="34" charset="-120"/>
              </a:rPr>
              <a:t>比賽</a:t>
            </a:r>
            <a:r>
              <a:rPr lang="zh-TW" altLang="zh-HK" sz="1400" b="1" dirty="0">
                <a:latin typeface="微軟正黑體" panose="020B0604030504040204" pitchFamily="34" charset="-120"/>
                <a:ea typeface="微軟正黑體" panose="020B0604030504040204" pitchFamily="34" charset="-120"/>
              </a:rPr>
              <a:t>場地規格</a:t>
            </a:r>
            <a:endParaRPr lang="en-US" altLang="zh-TW" sz="1400" b="1" dirty="0">
              <a:latin typeface="微軟正黑體" panose="020B0604030504040204" pitchFamily="34" charset="-120"/>
              <a:ea typeface="微軟正黑體" panose="020B0604030504040204" pitchFamily="34" charset="-120"/>
            </a:endParaRPr>
          </a:p>
          <a:p>
            <a:pPr marL="82296" indent="0">
              <a:buNone/>
            </a:pPr>
            <a:r>
              <a:rPr lang="en-US" altLang="zh-TW" sz="1400" b="1" dirty="0">
                <a:latin typeface="微軟正黑體" panose="020B0604030504040204" pitchFamily="34" charset="-120"/>
                <a:ea typeface="微軟正黑體" panose="020B0604030504040204" pitchFamily="34" charset="-120"/>
              </a:rPr>
              <a:t>3. </a:t>
            </a:r>
            <a:r>
              <a:rPr lang="zh-TW" altLang="zh-HK" sz="1400" dirty="0">
                <a:latin typeface="微軟正黑體" panose="020B0604030504040204" pitchFamily="34" charset="-120"/>
                <a:ea typeface="微軟正黑體" panose="020B0604030504040204" pitchFamily="34" charset="-120"/>
              </a:rPr>
              <a:t>計時器會置於賽道板末。</a:t>
            </a:r>
            <a:r>
              <a:rPr lang="zh-TW" altLang="zh-HK" sz="1400" b="1" u="sng" dirty="0">
                <a:solidFill>
                  <a:srgbClr val="FF0000"/>
                </a:solidFill>
                <a:latin typeface="微軟正黑體" panose="020B0604030504040204" pitchFamily="34" charset="-120"/>
                <a:ea typeface="微軟正黑體" panose="020B0604030504040204" pitchFamily="34" charset="-120"/>
              </a:rPr>
              <a:t>計時器使用紅外測障傳感器安裝在起跑端及終點端，安裝高度約為離地</a:t>
            </a:r>
            <a:r>
              <a:rPr lang="en-US" altLang="zh-HK" sz="1400" b="1" u="sng" dirty="0">
                <a:solidFill>
                  <a:srgbClr val="FF0000"/>
                </a:solidFill>
                <a:latin typeface="微軟正黑體" panose="020B0604030504040204" pitchFamily="34" charset="-120"/>
                <a:ea typeface="微軟正黑體" panose="020B0604030504040204" pitchFamily="34" charset="-120"/>
              </a:rPr>
              <a:t>120mm</a:t>
            </a:r>
            <a:r>
              <a:rPr lang="zh-TW" altLang="zh-HK" sz="1400" b="1" u="sng" dirty="0">
                <a:solidFill>
                  <a:srgbClr val="FF0000"/>
                </a:solidFill>
                <a:latin typeface="微軟正黑體" panose="020B0604030504040204" pitchFamily="34" charset="-120"/>
                <a:ea typeface="微軟正黑體" panose="020B0604030504040204" pitchFamily="34" charset="-120"/>
              </a:rPr>
              <a:t>處。</a:t>
            </a:r>
            <a:endParaRPr lang="en-US" altLang="zh-TW" sz="1400" b="1" u="sng" dirty="0">
              <a:solidFill>
                <a:srgbClr val="FF0000"/>
              </a:solidFill>
              <a:latin typeface="微軟正黑體" panose="020B0604030504040204" pitchFamily="34" charset="-120"/>
              <a:ea typeface="微軟正黑體" panose="020B0604030504040204" pitchFamily="34" charset="-120"/>
            </a:endParaRPr>
          </a:p>
          <a:p>
            <a:pPr marL="82296" indent="0">
              <a:buNone/>
            </a:pPr>
            <a:r>
              <a:rPr lang="zh-TW" altLang="zh-HK" sz="1400" b="1" dirty="0">
                <a:latin typeface="微軟正黑體" panose="020B0604030504040204" pitchFamily="34" charset="-120"/>
                <a:ea typeface="微軟正黑體" panose="020B0604030504040204" pitchFamily="34" charset="-120"/>
              </a:rPr>
              <a:t>比賽規則</a:t>
            </a:r>
            <a:endParaRPr lang="en-US" altLang="zh-TW" sz="1400" b="1" dirty="0">
              <a:latin typeface="微軟正黑體" panose="020B0604030504040204" pitchFamily="34" charset="-120"/>
              <a:ea typeface="微軟正黑體" panose="020B0604030504040204" pitchFamily="34" charset="-120"/>
            </a:endParaRPr>
          </a:p>
          <a:p>
            <a:pPr marL="82296" indent="0">
              <a:buNone/>
            </a:pPr>
            <a:r>
              <a:rPr lang="en-US" altLang="zh-TW" sz="1400" b="1" dirty="0">
                <a:latin typeface="微軟正黑體" panose="020B0604030504040204" pitchFamily="34" charset="-120"/>
                <a:ea typeface="微軟正黑體" panose="020B0604030504040204" pitchFamily="34" charset="-120"/>
              </a:rPr>
              <a:t>5.</a:t>
            </a:r>
            <a:r>
              <a:rPr lang="en-US" altLang="zh-HK" sz="1400" b="1" dirty="0">
                <a:latin typeface="微軟正黑體" panose="020B0604030504040204" pitchFamily="34" charset="-120"/>
                <a:ea typeface="微軟正黑體" panose="020B0604030504040204" pitchFamily="34" charset="-120"/>
              </a:rPr>
              <a:t> </a:t>
            </a:r>
            <a:r>
              <a:rPr lang="en-US" altLang="zh-HK" sz="1400" b="1" u="sng" dirty="0">
                <a:solidFill>
                  <a:srgbClr val="FF0000"/>
                </a:solidFill>
                <a:latin typeface="微軟正黑體" panose="020B0604030504040204" pitchFamily="34" charset="-120"/>
                <a:ea typeface="微軟正黑體" panose="020B0604030504040204" pitchFamily="34" charset="-120"/>
              </a:rPr>
              <a:t>*</a:t>
            </a:r>
            <a:r>
              <a:rPr lang="zh-TW" altLang="zh-HK" sz="1400" b="1" u="sng" dirty="0">
                <a:solidFill>
                  <a:srgbClr val="FF0000"/>
                </a:solidFill>
                <a:latin typeface="微軟正黑體" panose="020B0604030504040204" pitchFamily="34" charset="-120"/>
                <a:ea typeface="微軟正黑體" panose="020B0604030504040204" pitchFamily="34" charset="-120"/>
              </a:rPr>
              <a:t>若機械人未能觸發計時器啓動或結束，將會獲得一次重試機會，如重試後計時器還不能記錄時間，此隊伍該次的完成時間將記錄為</a:t>
            </a:r>
            <a:r>
              <a:rPr lang="en-US" altLang="zh-HK" sz="1400" b="1" u="sng" dirty="0">
                <a:solidFill>
                  <a:srgbClr val="FF0000"/>
                </a:solidFill>
                <a:latin typeface="微軟正黑體" panose="020B0604030504040204" pitchFamily="34" charset="-120"/>
                <a:ea typeface="微軟正黑體" panose="020B0604030504040204" pitchFamily="34" charset="-120"/>
              </a:rPr>
              <a:t>30</a:t>
            </a:r>
            <a:r>
              <a:rPr lang="zh-TW" altLang="zh-HK" sz="1400" b="1" u="sng" dirty="0">
                <a:solidFill>
                  <a:srgbClr val="FF0000"/>
                </a:solidFill>
                <a:latin typeface="微軟正黑體" panose="020B0604030504040204" pitchFamily="34" charset="-120"/>
                <a:ea typeface="微軟正黑體" panose="020B0604030504040204" pitchFamily="34" charset="-120"/>
              </a:rPr>
              <a:t>秒</a:t>
            </a:r>
            <a:r>
              <a:rPr lang="zh-TW" altLang="zh-HK" sz="1400" b="1" u="sng" dirty="0" smtClean="0">
                <a:solidFill>
                  <a:srgbClr val="FF0000"/>
                </a:solidFill>
                <a:latin typeface="微軟正黑體" panose="020B0604030504040204" pitchFamily="34" charset="-120"/>
                <a:ea typeface="微軟正黑體" panose="020B0604030504040204" pitchFamily="34" charset="-120"/>
              </a:rPr>
              <a:t>。</a:t>
            </a:r>
            <a:endParaRPr lang="en-US" altLang="zh-TW" sz="1400" b="1" u="sng" dirty="0" smtClean="0">
              <a:solidFill>
                <a:srgbClr val="FF0000"/>
              </a:solidFill>
              <a:latin typeface="微軟正黑體" panose="020B0604030504040204" pitchFamily="34" charset="-120"/>
              <a:ea typeface="微軟正黑體" panose="020B0604030504040204" pitchFamily="34" charset="-120"/>
            </a:endParaRPr>
          </a:p>
          <a:p>
            <a:pPr marL="82296" indent="0">
              <a:buNone/>
            </a:pPr>
            <a:endParaRPr lang="en-US" altLang="zh-TW" sz="1900" b="1" u="sng" dirty="0">
              <a:solidFill>
                <a:srgbClr val="FF0000"/>
              </a:solidFill>
              <a:latin typeface="微軟正黑體" panose="020B0604030504040204" pitchFamily="34" charset="-120"/>
            </a:endParaRPr>
          </a:p>
          <a:p>
            <a:pPr marL="82296" indent="0">
              <a:buNone/>
            </a:pPr>
            <a:endParaRPr lang="en-US" altLang="zh-TW" sz="1900" b="1" u="sng" dirty="0" smtClean="0">
              <a:solidFill>
                <a:srgbClr val="FF0000"/>
              </a:solidFill>
              <a:latin typeface="微軟正黑體" panose="020B0604030504040204" pitchFamily="34" charset="-120"/>
            </a:endParaRPr>
          </a:p>
          <a:p>
            <a:pPr marL="82296" indent="0">
              <a:buNone/>
            </a:pPr>
            <a:endParaRPr lang="en-US" altLang="zh-TW" sz="1900" b="1" u="sng" dirty="0">
              <a:solidFill>
                <a:srgbClr val="FF0000"/>
              </a:solidFill>
              <a:latin typeface="微軟正黑體" panose="020B0604030504040204" pitchFamily="34" charset="-120"/>
            </a:endParaRPr>
          </a:p>
          <a:p>
            <a:pPr marL="82296" indent="0">
              <a:buNone/>
            </a:pPr>
            <a:endParaRPr lang="en-US" altLang="zh-TW" sz="1900" b="1" u="sng" dirty="0" smtClean="0">
              <a:solidFill>
                <a:srgbClr val="FF0000"/>
              </a:solidFill>
              <a:latin typeface="微軟正黑體" panose="020B0604030504040204" pitchFamily="34" charset="-120"/>
            </a:endParaRPr>
          </a:p>
          <a:p>
            <a:pPr marL="82296" indent="0">
              <a:buNone/>
            </a:pPr>
            <a:endParaRPr lang="en-US" altLang="zh-TW" sz="1900" b="1" u="sng" dirty="0">
              <a:solidFill>
                <a:srgbClr val="FF0000"/>
              </a:solidFill>
              <a:latin typeface="微軟正黑體" panose="020B0604030504040204" pitchFamily="34" charset="-120"/>
            </a:endParaRPr>
          </a:p>
          <a:p>
            <a:pPr marL="82296" indent="0">
              <a:buNone/>
            </a:pPr>
            <a:endParaRPr lang="zh-TW" altLang="zh-HK" sz="1900" u="sng" dirty="0">
              <a:solidFill>
                <a:srgbClr val="FF0000"/>
              </a:solidFill>
              <a:latin typeface="微軟正黑體" panose="020B0604030504040204" pitchFamily="34" charset="-120"/>
            </a:endParaRPr>
          </a:p>
          <a:p>
            <a:endParaRPr lang="zh-HK" altLang="en-US" dirty="0"/>
          </a:p>
        </p:txBody>
      </p:sp>
      <p:pic>
        <p:nvPicPr>
          <p:cNvPr id="2050" name="Picture 2" descr="robotic mic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5013176"/>
            <a:ext cx="2088232" cy="147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2195736" y="6192336"/>
            <a:ext cx="1080120" cy="369332"/>
          </a:xfrm>
          <a:prstGeom prst="rect">
            <a:avLst/>
          </a:prstGeom>
          <a:noFill/>
        </p:spPr>
        <p:txBody>
          <a:bodyPr wrap="square" rtlCol="0">
            <a:spAutoFit/>
          </a:bodyPr>
          <a:lstStyle/>
          <a:p>
            <a:pPr fontAlgn="base">
              <a:spcBef>
                <a:spcPct val="0"/>
              </a:spcBef>
              <a:spcAft>
                <a:spcPct val="0"/>
              </a:spcAft>
            </a:pPr>
            <a:r>
              <a:rPr kumimoji="1" lang="en-US" altLang="zh-TW" b="1" u="sng" dirty="0">
                <a:solidFill>
                  <a:srgbClr val="3891A7">
                    <a:lumMod val="75000"/>
                  </a:srgbClr>
                </a:solidFill>
                <a:latin typeface="微軟正黑體" panose="020B0604030504040204" pitchFamily="34" charset="-120"/>
              </a:rPr>
              <a:t>(</a:t>
            </a:r>
            <a:r>
              <a:rPr kumimoji="1" lang="zh-TW" altLang="en-US" b="1" u="sng" dirty="0">
                <a:solidFill>
                  <a:srgbClr val="3891A7">
                    <a:lumMod val="75000"/>
                  </a:srgbClr>
                </a:solidFill>
                <a:latin typeface="微軟正黑體" panose="020B0604030504040204" pitchFamily="34" charset="-120"/>
              </a:rPr>
              <a:t>小學組</a:t>
            </a:r>
            <a:r>
              <a:rPr kumimoji="1" lang="en-US" altLang="zh-TW" b="1" u="sng" dirty="0">
                <a:solidFill>
                  <a:srgbClr val="3891A7">
                    <a:lumMod val="75000"/>
                  </a:srgbClr>
                </a:solidFill>
                <a:latin typeface="微軟正黑體" panose="020B0604030504040204" pitchFamily="34" charset="-120"/>
              </a:rPr>
              <a:t>)</a:t>
            </a:r>
            <a:endParaRPr kumimoji="1" lang="zh-HK" altLang="en-US" dirty="0">
              <a:solidFill>
                <a:prstClr val="black"/>
              </a:solidFill>
              <a:latin typeface="Arial" pitchFamily="34" charset="0"/>
              <a:ea typeface="新細明體" pitchFamily="18" charset="-120"/>
            </a:endParaRPr>
          </a:p>
        </p:txBody>
      </p:sp>
      <p:pic>
        <p:nvPicPr>
          <p:cNvPr id="2051" name="Picture 3" descr="worm r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8" y="5085192"/>
            <a:ext cx="2116231" cy="16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6372200" y="6268670"/>
            <a:ext cx="1040670" cy="369332"/>
          </a:xfrm>
          <a:prstGeom prst="rect">
            <a:avLst/>
          </a:prstGeom>
          <a:noFill/>
        </p:spPr>
        <p:txBody>
          <a:bodyPr wrap="none" rtlCol="0">
            <a:spAutoFit/>
          </a:bodyPr>
          <a:lstStyle/>
          <a:p>
            <a:pPr fontAlgn="base">
              <a:spcBef>
                <a:spcPct val="0"/>
              </a:spcBef>
              <a:spcAft>
                <a:spcPct val="0"/>
              </a:spcAft>
            </a:pPr>
            <a:r>
              <a:rPr kumimoji="1" lang="en-US" altLang="zh-TW" b="1" u="sng" dirty="0" smtClean="0">
                <a:solidFill>
                  <a:srgbClr val="3891A7">
                    <a:lumMod val="75000"/>
                  </a:srgbClr>
                </a:solidFill>
                <a:latin typeface="微軟正黑體" panose="020B0604030504040204" pitchFamily="34" charset="-120"/>
              </a:rPr>
              <a:t>(</a:t>
            </a:r>
            <a:r>
              <a:rPr kumimoji="1" lang="zh-TW" altLang="en-US" b="1" u="sng" dirty="0" smtClean="0">
                <a:solidFill>
                  <a:srgbClr val="3891A7">
                    <a:lumMod val="75000"/>
                  </a:srgbClr>
                </a:solidFill>
                <a:latin typeface="微軟正黑體" panose="020B0604030504040204" pitchFamily="34" charset="-120"/>
              </a:rPr>
              <a:t>中學</a:t>
            </a:r>
            <a:r>
              <a:rPr kumimoji="1" lang="zh-TW" altLang="en-US" b="1" u="sng" dirty="0">
                <a:solidFill>
                  <a:srgbClr val="3891A7">
                    <a:lumMod val="75000"/>
                  </a:srgbClr>
                </a:solidFill>
                <a:latin typeface="微軟正黑體" panose="020B0604030504040204" pitchFamily="34" charset="-120"/>
              </a:rPr>
              <a:t>組</a:t>
            </a:r>
            <a:r>
              <a:rPr kumimoji="1" lang="en-US" altLang="zh-TW" b="1" u="sng" dirty="0">
                <a:solidFill>
                  <a:srgbClr val="3891A7">
                    <a:lumMod val="75000"/>
                  </a:srgbClr>
                </a:solidFill>
                <a:latin typeface="微軟正黑體" panose="020B0604030504040204" pitchFamily="34" charset="-120"/>
              </a:rPr>
              <a:t>)</a:t>
            </a:r>
            <a:endParaRPr kumimoji="1" lang="zh-HK" altLang="en-US" dirty="0">
              <a:solidFill>
                <a:prstClr val="black"/>
              </a:solidFill>
              <a:latin typeface="Arial" pitchFamily="34" charset="0"/>
              <a:ea typeface="新細明體" pitchFamily="18" charset="-120"/>
            </a:endParaRPr>
          </a:p>
        </p:txBody>
      </p:sp>
    </p:spTree>
    <p:extLst>
      <p:ext uri="{BB962C8B-B14F-4D97-AF65-F5344CB8AC3E}">
        <p14:creationId xmlns:p14="http://schemas.microsoft.com/office/powerpoint/2010/main" val="1477362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其他項目賽規修改</a:t>
            </a:r>
            <a:endParaRPr lang="zh-HK" altLang="en-US" dirty="0"/>
          </a:p>
        </p:txBody>
      </p:sp>
      <p:sp>
        <p:nvSpPr>
          <p:cNvPr id="3" name="內容版面配置區 2"/>
          <p:cNvSpPr>
            <a:spLocks noGrp="1"/>
          </p:cNvSpPr>
          <p:nvPr>
            <p:ph idx="1"/>
          </p:nvPr>
        </p:nvSpPr>
        <p:spPr>
          <a:xfrm>
            <a:off x="5184648" y="1370955"/>
            <a:ext cx="3496432" cy="1193951"/>
          </a:xfrm>
          <a:ln>
            <a:solidFill>
              <a:schemeClr val="accent4">
                <a:lumMod val="50000"/>
              </a:schemeClr>
            </a:solidFill>
          </a:ln>
        </p:spPr>
        <p:txBody>
          <a:bodyPr>
            <a:normAutofit fontScale="85000" lnSpcReduction="20000"/>
          </a:bodyPr>
          <a:lstStyle/>
          <a:p>
            <a:r>
              <a:rPr lang="zh-TW" altLang="zh-HK" b="1" dirty="0"/>
              <a:t>機械人武術</a:t>
            </a:r>
            <a:r>
              <a:rPr lang="zh-TW" altLang="zh-HK" b="1" dirty="0" smtClean="0"/>
              <a:t>比賽</a:t>
            </a:r>
            <a:endParaRPr lang="en-US" altLang="zh-TW" b="1" dirty="0" smtClean="0"/>
          </a:p>
          <a:p>
            <a:pPr marL="82296" indent="0">
              <a:buNone/>
            </a:pPr>
            <a:r>
              <a:rPr lang="zh-TW" altLang="en-US" b="1" dirty="0" smtClean="0">
                <a:solidFill>
                  <a:srgbClr val="FF0000"/>
                </a:solidFill>
              </a:rPr>
              <a:t>新</a:t>
            </a:r>
            <a:r>
              <a:rPr lang="zh-TW" altLang="zh-HK" b="1" dirty="0">
                <a:solidFill>
                  <a:srgbClr val="FF0000"/>
                </a:solidFill>
              </a:rPr>
              <a:t>計分</a:t>
            </a:r>
            <a:r>
              <a:rPr lang="zh-TW" altLang="zh-HK" b="1" dirty="0" smtClean="0">
                <a:solidFill>
                  <a:srgbClr val="FF0000"/>
                </a:solidFill>
              </a:rPr>
              <a:t>規則</a:t>
            </a:r>
            <a:endParaRPr lang="en-US" altLang="zh-TW" b="1" dirty="0" smtClean="0">
              <a:solidFill>
                <a:srgbClr val="FF0000"/>
              </a:solidFill>
            </a:endParaRPr>
          </a:p>
          <a:p>
            <a:pPr marL="82296" indent="0">
              <a:buNone/>
            </a:pPr>
            <a:r>
              <a:rPr lang="zh-TW" altLang="en-US" sz="2100" b="1" dirty="0" smtClean="0">
                <a:solidFill>
                  <a:schemeClr val="accent3">
                    <a:lumMod val="50000"/>
                  </a:schemeClr>
                </a:solidFill>
              </a:rPr>
              <a:t>*詳見賽規</a:t>
            </a:r>
            <a:endParaRPr lang="zh-HK" altLang="en-US" sz="2100" b="1" dirty="0">
              <a:solidFill>
                <a:schemeClr val="accent3">
                  <a:lumMod val="50000"/>
                </a:schemeClr>
              </a:solidFill>
            </a:endParaRPr>
          </a:p>
        </p:txBody>
      </p:sp>
      <p:pic>
        <p:nvPicPr>
          <p:cNvPr id="3074"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787" y="2632081"/>
            <a:ext cx="3042645" cy="35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6300196" y="6093296"/>
            <a:ext cx="1449835" cy="369332"/>
          </a:xfrm>
          <a:prstGeom prst="rect">
            <a:avLst/>
          </a:prstGeom>
          <a:noFill/>
        </p:spPr>
        <p:txBody>
          <a:bodyPr wrap="square" rtlCol="0">
            <a:spAutoFit/>
          </a:bodyPr>
          <a:lstStyle/>
          <a:p>
            <a:pPr fontAlgn="base">
              <a:spcBef>
                <a:spcPct val="0"/>
              </a:spcBef>
              <a:spcAft>
                <a:spcPct val="0"/>
              </a:spcAft>
            </a:pPr>
            <a:r>
              <a:rPr kumimoji="1" lang="zh-TW" altLang="zh-HK" b="1" u="sng" dirty="0">
                <a:solidFill>
                  <a:srgbClr val="00B050"/>
                </a:solidFill>
                <a:effectLst>
                  <a:outerShdw blurRad="38100" dist="38100" dir="2700000" algn="tl">
                    <a:srgbClr val="000000">
                      <a:alpha val="43137"/>
                    </a:srgbClr>
                  </a:outerShdw>
                </a:effectLst>
                <a:latin typeface="Arial" pitchFamily="34" charset="0"/>
                <a:ea typeface="新細明體" pitchFamily="18" charset="-120"/>
              </a:rPr>
              <a:t>計分</a:t>
            </a:r>
            <a:r>
              <a:rPr kumimoji="1" lang="zh-TW" altLang="zh-HK" b="1" u="sng" dirty="0" smtClean="0">
                <a:solidFill>
                  <a:srgbClr val="00B050"/>
                </a:solidFill>
                <a:effectLst>
                  <a:outerShdw blurRad="38100" dist="38100" dir="2700000" algn="tl">
                    <a:srgbClr val="000000">
                      <a:alpha val="43137"/>
                    </a:srgbClr>
                  </a:outerShdw>
                </a:effectLst>
                <a:latin typeface="Arial" pitchFamily="34" charset="0"/>
                <a:ea typeface="新細明體" pitchFamily="18" charset="-120"/>
              </a:rPr>
              <a:t>規則</a:t>
            </a:r>
            <a:r>
              <a:rPr kumimoji="1" lang="zh-TW" altLang="en-US" b="1" u="sng" dirty="0" smtClean="0">
                <a:solidFill>
                  <a:srgbClr val="00B050"/>
                </a:solidFill>
                <a:effectLst>
                  <a:outerShdw blurRad="38100" dist="38100" dir="2700000" algn="tl">
                    <a:srgbClr val="000000">
                      <a:alpha val="43137"/>
                    </a:srgbClr>
                  </a:outerShdw>
                </a:effectLst>
                <a:latin typeface="Arial" pitchFamily="34" charset="0"/>
                <a:ea typeface="新細明體" pitchFamily="18" charset="-120"/>
              </a:rPr>
              <a:t>表</a:t>
            </a:r>
            <a:endParaRPr kumimoji="1" lang="zh-HK" altLang="en-US" b="1" u="sng" dirty="0">
              <a:solidFill>
                <a:srgbClr val="00B050"/>
              </a:solidFill>
              <a:effectLst>
                <a:outerShdw blurRad="38100" dist="38100" dir="2700000" algn="tl">
                  <a:srgbClr val="000000">
                    <a:alpha val="43137"/>
                  </a:srgbClr>
                </a:outerShdw>
              </a:effectLst>
              <a:latin typeface="Arial" pitchFamily="34" charset="0"/>
              <a:ea typeface="新細明體" pitchFamily="18" charset="-12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46" y="2354409"/>
            <a:ext cx="3077798" cy="11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1941" y="3500159"/>
            <a:ext cx="3349208" cy="244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內容版面配置區 2"/>
          <p:cNvSpPr txBox="1">
            <a:spLocks/>
          </p:cNvSpPr>
          <p:nvPr/>
        </p:nvSpPr>
        <p:spPr>
          <a:xfrm>
            <a:off x="1331640" y="1417638"/>
            <a:ext cx="3649812" cy="918929"/>
          </a:xfrm>
          <a:prstGeom prst="rect">
            <a:avLst/>
          </a:prstGeom>
          <a:ln>
            <a:solidFill>
              <a:schemeClr val="accent4">
                <a:lumMod val="75000"/>
              </a:schemeClr>
            </a:solidFill>
          </a:ln>
        </p:spPr>
        <p:txBody>
          <a:bodyPr>
            <a:normAutofit fontScale="6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rgbClr val="3891A7"/>
              </a:buClr>
            </a:pPr>
            <a:r>
              <a:rPr lang="zh-TW" altLang="zh-HK" b="1" dirty="0">
                <a:solidFill>
                  <a:prstClr val="black"/>
                </a:solidFill>
              </a:rPr>
              <a:t>伺服馬達人型機械人</a:t>
            </a:r>
            <a:r>
              <a:rPr lang="zh-TW" altLang="zh-HK" b="1" dirty="0" smtClean="0">
                <a:solidFill>
                  <a:prstClr val="black"/>
                </a:solidFill>
              </a:rPr>
              <a:t>比賽</a:t>
            </a:r>
            <a:endParaRPr lang="en-US" altLang="zh-TW" b="1" dirty="0" smtClean="0">
              <a:solidFill>
                <a:prstClr val="black"/>
              </a:solidFill>
            </a:endParaRPr>
          </a:p>
          <a:p>
            <a:pPr marL="82296" indent="0">
              <a:buClr>
                <a:srgbClr val="3891A7"/>
              </a:buClr>
              <a:buFont typeface="Wingdings 2"/>
              <a:buNone/>
            </a:pPr>
            <a:r>
              <a:rPr lang="zh-TW" altLang="zh-HK" b="1" dirty="0" smtClean="0">
                <a:solidFill>
                  <a:prstClr val="black"/>
                </a:solidFill>
              </a:rPr>
              <a:t>機械人</a:t>
            </a:r>
            <a:r>
              <a:rPr lang="zh-TW" altLang="zh-HK" b="1" dirty="0">
                <a:solidFill>
                  <a:prstClr val="black"/>
                </a:solidFill>
              </a:rPr>
              <a:t>規格</a:t>
            </a:r>
            <a:r>
              <a:rPr lang="zh-TW" altLang="en-US" b="1" dirty="0" smtClean="0">
                <a:solidFill>
                  <a:srgbClr val="FF0000"/>
                </a:solidFill>
              </a:rPr>
              <a:t>新計算</a:t>
            </a:r>
            <a:r>
              <a:rPr lang="zh-TW" altLang="zh-HK" b="1" dirty="0" smtClean="0">
                <a:solidFill>
                  <a:srgbClr val="FF0000"/>
                </a:solidFill>
              </a:rPr>
              <a:t>規則</a:t>
            </a:r>
            <a:endParaRPr lang="en-US" altLang="zh-TW" b="1" dirty="0" smtClean="0">
              <a:solidFill>
                <a:srgbClr val="FF0000"/>
              </a:solidFill>
            </a:endParaRPr>
          </a:p>
          <a:p>
            <a:pPr marL="82296" indent="0">
              <a:buClr>
                <a:srgbClr val="3891A7"/>
              </a:buClr>
              <a:buFont typeface="Wingdings 2"/>
              <a:buNone/>
            </a:pPr>
            <a:r>
              <a:rPr lang="zh-TW" altLang="en-US" sz="2100" b="1" dirty="0" smtClean="0">
                <a:solidFill>
                  <a:srgbClr val="C32D2E">
                    <a:lumMod val="50000"/>
                  </a:srgbClr>
                </a:solidFill>
              </a:rPr>
              <a:t>*詳見賽規</a:t>
            </a:r>
            <a:endParaRPr lang="zh-HK" altLang="en-US" sz="2100" b="1" dirty="0">
              <a:solidFill>
                <a:srgbClr val="C32D2E">
                  <a:lumMod val="50000"/>
                </a:srgbClr>
              </a:solidFill>
            </a:endParaRPr>
          </a:p>
        </p:txBody>
      </p:sp>
      <p:sp>
        <p:nvSpPr>
          <p:cNvPr id="9" name="文字方塊 8"/>
          <p:cNvSpPr txBox="1"/>
          <p:nvPr/>
        </p:nvSpPr>
        <p:spPr>
          <a:xfrm>
            <a:off x="2195740" y="6093296"/>
            <a:ext cx="1449835" cy="369332"/>
          </a:xfrm>
          <a:prstGeom prst="rect">
            <a:avLst/>
          </a:prstGeom>
          <a:noFill/>
        </p:spPr>
        <p:txBody>
          <a:bodyPr wrap="square" rtlCol="0">
            <a:spAutoFit/>
          </a:bodyPr>
          <a:lstStyle/>
          <a:p>
            <a:pPr fontAlgn="base">
              <a:spcBef>
                <a:spcPct val="0"/>
              </a:spcBef>
              <a:spcAft>
                <a:spcPct val="0"/>
              </a:spcAft>
            </a:pPr>
            <a:r>
              <a:rPr kumimoji="1" lang="zh-TW" altLang="zh-HK" b="1" u="sng" dirty="0" smtClean="0">
                <a:solidFill>
                  <a:srgbClr val="00B050"/>
                </a:solidFill>
                <a:effectLst>
                  <a:outerShdw blurRad="38100" dist="38100" dir="2700000" algn="tl">
                    <a:srgbClr val="000000">
                      <a:alpha val="43137"/>
                    </a:srgbClr>
                  </a:outerShdw>
                </a:effectLst>
                <a:latin typeface="Arial" pitchFamily="34" charset="0"/>
                <a:ea typeface="新細明體" pitchFamily="18" charset="-120"/>
              </a:rPr>
              <a:t>規</a:t>
            </a:r>
            <a:r>
              <a:rPr kumimoji="1" lang="zh-TW" altLang="en-US" b="1" u="sng" dirty="0" smtClean="0">
                <a:solidFill>
                  <a:srgbClr val="00B050"/>
                </a:solidFill>
                <a:effectLst>
                  <a:outerShdw blurRad="38100" dist="38100" dir="2700000" algn="tl">
                    <a:srgbClr val="000000">
                      <a:alpha val="43137"/>
                    </a:srgbClr>
                  </a:outerShdw>
                </a:effectLst>
                <a:latin typeface="Arial" pitchFamily="34" charset="0"/>
                <a:ea typeface="新細明體" pitchFamily="18" charset="-120"/>
              </a:rPr>
              <a:t>格參考表</a:t>
            </a:r>
            <a:endParaRPr kumimoji="1" lang="zh-HK" altLang="en-US" b="1" u="sng" dirty="0">
              <a:solidFill>
                <a:srgbClr val="00B050"/>
              </a:solidFill>
              <a:effectLst>
                <a:outerShdw blurRad="38100" dist="38100" dir="2700000" algn="tl">
                  <a:srgbClr val="000000">
                    <a:alpha val="43137"/>
                  </a:srgbClr>
                </a:outerShdw>
              </a:effectLst>
              <a:latin typeface="Arial" pitchFamily="34" charset="0"/>
              <a:ea typeface="新細明體" pitchFamily="18" charset="-120"/>
            </a:endParaRPr>
          </a:p>
        </p:txBody>
      </p:sp>
    </p:spTree>
    <p:extLst>
      <p:ext uri="{BB962C8B-B14F-4D97-AF65-F5344CB8AC3E}">
        <p14:creationId xmlns:p14="http://schemas.microsoft.com/office/powerpoint/2010/main" val="2237873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一般賽規修改</a:t>
            </a:r>
            <a:r>
              <a:rPr lang="en-US" altLang="zh-TW" dirty="0" smtClean="0"/>
              <a:t>(</a:t>
            </a:r>
            <a:r>
              <a:rPr lang="zh-TW" altLang="en-US" dirty="0" smtClean="0"/>
              <a:t>中學組及小學組</a:t>
            </a:r>
            <a:r>
              <a:rPr lang="en-US" altLang="zh-TW" dirty="0" smtClean="0"/>
              <a:t>)</a:t>
            </a:r>
            <a:endParaRPr lang="zh-HK" altLang="en-US" dirty="0"/>
          </a:p>
        </p:txBody>
      </p:sp>
      <p:sp>
        <p:nvSpPr>
          <p:cNvPr id="3" name="內容版面配置區 2"/>
          <p:cNvSpPr>
            <a:spLocks noGrp="1"/>
          </p:cNvSpPr>
          <p:nvPr>
            <p:ph idx="1"/>
          </p:nvPr>
        </p:nvSpPr>
        <p:spPr>
          <a:solidFill>
            <a:schemeClr val="accent1">
              <a:lumMod val="20000"/>
              <a:lumOff val="80000"/>
            </a:schemeClr>
          </a:solidFill>
        </p:spPr>
        <p:txBody>
          <a:bodyPr>
            <a:normAutofit fontScale="92500" lnSpcReduction="10000"/>
          </a:bodyPr>
          <a:lstStyle/>
          <a:p>
            <a:r>
              <a:rPr lang="en-US" altLang="zh-TW"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4 . </a:t>
            </a:r>
            <a:r>
              <a:rPr lang="zh-TW" altLang="zh-HK" sz="1800" b="1" dirty="0" smtClean="0">
                <a:solidFill>
                  <a:srgbClr val="FF0000"/>
                </a:solidFill>
                <a:latin typeface="微軟正黑體" panose="020B0604030504040204" pitchFamily="34" charset="-120"/>
                <a:ea typeface="微軟正黑體" panose="020B0604030504040204" pitchFamily="34" charset="-120"/>
              </a:rPr>
              <a:t>為</a:t>
            </a:r>
            <a:r>
              <a:rPr lang="zh-TW" altLang="zh-HK" sz="1800" b="1" dirty="0">
                <a:solidFill>
                  <a:srgbClr val="FF0000"/>
                </a:solidFill>
                <a:latin typeface="微軟正黑體" panose="020B0604030504040204" pitchFamily="34" charset="-120"/>
                <a:ea typeface="微軟正黑體" panose="020B0604030504040204" pitchFamily="34" charset="-120"/>
              </a:rPr>
              <a:t>使各項比賽能按時間表順利進行，初階、中階類別的每一隊的機械人只能參加一項比賽項目，以便檢錄及檢測的進行</a:t>
            </a:r>
            <a:r>
              <a:rPr lang="zh-TW" altLang="zh-HK"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18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7 . </a:t>
            </a:r>
            <a:r>
              <a:rPr lang="zh-TW" altLang="zh-HK" sz="1800" b="1" dirty="0" smtClean="0">
                <a:solidFill>
                  <a:srgbClr val="FF0000"/>
                </a:solidFill>
                <a:latin typeface="微軟正黑體" panose="020B0604030504040204" pitchFamily="34" charset="-120"/>
                <a:ea typeface="微軟正黑體" panose="020B0604030504040204" pitchFamily="34" charset="-120"/>
              </a:rPr>
              <a:t>在</a:t>
            </a:r>
            <a:r>
              <a:rPr lang="zh-TW" altLang="zh-HK" sz="1800" b="1" dirty="0">
                <a:solidFill>
                  <a:srgbClr val="FF0000"/>
                </a:solidFill>
                <a:latin typeface="微軟正黑體" panose="020B0604030504040204" pitchFamily="34" charset="-120"/>
                <a:ea typeface="微軟正黑體" panose="020B0604030504040204" pitchFamily="34" charset="-120"/>
              </a:rPr>
              <a:t>競賽中，裁判有最終裁定權。他們的裁決是最終裁決。裁判</a:t>
            </a:r>
            <a:r>
              <a:rPr lang="en-US" altLang="zh-HK" sz="1800" b="1" dirty="0">
                <a:solidFill>
                  <a:srgbClr val="FF0000"/>
                </a:solidFill>
                <a:latin typeface="微軟正黑體" panose="020B0604030504040204" pitchFamily="34" charset="-120"/>
                <a:ea typeface="微軟正黑體" panose="020B0604030504040204" pitchFamily="34" charset="-120"/>
              </a:rPr>
              <a:t>(</a:t>
            </a:r>
            <a:r>
              <a:rPr lang="zh-TW" altLang="zh-HK" sz="1800" b="1" dirty="0">
                <a:solidFill>
                  <a:srgbClr val="FF0000"/>
                </a:solidFill>
                <a:latin typeface="微軟正黑體" panose="020B0604030504040204" pitchFamily="34" charset="-120"/>
                <a:ea typeface="微軟正黑體" panose="020B0604030504040204" pitchFamily="34" charset="-120"/>
              </a:rPr>
              <a:t>或裁判委員會</a:t>
            </a:r>
            <a:r>
              <a:rPr lang="en-US" altLang="zh-HK" sz="1800" b="1" dirty="0">
                <a:solidFill>
                  <a:srgbClr val="FF0000"/>
                </a:solidFill>
                <a:latin typeface="微軟正黑體" panose="020B0604030504040204" pitchFamily="34" charset="-120"/>
                <a:ea typeface="微軟正黑體" panose="020B0604030504040204" pitchFamily="34" charset="-120"/>
              </a:rPr>
              <a:t>)</a:t>
            </a:r>
            <a:r>
              <a:rPr lang="zh-TW" altLang="zh-HK" sz="1800" b="1" dirty="0">
                <a:solidFill>
                  <a:srgbClr val="FF0000"/>
                </a:solidFill>
                <a:latin typeface="微軟正黑體" panose="020B0604030504040204" pitchFamily="34" charset="-120"/>
                <a:ea typeface="微軟正黑體" panose="020B0604030504040204" pitchFamily="34" charset="-120"/>
              </a:rPr>
              <a:t>不會複查任何的比賽錄影。對於裁決後產生的任何問題必須由比賽隊伍的隊長</a:t>
            </a:r>
            <a:r>
              <a:rPr lang="en-US" altLang="zh-HK" sz="1800" b="1" dirty="0">
                <a:solidFill>
                  <a:srgbClr val="FF0000"/>
                </a:solidFill>
                <a:latin typeface="微軟正黑體" panose="020B0604030504040204" pitchFamily="34" charset="-120"/>
                <a:ea typeface="微軟正黑體" panose="020B0604030504040204" pitchFamily="34" charset="-120"/>
              </a:rPr>
              <a:t>(</a:t>
            </a:r>
            <a:r>
              <a:rPr lang="zh-TW" altLang="zh-HK" sz="1800" b="1" dirty="0">
                <a:solidFill>
                  <a:srgbClr val="FF0000"/>
                </a:solidFill>
                <a:latin typeface="微軟正黑體" panose="020B0604030504040204" pitchFamily="34" charset="-120"/>
                <a:ea typeface="微軟正黑體" panose="020B0604030504040204" pitchFamily="34" charset="-120"/>
              </a:rPr>
              <a:t>學生</a:t>
            </a:r>
            <a:r>
              <a:rPr lang="en-US" altLang="zh-HK" sz="1800" b="1" dirty="0">
                <a:solidFill>
                  <a:srgbClr val="FF0000"/>
                </a:solidFill>
                <a:latin typeface="微軟正黑體" panose="020B0604030504040204" pitchFamily="34" charset="-120"/>
                <a:ea typeface="微軟正黑體" panose="020B0604030504040204" pitchFamily="34" charset="-120"/>
              </a:rPr>
              <a:t>)</a:t>
            </a:r>
            <a:r>
              <a:rPr lang="zh-TW" altLang="zh-HK" sz="1800" b="1" dirty="0">
                <a:solidFill>
                  <a:srgbClr val="FF0000"/>
                </a:solidFill>
                <a:latin typeface="微軟正黑體" panose="020B0604030504040204" pitchFamily="34" charset="-120"/>
                <a:ea typeface="微軟正黑體" panose="020B0604030504040204" pitchFamily="34" charset="-120"/>
              </a:rPr>
              <a:t>在比賽現場即時向裁判提出，並且必須填妥大會所提供之申訴書才予以受理。賽會均不會接受比賽後的任何</a:t>
            </a:r>
            <a:r>
              <a:rPr lang="zh-TW" altLang="zh-HK" sz="1800" b="1" dirty="0" smtClean="0">
                <a:solidFill>
                  <a:srgbClr val="FF0000"/>
                </a:solidFill>
                <a:latin typeface="微軟正黑體" panose="020B0604030504040204" pitchFamily="34" charset="-120"/>
                <a:ea typeface="微軟正黑體" panose="020B0604030504040204" pitchFamily="34" charset="-120"/>
              </a:rPr>
              <a:t>上訴</a:t>
            </a:r>
            <a:r>
              <a:rPr lang="zh-TW" altLang="en-US" sz="1800" dirty="0">
                <a:latin typeface="微軟正黑體" panose="020B0604030504040204" pitchFamily="34" charset="-120"/>
                <a:ea typeface="微軟正黑體" panose="020B0604030504040204" pitchFamily="34" charset="-120"/>
              </a:rPr>
              <a:t>。</a:t>
            </a: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r>
              <a:rPr lang="en-US" altLang="zh-TW"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8 . </a:t>
            </a:r>
            <a:r>
              <a:rPr lang="zh-TW" altLang="zh-HK" sz="1800" b="1" dirty="0" smtClean="0">
                <a:solidFill>
                  <a:srgbClr val="FF0000"/>
                </a:solidFill>
                <a:latin typeface="微軟正黑體" panose="020B0604030504040204" pitchFamily="34" charset="-120"/>
                <a:ea typeface="微軟正黑體" panose="020B0604030504040204" pitchFamily="34" charset="-120"/>
              </a:rPr>
              <a:t>任何</a:t>
            </a:r>
            <a:r>
              <a:rPr lang="zh-TW" altLang="zh-HK" sz="1800" b="1" dirty="0">
                <a:solidFill>
                  <a:srgbClr val="FF0000"/>
                </a:solidFill>
                <a:latin typeface="微軟正黑體" panose="020B0604030504040204" pitchFamily="34" charset="-120"/>
                <a:ea typeface="微軟正黑體" panose="020B0604030504040204" pitchFamily="34" charset="-120"/>
              </a:rPr>
              <a:t>參賽學校人士</a:t>
            </a:r>
            <a:r>
              <a:rPr lang="en-US" altLang="zh-HK" sz="18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HK" sz="1800" b="1" dirty="0">
                <a:solidFill>
                  <a:srgbClr val="FF0000"/>
                </a:solidFill>
                <a:latin typeface="微軟正黑體" panose="020B0604030504040204" pitchFamily="34" charset="-120"/>
                <a:ea typeface="微軟正黑體" panose="020B0604030504040204" pitchFamily="34" charset="-120"/>
              </a:rPr>
              <a:t>包括</a:t>
            </a:r>
            <a:r>
              <a:rPr lang="zh-TW" altLang="zh-HK" sz="1800" dirty="0">
                <a:solidFill>
                  <a:schemeClr val="tx1">
                    <a:lumMod val="75000"/>
                    <a:lumOff val="25000"/>
                  </a:schemeClr>
                </a:solidFill>
                <a:latin typeface="微軟正黑體" panose="020B0604030504040204" pitchFamily="34" charset="-120"/>
                <a:ea typeface="微軟正黑體" panose="020B0604030504040204" pitchFamily="34" charset="-120"/>
              </a:rPr>
              <a:t>指導老師或領隊老師</a:t>
            </a:r>
            <a:r>
              <a:rPr lang="zh-TW" altLang="zh-HK" sz="1800" b="1" dirty="0">
                <a:solidFill>
                  <a:srgbClr val="FF0000"/>
                </a:solidFill>
                <a:latin typeface="微軟正黑體" panose="020B0604030504040204" pitchFamily="34" charset="-120"/>
                <a:ea typeface="微軟正黑體" panose="020B0604030504040204" pitchFamily="34" charset="-120"/>
              </a:rPr>
              <a:t>及學生</a:t>
            </a:r>
            <a:r>
              <a:rPr lang="en-US" altLang="zh-HK" sz="18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HK" sz="1800" dirty="0">
                <a:solidFill>
                  <a:schemeClr val="tx1">
                    <a:lumMod val="75000"/>
                    <a:lumOff val="25000"/>
                  </a:schemeClr>
                </a:solidFill>
                <a:latin typeface="微軟正黑體" panose="020B0604030504040204" pitchFamily="34" charset="-120"/>
                <a:ea typeface="微軟正黑體" panose="020B0604030504040204" pitchFamily="34" charset="-120"/>
              </a:rPr>
              <a:t>，不可進入比賽規限的範圍內指揮學生作賽或</a:t>
            </a:r>
            <a:r>
              <a:rPr lang="zh-TW" altLang="zh-HK" sz="1800" b="1" dirty="0">
                <a:solidFill>
                  <a:srgbClr val="FF0000"/>
                </a:solidFill>
                <a:latin typeface="微軟正黑體" panose="020B0604030504040204" pitchFamily="34" charset="-120"/>
                <a:ea typeface="微軟正黑體" panose="020B0604030504040204" pitchFamily="34" charset="-120"/>
              </a:rPr>
              <a:t>騷擾比賽及影響裁判的判決</a:t>
            </a:r>
            <a:r>
              <a:rPr lang="zh-TW" altLang="zh-HK"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18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9 . </a:t>
            </a:r>
            <a:r>
              <a:rPr lang="zh-TW" altLang="zh-HK"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裁判</a:t>
            </a:r>
            <a:r>
              <a:rPr lang="zh-TW" altLang="zh-HK" sz="1800" dirty="0">
                <a:solidFill>
                  <a:schemeClr val="tx1">
                    <a:lumMod val="75000"/>
                    <a:lumOff val="25000"/>
                  </a:schemeClr>
                </a:solidFill>
                <a:latin typeface="微軟正黑體" panose="020B0604030504040204" pitchFamily="34" charset="-120"/>
                <a:ea typeface="微軟正黑體" panose="020B0604030504040204" pitchFamily="34" charset="-120"/>
              </a:rPr>
              <a:t>有權對不守規則或不服裁判的學生、指導老師或領隊老師及</a:t>
            </a:r>
            <a:r>
              <a:rPr lang="zh-TW" altLang="zh-HK" sz="1800" b="1" dirty="0">
                <a:solidFill>
                  <a:srgbClr val="FF0000"/>
                </a:solidFill>
                <a:latin typeface="微軟正黑體" panose="020B0604030504040204" pitchFamily="34" charset="-120"/>
                <a:ea typeface="微軟正黑體" panose="020B0604030504040204" pitchFamily="34" charset="-120"/>
              </a:rPr>
              <a:t>該校正進行比賽的隊伍給予警告。再犯者，則該學校正進行比賽的隊伍將被取消參賽資格</a:t>
            </a:r>
            <a:r>
              <a:rPr lang="zh-TW" altLang="zh-HK"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10.</a:t>
            </a:r>
            <a:r>
              <a:rPr lang="zh-TW" altLang="zh-HK" sz="1800" b="1" dirty="0">
                <a:solidFill>
                  <a:srgbClr val="FF0000"/>
                </a:solidFill>
                <a:latin typeface="微軟正黑體" panose="020B0604030504040204" pitchFamily="34" charset="-120"/>
                <a:ea typeface="微軟正黑體" panose="020B0604030504040204" pitchFamily="34" charset="-120"/>
              </a:rPr>
              <a:t>比賽區域注意清潔及不可喧嘩，比賽完畢各學校自行還原並清整潔</a:t>
            </a:r>
            <a:r>
              <a:rPr lang="zh-TW" altLang="zh-HK"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zh-HK"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sz="1800" dirty="0" smtClean="0">
                <a:solidFill>
                  <a:schemeClr val="tx1">
                    <a:lumMod val="75000"/>
                    <a:lumOff val="25000"/>
                  </a:schemeClr>
                </a:solidFill>
                <a:latin typeface="微軟正黑體" panose="020B0604030504040204" pitchFamily="34" charset="-120"/>
                <a:ea typeface="微軟正黑體" panose="020B0604030504040204" pitchFamily="34" charset="-120"/>
              </a:rPr>
              <a:t>12. …</a:t>
            </a:r>
            <a:r>
              <a:rPr lang="zh-TW" altLang="zh-HK" sz="1800" b="1" dirty="0" smtClean="0">
                <a:solidFill>
                  <a:srgbClr val="FF0000"/>
                </a:solidFill>
                <a:latin typeface="微軟正黑體" panose="020B0604030504040204" pitchFamily="34" charset="-120"/>
                <a:ea typeface="微軟正黑體" panose="020B0604030504040204" pitchFamily="34" charset="-120"/>
              </a:rPr>
              <a:t>齒輪</a:t>
            </a:r>
            <a:r>
              <a:rPr lang="zh-TW" altLang="zh-HK" sz="1800" b="1" dirty="0">
                <a:solidFill>
                  <a:srgbClr val="FF0000"/>
                </a:solidFill>
                <a:latin typeface="微軟正黑體" panose="020B0604030504040204" pitchFamily="34" charset="-120"/>
                <a:ea typeface="微軟正黑體" panose="020B0604030504040204" pitchFamily="34" charset="-120"/>
              </a:rPr>
              <a:t>箱要外露不能密封，若需密封齒輪箱必須採用透明物料。比賽前後均需接受檢查</a:t>
            </a:r>
            <a:r>
              <a:rPr lang="zh-TW" altLang="zh-HK"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13.</a:t>
            </a:r>
            <a:r>
              <a:rPr lang="zh-TW" altLang="zh-HK" sz="1800" b="1" dirty="0">
                <a:solidFill>
                  <a:srgbClr val="FF0000"/>
                </a:solidFill>
                <a:latin typeface="微軟正黑體" panose="020B0604030504040204" pitchFamily="34" charset="-120"/>
                <a:ea typeface="微軟正黑體" panose="020B0604030504040204" pitchFamily="34" charset="-120"/>
              </a:rPr>
              <a:t>除伺服馬達機械人組別外，所有馬達需接受耗電檢查，在電源穩壓器提供</a:t>
            </a:r>
            <a:r>
              <a:rPr lang="en-US" altLang="zh-HK" sz="1800" b="1" dirty="0">
                <a:solidFill>
                  <a:srgbClr val="FF0000"/>
                </a:solidFill>
                <a:latin typeface="微軟正黑體" panose="020B0604030504040204" pitchFamily="34" charset="-120"/>
                <a:ea typeface="微軟正黑體" panose="020B0604030504040204" pitchFamily="34" charset="-120"/>
              </a:rPr>
              <a:t>3V</a:t>
            </a:r>
            <a:r>
              <a:rPr lang="zh-TW" altLang="zh-HK" sz="1800" b="1" dirty="0">
                <a:solidFill>
                  <a:srgbClr val="FF0000"/>
                </a:solidFill>
                <a:latin typeface="微軟正黑體" panose="020B0604030504040204" pitchFamily="34" charset="-120"/>
                <a:ea typeface="微軟正黑體" panose="020B0604030504040204" pitchFamily="34" charset="-120"/>
              </a:rPr>
              <a:t>電壓下，電流消耗不多於</a:t>
            </a:r>
            <a:r>
              <a:rPr lang="en-US" altLang="zh-HK" sz="1800" b="1" dirty="0">
                <a:solidFill>
                  <a:srgbClr val="FF0000"/>
                </a:solidFill>
                <a:latin typeface="微軟正黑體" panose="020B0604030504040204" pitchFamily="34" charset="-120"/>
                <a:ea typeface="微軟正黑體" panose="020B0604030504040204" pitchFamily="34" charset="-120"/>
              </a:rPr>
              <a:t>280mA</a:t>
            </a:r>
            <a:r>
              <a:rPr lang="zh-TW" altLang="zh-HK" sz="1800" b="1" dirty="0" smtClean="0">
                <a:solidFill>
                  <a:schemeClr val="tx1">
                    <a:lumMod val="50000"/>
                    <a:lumOff val="50000"/>
                  </a:schemeClr>
                </a:solidFill>
                <a:latin typeface="微軟正黑體" panose="020B0604030504040204" pitchFamily="34" charset="-120"/>
                <a:ea typeface="微軟正黑體" panose="020B0604030504040204" pitchFamily="34" charset="-120"/>
              </a:rPr>
              <a:t>。</a:t>
            </a:r>
            <a:endParaRPr lang="en-US" altLang="zh-TW" sz="1800" b="1"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r>
              <a:rPr lang="en-US" altLang="zh-TW" sz="1800" dirty="0" smtClean="0">
                <a:latin typeface="微軟正黑體" panose="020B0604030504040204" pitchFamily="34" charset="-120"/>
                <a:ea typeface="微軟正黑體" panose="020B0604030504040204" pitchFamily="34" charset="-120"/>
              </a:rPr>
              <a:t>18.</a:t>
            </a:r>
            <a:r>
              <a:rPr lang="zh-TW" altLang="zh-HK" sz="1800" b="1" dirty="0" smtClean="0">
                <a:solidFill>
                  <a:srgbClr val="FF0000"/>
                </a:solidFill>
                <a:latin typeface="微軟正黑體" panose="020B0604030504040204" pitchFamily="34" charset="-120"/>
                <a:ea typeface="微軟正黑體" panose="020B0604030504040204" pitchFamily="34" charset="-120"/>
              </a:rPr>
              <a:t>若</a:t>
            </a:r>
            <a:r>
              <a:rPr lang="zh-TW" altLang="zh-HK" sz="1800" b="1" dirty="0">
                <a:solidFill>
                  <a:srgbClr val="FF0000"/>
                </a:solidFill>
                <a:latin typeface="微軟正黑體" panose="020B0604030504040204" pitchFamily="34" charset="-120"/>
                <a:ea typeface="微軟正黑體" panose="020B0604030504040204" pitchFamily="34" charset="-120"/>
              </a:rPr>
              <a:t>規定注明不可使用導輪，比賽不可以使用；若沒有註明則可以</a:t>
            </a:r>
            <a:r>
              <a:rPr lang="zh-TW" altLang="zh-HK" sz="1800" b="1" dirty="0" smtClean="0">
                <a:solidFill>
                  <a:srgbClr val="FF0000"/>
                </a:solidFill>
                <a:latin typeface="微軟正黑體" panose="020B0604030504040204" pitchFamily="34" charset="-120"/>
                <a:ea typeface="微軟正黑體" panose="020B0604030504040204" pitchFamily="34" charset="-120"/>
              </a:rPr>
              <a:t>使用</a:t>
            </a:r>
            <a:r>
              <a:rPr lang="zh-TW" altLang="en-US" sz="1800" dirty="0">
                <a:latin typeface="微軟正黑體" panose="020B0604030504040204" pitchFamily="34" charset="-120"/>
                <a:ea typeface="微軟正黑體" panose="020B0604030504040204" pitchFamily="34" charset="-120"/>
              </a:rPr>
              <a:t>。</a:t>
            </a:r>
            <a:endParaRPr lang="zh-TW" altLang="zh-HK" sz="1800" dirty="0">
              <a:latin typeface="微軟正黑體" panose="020B0604030504040204" pitchFamily="34" charset="-120"/>
              <a:ea typeface="微軟正黑體" panose="020B0604030504040204" pitchFamily="34" charset="-120"/>
            </a:endParaRPr>
          </a:p>
          <a:p>
            <a:endParaRPr lang="zh-TW" altLang="zh-HK" sz="1800" dirty="0">
              <a:solidFill>
                <a:schemeClr val="tx1">
                  <a:lumMod val="75000"/>
                  <a:lumOff val="25000"/>
                </a:schemeClr>
              </a:solidFill>
            </a:endParaRPr>
          </a:p>
          <a:p>
            <a:endParaRPr lang="zh-TW" altLang="zh-HK" sz="1800" b="1" dirty="0">
              <a:solidFill>
                <a:srgbClr val="FF0000"/>
              </a:solidFill>
            </a:endParaRPr>
          </a:p>
          <a:p>
            <a:endParaRPr lang="zh-TW" altLang="zh-HK" sz="1800" dirty="0"/>
          </a:p>
          <a:p>
            <a:endParaRPr lang="zh-TW" altLang="zh-HK" sz="1800" dirty="0"/>
          </a:p>
        </p:txBody>
      </p:sp>
    </p:spTree>
    <p:extLst>
      <p:ext uri="{BB962C8B-B14F-4D97-AF65-F5344CB8AC3E}">
        <p14:creationId xmlns:p14="http://schemas.microsoft.com/office/powerpoint/2010/main" val="42937237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一般賽規修改</a:t>
            </a:r>
            <a:r>
              <a:rPr lang="en-US" altLang="zh-TW" dirty="0"/>
              <a:t>(</a:t>
            </a:r>
            <a:r>
              <a:rPr lang="zh-TW" altLang="en-US" dirty="0"/>
              <a:t>中學組及小學組</a:t>
            </a:r>
            <a:r>
              <a:rPr lang="en-US" altLang="zh-TW" dirty="0"/>
              <a:t>)</a:t>
            </a:r>
            <a:endParaRPr lang="zh-HK" altLang="en-US" dirty="0"/>
          </a:p>
        </p:txBody>
      </p:sp>
      <p:sp>
        <p:nvSpPr>
          <p:cNvPr id="3" name="內容版面配置區 2"/>
          <p:cNvSpPr>
            <a:spLocks noGrp="1"/>
          </p:cNvSpPr>
          <p:nvPr>
            <p:ph idx="1"/>
          </p:nvPr>
        </p:nvSpPr>
        <p:spPr>
          <a:xfrm>
            <a:off x="1435608" y="1447800"/>
            <a:ext cx="7498080" cy="5077544"/>
          </a:xfrm>
          <a:solidFill>
            <a:schemeClr val="accent1">
              <a:lumMod val="20000"/>
              <a:lumOff val="80000"/>
            </a:schemeClr>
          </a:solidFill>
        </p:spPr>
        <p:txBody>
          <a:bodyPr>
            <a:normAutofit fontScale="92500" lnSpcReduction="10000"/>
          </a:bodyPr>
          <a:lstStyle/>
          <a:p>
            <a:r>
              <a:rPr lang="en-US" altLang="zh-TW" sz="1700" b="1" dirty="0" smtClean="0">
                <a:latin typeface="微軟正黑體" panose="020B0604030504040204" pitchFamily="34" charset="-120"/>
                <a:ea typeface="微軟正黑體" panose="020B0604030504040204" pitchFamily="34" charset="-120"/>
              </a:rPr>
              <a:t>20</a:t>
            </a:r>
            <a:r>
              <a:rPr lang="en-US" altLang="zh-TW" sz="1700" dirty="0" smtClean="0">
                <a:latin typeface="微軟正黑體" panose="020B0604030504040204" pitchFamily="34" charset="-120"/>
                <a:ea typeface="微軟正黑體" panose="020B0604030504040204" pitchFamily="34" charset="-120"/>
              </a:rPr>
              <a:t>.</a:t>
            </a:r>
            <a:r>
              <a:rPr lang="zh-TW" altLang="en-US" sz="1700" b="1" dirty="0" smtClean="0">
                <a:latin typeface="微軟正黑體" panose="020B0604030504040204" pitchFamily="34" charset="-120"/>
                <a:ea typeface="微軟正黑體" panose="020B0604030504040204" pitchFamily="34" charset="-120"/>
              </a:rPr>
              <a:t>參賽者</a:t>
            </a:r>
            <a:r>
              <a:rPr lang="zh-TW" altLang="en-US" sz="1700" b="1" dirty="0">
                <a:latin typeface="微軟正黑體" panose="020B0604030504040204" pitchFamily="34" charset="-120"/>
                <a:ea typeface="微軟正黑體" panose="020B0604030504040204" pitchFamily="34" charset="-120"/>
              </a:rPr>
              <a:t>須使用大會提供的有線控制器或手搖發電裝置。其中五通道有線搖控供電電池只有</a:t>
            </a:r>
            <a:r>
              <a:rPr lang="en-US" altLang="zh-TW" sz="1700" b="1" dirty="0">
                <a:latin typeface="微軟正黑體" panose="020B0604030504040204" pitchFamily="34" charset="-120"/>
                <a:ea typeface="微軟正黑體" panose="020B0604030504040204" pitchFamily="34" charset="-120"/>
              </a:rPr>
              <a:t>6</a:t>
            </a:r>
            <a:r>
              <a:rPr lang="zh-TW" altLang="en-US" sz="1700" b="1" dirty="0">
                <a:latin typeface="微軟正黑體" panose="020B0604030504040204" pitchFamily="34" charset="-120"/>
                <a:ea typeface="微軟正黑體" panose="020B0604030504040204" pitchFamily="34" charset="-120"/>
              </a:rPr>
              <a:t>顆，而彩虹線長約</a:t>
            </a:r>
            <a:r>
              <a:rPr lang="en-US" altLang="zh-TW" sz="1700" b="1" dirty="0">
                <a:latin typeface="微軟正黑體" panose="020B0604030504040204" pitchFamily="34" charset="-120"/>
                <a:ea typeface="微軟正黑體" panose="020B0604030504040204" pitchFamily="34" charset="-120"/>
              </a:rPr>
              <a:t>4</a:t>
            </a:r>
            <a:r>
              <a:rPr lang="zh-TW" altLang="en-US" sz="1700" b="1" dirty="0">
                <a:latin typeface="微軟正黑體" panose="020B0604030504040204" pitchFamily="34" charset="-120"/>
                <a:ea typeface="微軟正黑體" panose="020B0604030504040204" pitchFamily="34" charset="-120"/>
              </a:rPr>
              <a:t>米；手搖發電裝置長約</a:t>
            </a:r>
            <a:r>
              <a:rPr lang="en-US" altLang="zh-TW" sz="1700" b="1" dirty="0">
                <a:latin typeface="微軟正黑體" panose="020B0604030504040204" pitchFamily="34" charset="-120"/>
                <a:ea typeface="微軟正黑體" panose="020B0604030504040204" pitchFamily="34" charset="-120"/>
              </a:rPr>
              <a:t>2.2</a:t>
            </a:r>
            <a:r>
              <a:rPr lang="zh-TW" altLang="en-US" sz="1700" b="1" dirty="0">
                <a:latin typeface="微軟正黑體" panose="020B0604030504040204" pitchFamily="34" charset="-120"/>
                <a:ea typeface="微軟正黑體" panose="020B0604030504040204" pitchFamily="34" charset="-120"/>
              </a:rPr>
              <a:t>米</a:t>
            </a:r>
            <a:r>
              <a:rPr lang="zh-TW" altLang="en-US" sz="1700" b="1" dirty="0" smtClean="0">
                <a:latin typeface="微軟正黑體" panose="020B0604030504040204" pitchFamily="34" charset="-120"/>
                <a:ea typeface="微軟正黑體" panose="020B0604030504040204" pitchFamily="34" charset="-120"/>
              </a:rPr>
              <a:t>。</a:t>
            </a:r>
            <a:endParaRPr lang="en-US" altLang="zh-TW" sz="1700" b="1" dirty="0" smtClean="0">
              <a:latin typeface="微軟正黑體" panose="020B0604030504040204" pitchFamily="34" charset="-120"/>
              <a:ea typeface="微軟正黑體" panose="020B0604030504040204" pitchFamily="34" charset="-120"/>
            </a:endParaRPr>
          </a:p>
          <a:p>
            <a:r>
              <a:rPr lang="en-US" altLang="zh-TW" sz="1700" b="1" dirty="0">
                <a:latin typeface="微軟正黑體" panose="020B0604030504040204" pitchFamily="34" charset="-120"/>
                <a:ea typeface="微軟正黑體" panose="020B0604030504040204" pitchFamily="34" charset="-120"/>
              </a:rPr>
              <a:t>21</a:t>
            </a:r>
            <a:r>
              <a:rPr lang="en-US" altLang="zh-TW" sz="1700" dirty="0" smtClean="0">
                <a:latin typeface="微軟正黑體" panose="020B0604030504040204" pitchFamily="34" charset="-120"/>
                <a:ea typeface="微軟正黑體" panose="020B0604030504040204" pitchFamily="34" charset="-120"/>
              </a:rPr>
              <a:t>.</a:t>
            </a:r>
            <a:r>
              <a:rPr lang="zh-TW" altLang="en-US" sz="1700" b="1" dirty="0" smtClean="0">
                <a:latin typeface="微軟正黑體" panose="020B0604030504040204" pitchFamily="34" charset="-120"/>
                <a:ea typeface="微軟正黑體" panose="020B0604030504040204" pitchFamily="34" charset="-120"/>
              </a:rPr>
              <a:t>各</a:t>
            </a:r>
            <a:r>
              <a:rPr lang="zh-TW" altLang="en-US" sz="1700" b="1" dirty="0">
                <a:latin typeface="微軟正黑體" panose="020B0604030504040204" pitchFamily="34" charset="-120"/>
                <a:ea typeface="微軟正黑體" panose="020B0604030504040204" pitchFamily="34" charset="-120"/>
              </a:rPr>
              <a:t>機械人會有賽程的隊伍編號，檢錄後大會人員會以不脫色的筆寫在標籤紙，選手需貼在機械人明顯位置上，凡沒有貼上編號機械取消比賽</a:t>
            </a:r>
            <a:r>
              <a:rPr lang="zh-TW" altLang="en-US" sz="1700" b="1" dirty="0" smtClean="0">
                <a:latin typeface="微軟正黑體" panose="020B0604030504040204" pitchFamily="34" charset="-120"/>
                <a:ea typeface="微軟正黑體" panose="020B0604030504040204" pitchFamily="34" charset="-120"/>
              </a:rPr>
              <a:t>資格</a:t>
            </a:r>
            <a:r>
              <a:rPr lang="zh-TW" altLang="en-US" sz="1700" b="1" dirty="0">
                <a:latin typeface="微軟正黑體" panose="020B0604030504040204" pitchFamily="34" charset="-120"/>
                <a:ea typeface="微軟正黑體" panose="020B0604030504040204" pitchFamily="34" charset="-120"/>
              </a:rPr>
              <a:t>。</a:t>
            </a:r>
          </a:p>
          <a:p>
            <a:r>
              <a:rPr lang="en-US" altLang="zh-TW" sz="1700" dirty="0">
                <a:latin typeface="微軟正黑體" panose="020B0604030504040204" pitchFamily="34" charset="-120"/>
                <a:ea typeface="微軟正黑體" panose="020B0604030504040204" pitchFamily="34" charset="-120"/>
              </a:rPr>
              <a:t>22</a:t>
            </a:r>
            <a:r>
              <a:rPr lang="en-US" altLang="zh-TW" sz="1700" dirty="0" smtClean="0">
                <a:latin typeface="微軟正黑體" panose="020B0604030504040204" pitchFamily="34" charset="-120"/>
                <a:ea typeface="微軟正黑體" panose="020B0604030504040204" pitchFamily="34" charset="-120"/>
              </a:rPr>
              <a:t>. </a:t>
            </a:r>
            <a:r>
              <a:rPr lang="zh-TW" altLang="en-US" sz="1700" b="1" dirty="0" smtClean="0">
                <a:solidFill>
                  <a:srgbClr val="FF0000"/>
                </a:solidFill>
                <a:latin typeface="微軟正黑體" panose="020B0604030504040204" pitchFamily="34" charset="-120"/>
                <a:ea typeface="微軟正黑體" panose="020B0604030504040204" pitchFamily="34" charset="-120"/>
              </a:rPr>
              <a:t>全部</a:t>
            </a:r>
            <a:r>
              <a:rPr lang="zh-TW" altLang="en-US" sz="1700" b="1" dirty="0">
                <a:solidFill>
                  <a:srgbClr val="FF0000"/>
                </a:solidFill>
                <a:latin typeface="微軟正黑體" panose="020B0604030504040204" pitchFamily="34" charset="-120"/>
                <a:ea typeface="微軟正黑體" panose="020B0604030504040204" pitchFamily="34" charset="-120"/>
              </a:rPr>
              <a:t>手搖式項目，選手在機械人後面操作手搖裝置</a:t>
            </a:r>
            <a:r>
              <a:rPr lang="zh-TW" altLang="en-US" sz="1700" b="1" dirty="0">
                <a:latin typeface="微軟正黑體" panose="020B0604030504040204" pitchFamily="34" charset="-120"/>
                <a:ea typeface="微軟正黑體" panose="020B0604030504040204" pitchFamily="34" charset="-120"/>
              </a:rPr>
              <a:t>，以免產生拉扯機械人的</a:t>
            </a:r>
            <a:r>
              <a:rPr lang="zh-TW" altLang="en-US" sz="1700" b="1" dirty="0" smtClean="0">
                <a:latin typeface="微軟正黑體" panose="020B0604030504040204" pitchFamily="34" charset="-120"/>
                <a:ea typeface="微軟正黑體" panose="020B0604030504040204" pitchFamily="34" charset="-120"/>
              </a:rPr>
              <a:t>誤會</a:t>
            </a:r>
            <a:r>
              <a:rPr lang="zh-TW" altLang="en-US" sz="1700" b="1" dirty="0">
                <a:latin typeface="微軟正黑體" panose="020B0604030504040204" pitchFamily="34" charset="-120"/>
                <a:ea typeface="微軟正黑體" panose="020B0604030504040204" pitchFamily="34" charset="-120"/>
              </a:rPr>
              <a:t>。</a:t>
            </a:r>
          </a:p>
          <a:p>
            <a:r>
              <a:rPr lang="en-US" altLang="zh-TW" sz="1700" dirty="0">
                <a:latin typeface="微軟正黑體" panose="020B0604030504040204" pitchFamily="34" charset="-120"/>
                <a:ea typeface="微軟正黑體" panose="020B0604030504040204" pitchFamily="34" charset="-120"/>
              </a:rPr>
              <a:t>23</a:t>
            </a:r>
            <a:r>
              <a:rPr lang="en-US" altLang="zh-TW" sz="1700" dirty="0" smtClean="0">
                <a:latin typeface="微軟正黑體" panose="020B0604030504040204" pitchFamily="34" charset="-120"/>
                <a:ea typeface="微軟正黑體" panose="020B0604030504040204" pitchFamily="34" charset="-120"/>
              </a:rPr>
              <a:t>. </a:t>
            </a:r>
            <a:r>
              <a:rPr lang="zh-TW" altLang="en-US" sz="1700" b="1" dirty="0" smtClean="0">
                <a:solidFill>
                  <a:srgbClr val="FF0000"/>
                </a:solidFill>
                <a:latin typeface="微軟正黑體" panose="020B0604030504040204" pitchFamily="34" charset="-120"/>
                <a:ea typeface="微軟正黑體" panose="020B0604030504040204" pitchFamily="34" charset="-120"/>
              </a:rPr>
              <a:t>按</a:t>
            </a:r>
            <a:r>
              <a:rPr lang="zh-TW" altLang="en-US" sz="1700" b="1" dirty="0">
                <a:solidFill>
                  <a:srgbClr val="FF0000"/>
                </a:solidFill>
                <a:latin typeface="微軟正黑體" panose="020B0604030504040204" pitchFamily="34" charset="-120"/>
                <a:ea typeface="微軟正黑體" panose="020B0604030504040204" pitchFamily="34" charset="-120"/>
              </a:rPr>
              <a:t>比賽時間提前</a:t>
            </a:r>
            <a:r>
              <a:rPr lang="en-US" altLang="zh-TW" sz="1700" b="1" dirty="0">
                <a:solidFill>
                  <a:srgbClr val="FF0000"/>
                </a:solidFill>
                <a:latin typeface="微軟正黑體" panose="020B0604030504040204" pitchFamily="34" charset="-120"/>
                <a:ea typeface="微軟正黑體" panose="020B0604030504040204" pitchFamily="34" charset="-120"/>
              </a:rPr>
              <a:t>15</a:t>
            </a:r>
            <a:r>
              <a:rPr lang="zh-TW" altLang="en-US" sz="1700" b="1" dirty="0">
                <a:solidFill>
                  <a:srgbClr val="FF0000"/>
                </a:solidFill>
                <a:latin typeface="微軟正黑體" panose="020B0604030504040204" pitchFamily="34" charset="-120"/>
                <a:ea typeface="微軟正黑體" panose="020B0604030504040204" pitchFamily="34" charset="-120"/>
              </a:rPr>
              <a:t>分鐘檢錄</a:t>
            </a:r>
            <a:r>
              <a:rPr lang="zh-TW" altLang="en-US" sz="1700" b="1" dirty="0">
                <a:latin typeface="微軟正黑體" panose="020B0604030504040204" pitchFamily="34" charset="-120"/>
                <a:ea typeface="微軟正黑體" panose="020B0604030504040204" pitchFamily="34" charset="-120"/>
              </a:rPr>
              <a:t>，</a:t>
            </a:r>
            <a:r>
              <a:rPr lang="zh-TW" altLang="en-US" sz="1700" b="1" dirty="0">
                <a:solidFill>
                  <a:srgbClr val="FF0000"/>
                </a:solidFill>
                <a:latin typeface="微軟正黑體" panose="020B0604030504040204" pitchFamily="34" charset="-120"/>
                <a:ea typeface="微軟正黑體" panose="020B0604030504040204" pitchFamily="34" charset="-120"/>
              </a:rPr>
              <a:t>大會嚴格執行尺寸及重量的檢錄</a:t>
            </a:r>
            <a:r>
              <a:rPr lang="zh-TW" altLang="en-US" sz="1700" b="1" dirty="0">
                <a:latin typeface="微軟正黑體" panose="020B0604030504040204" pitchFamily="34" charset="-120"/>
                <a:ea typeface="微軟正黑體" panose="020B0604030504040204" pitchFamily="34" charset="-120"/>
              </a:rPr>
              <a:t>，不合規格者可有</a:t>
            </a:r>
            <a:r>
              <a:rPr lang="en-US" altLang="zh-TW" sz="1700" b="1" dirty="0">
                <a:latin typeface="微軟正黑體" panose="020B0604030504040204" pitchFamily="34" charset="-120"/>
                <a:ea typeface="微軟正黑體" panose="020B0604030504040204" pitchFamily="34" charset="-120"/>
              </a:rPr>
              <a:t>5</a:t>
            </a:r>
            <a:r>
              <a:rPr lang="zh-TW" altLang="en-US" sz="1700" b="1" dirty="0">
                <a:latin typeface="微軟正黑體" panose="020B0604030504040204" pitchFamily="34" charset="-120"/>
                <a:ea typeface="微軟正黑體" panose="020B0604030504040204" pitchFamily="34" charset="-120"/>
              </a:rPr>
              <a:t>分鐘時間調整，超時作棄權論；</a:t>
            </a:r>
            <a:r>
              <a:rPr lang="zh-TW" altLang="en-US" sz="1700" b="1" dirty="0">
                <a:solidFill>
                  <a:srgbClr val="FF0000"/>
                </a:solidFill>
                <a:latin typeface="微軟正黑體" panose="020B0604030504040204" pitchFamily="34" charset="-120"/>
                <a:ea typeface="微軟正黑體" panose="020B0604030504040204" pitchFamily="34" charset="-120"/>
              </a:rPr>
              <a:t>比賽時機體重量會影響賽果</a:t>
            </a:r>
            <a:r>
              <a:rPr lang="en-US" altLang="zh-TW" sz="1700" b="1" dirty="0">
                <a:solidFill>
                  <a:srgbClr val="FF0000"/>
                </a:solidFill>
                <a:latin typeface="微軟正黑體" panose="020B0604030504040204" pitchFamily="34" charset="-120"/>
                <a:ea typeface="微軟正黑體" panose="020B0604030504040204" pitchFamily="34" charset="-120"/>
              </a:rPr>
              <a:t>(</a:t>
            </a:r>
            <a:r>
              <a:rPr lang="zh-TW" altLang="en-US" sz="1700" b="1" dirty="0">
                <a:solidFill>
                  <a:srgbClr val="FF0000"/>
                </a:solidFill>
                <a:latin typeface="微軟正黑體" panose="020B0604030504040204" pitchFamily="34" charset="-120"/>
                <a:ea typeface="微軟正黑體" panose="020B0604030504040204" pitchFamily="34" charset="-120"/>
              </a:rPr>
              <a:t>如拔河，格鬥</a:t>
            </a:r>
            <a:r>
              <a:rPr lang="en-US" altLang="zh-TW" sz="1700" b="1" dirty="0">
                <a:solidFill>
                  <a:srgbClr val="FF0000"/>
                </a:solidFill>
                <a:latin typeface="微軟正黑體" panose="020B0604030504040204" pitchFamily="34" charset="-120"/>
                <a:ea typeface="微軟正黑體" panose="020B0604030504040204" pitchFamily="34" charset="-120"/>
              </a:rPr>
              <a:t>)</a:t>
            </a:r>
            <a:r>
              <a:rPr lang="zh-TW" altLang="en-US" sz="1700" b="1" dirty="0">
                <a:solidFill>
                  <a:srgbClr val="FF0000"/>
                </a:solidFill>
                <a:latin typeface="微軟正黑體" panose="020B0604030504040204" pitchFamily="34" charset="-120"/>
                <a:ea typeface="微軟正黑體" panose="020B0604030504040204" pitchFamily="34" charset="-120"/>
              </a:rPr>
              <a:t>，每次賽前會重新磅重</a:t>
            </a:r>
            <a:r>
              <a:rPr lang="zh-TW" altLang="en-US" sz="1700" dirty="0">
                <a:solidFill>
                  <a:srgbClr val="FF0000"/>
                </a:solidFill>
                <a:latin typeface="微軟正黑體" panose="020B0604030504040204" pitchFamily="34" charset="-120"/>
                <a:ea typeface="微軟正黑體" panose="020B0604030504040204" pitchFamily="34" charset="-120"/>
              </a:rPr>
              <a:t>。</a:t>
            </a:r>
          </a:p>
          <a:p>
            <a:r>
              <a:rPr lang="en-US" altLang="zh-TW" sz="1700" dirty="0" smtClean="0">
                <a:latin typeface="微軟正黑體" panose="020B0604030504040204" pitchFamily="34" charset="-120"/>
                <a:ea typeface="微軟正黑體" panose="020B0604030504040204" pitchFamily="34" charset="-120"/>
              </a:rPr>
              <a:t>25. </a:t>
            </a:r>
            <a:r>
              <a:rPr lang="zh-TW" altLang="en-US" sz="1700" b="1" dirty="0" smtClean="0">
                <a:latin typeface="微軟正黑體" panose="020B0604030504040204" pitchFamily="34" charset="-120"/>
                <a:ea typeface="微軟正黑體" panose="020B0604030504040204" pitchFamily="34" charset="-120"/>
              </a:rPr>
              <a:t>機械人</a:t>
            </a:r>
            <a:r>
              <a:rPr lang="zh-TW" altLang="en-US" sz="1700" b="1" dirty="0">
                <a:latin typeface="微軟正黑體" panose="020B0604030504040204" pitchFamily="34" charset="-120"/>
                <a:ea typeface="微軟正黑體" panose="020B0604030504040204" pitchFamily="34" charset="-120"/>
              </a:rPr>
              <a:t>檢錄後，只可帶鉗、螺絲批、六角匙入預備區，</a:t>
            </a:r>
            <a:r>
              <a:rPr lang="zh-TW" altLang="en-US" sz="1700" b="1" dirty="0">
                <a:solidFill>
                  <a:srgbClr val="FF0000"/>
                </a:solidFill>
                <a:latin typeface="微軟正黑體" panose="020B0604030504040204" pitchFamily="34" charset="-120"/>
                <a:ea typeface="微軟正黑體" panose="020B0604030504040204" pitchFamily="34" charset="-120"/>
              </a:rPr>
              <a:t>禁止帶膠水、新馬達、新螺絲螺母等可以對機械人做大修改的物件</a:t>
            </a:r>
            <a:r>
              <a:rPr lang="zh-TW" altLang="en-US" sz="1700" b="1" dirty="0">
                <a:latin typeface="微軟正黑體" panose="020B0604030504040204" pitchFamily="34" charset="-120"/>
                <a:ea typeface="微軟正黑體" panose="020B0604030504040204" pitchFamily="34" charset="-120"/>
              </a:rPr>
              <a:t>。所帶工具只作維修用，不可作為機械人的附件使用。機械人只能在比賽範圍內維修，維修時不可更換馬達或加重，但可以減</a:t>
            </a:r>
            <a:r>
              <a:rPr lang="zh-TW" altLang="en-US" sz="1700" b="1" dirty="0" smtClean="0">
                <a:latin typeface="微軟正黑體" panose="020B0604030504040204" pitchFamily="34" charset="-120"/>
                <a:ea typeface="微軟正黑體" panose="020B0604030504040204" pitchFamily="34" charset="-120"/>
              </a:rPr>
              <a:t>重</a:t>
            </a:r>
            <a:r>
              <a:rPr lang="zh-TW" altLang="en-US" sz="1700" b="1" dirty="0">
                <a:latin typeface="微軟正黑體" panose="020B0604030504040204" pitchFamily="34" charset="-120"/>
                <a:ea typeface="微軟正黑體" panose="020B0604030504040204" pitchFamily="34" charset="-120"/>
              </a:rPr>
              <a:t>。</a:t>
            </a:r>
          </a:p>
          <a:p>
            <a:r>
              <a:rPr lang="en-US" altLang="zh-TW" sz="1700" dirty="0">
                <a:latin typeface="微軟正黑體" panose="020B0604030504040204" pitchFamily="34" charset="-120"/>
                <a:ea typeface="微軟正黑體" panose="020B0604030504040204" pitchFamily="34" charset="-120"/>
              </a:rPr>
              <a:t>26</a:t>
            </a:r>
            <a:r>
              <a:rPr lang="en-US" altLang="zh-TW" sz="1700" dirty="0" smtClean="0">
                <a:latin typeface="微軟正黑體" panose="020B0604030504040204" pitchFamily="34" charset="-120"/>
                <a:ea typeface="微軟正黑體" panose="020B0604030504040204" pitchFamily="34" charset="-120"/>
              </a:rPr>
              <a:t>. </a:t>
            </a:r>
            <a:r>
              <a:rPr lang="zh-TW" altLang="en-US" sz="1700" b="1" dirty="0" smtClean="0">
                <a:latin typeface="微軟正黑體" panose="020B0604030504040204" pitchFamily="34" charset="-120"/>
                <a:ea typeface="微軟正黑體" panose="020B0604030504040204" pitchFamily="34" charset="-120"/>
              </a:rPr>
              <a:t>全部</a:t>
            </a:r>
            <a:r>
              <a:rPr lang="zh-TW" altLang="en-US" sz="1700" b="1" dirty="0">
                <a:latin typeface="微軟正黑體" panose="020B0604030504040204" pitchFamily="34" charset="-120"/>
                <a:ea typeface="微軟正黑體" panose="020B0604030504040204" pitchFamily="34" charset="-120"/>
              </a:rPr>
              <a:t>賽程排位次序全部以電腦隨機方法</a:t>
            </a:r>
            <a:r>
              <a:rPr lang="zh-TW" altLang="en-US" sz="1700" b="1" dirty="0" smtClean="0">
                <a:latin typeface="微軟正黑體" panose="020B0604030504040204" pitchFamily="34" charset="-120"/>
                <a:ea typeface="微軟正黑體" panose="020B0604030504040204" pitchFamily="34" charset="-120"/>
              </a:rPr>
              <a:t>處理</a:t>
            </a:r>
            <a:r>
              <a:rPr lang="zh-TW" altLang="en-US" sz="1700" dirty="0">
                <a:latin typeface="微軟正黑體" panose="020B0604030504040204" pitchFamily="34" charset="-120"/>
                <a:ea typeface="微軟正黑體" panose="020B0604030504040204" pitchFamily="34" charset="-120"/>
              </a:rPr>
              <a:t>。</a:t>
            </a:r>
          </a:p>
          <a:p>
            <a:r>
              <a:rPr lang="en-US" altLang="zh-TW" sz="1700" dirty="0">
                <a:latin typeface="微軟正黑體" panose="020B0604030504040204" pitchFamily="34" charset="-120"/>
                <a:ea typeface="微軟正黑體" panose="020B0604030504040204" pitchFamily="34" charset="-120"/>
              </a:rPr>
              <a:t>27</a:t>
            </a:r>
            <a:r>
              <a:rPr lang="en-US" altLang="zh-TW" sz="1700" dirty="0" smtClean="0">
                <a:solidFill>
                  <a:srgbClr val="FF0000"/>
                </a:solidFill>
                <a:latin typeface="微軟正黑體" panose="020B0604030504040204" pitchFamily="34" charset="-120"/>
                <a:ea typeface="微軟正黑體" panose="020B0604030504040204" pitchFamily="34" charset="-120"/>
              </a:rPr>
              <a:t>. </a:t>
            </a:r>
            <a:r>
              <a:rPr lang="zh-TW" altLang="en-US" sz="1700" b="1" dirty="0" smtClean="0">
                <a:solidFill>
                  <a:srgbClr val="FF0000"/>
                </a:solidFill>
                <a:latin typeface="微軟正黑體" panose="020B0604030504040204" pitchFamily="34" charset="-120"/>
                <a:ea typeface="微軟正黑體" panose="020B0604030504040204" pitchFamily="34" charset="-120"/>
              </a:rPr>
              <a:t>比賽</a:t>
            </a:r>
            <a:r>
              <a:rPr lang="zh-TW" altLang="en-US" sz="1700" b="1" dirty="0">
                <a:solidFill>
                  <a:srgbClr val="FF0000"/>
                </a:solidFill>
                <a:latin typeface="微軟正黑體" panose="020B0604030504040204" pitchFamily="34" charset="-120"/>
                <a:ea typeface="微軟正黑體" panose="020B0604030504040204" pitchFamily="34" charset="-120"/>
              </a:rPr>
              <a:t>場地不設叉電、電焊鐵、熱熔膠槍等設施</a:t>
            </a:r>
            <a:r>
              <a:rPr lang="zh-TW" altLang="en-US" sz="1700" b="1" dirty="0">
                <a:latin typeface="微軟正黑體" panose="020B0604030504040204" pitchFamily="34" charset="-120"/>
                <a:ea typeface="微軟正黑體" panose="020B0604030504040204" pitchFamily="34" charset="-120"/>
              </a:rPr>
              <a:t>，各校自行作充足</a:t>
            </a:r>
            <a:r>
              <a:rPr lang="zh-TW" altLang="en-US" sz="1700" b="1" dirty="0" smtClean="0">
                <a:latin typeface="微軟正黑體" panose="020B0604030504040204" pitchFamily="34" charset="-120"/>
                <a:ea typeface="微軟正黑體" panose="020B0604030504040204" pitchFamily="34" charset="-120"/>
              </a:rPr>
              <a:t>準備</a:t>
            </a:r>
            <a:r>
              <a:rPr lang="zh-TW" altLang="en-US" sz="1700" dirty="0">
                <a:latin typeface="微軟正黑體" panose="020B0604030504040204" pitchFamily="34" charset="-120"/>
                <a:ea typeface="微軟正黑體" panose="020B0604030504040204" pitchFamily="34" charset="-120"/>
              </a:rPr>
              <a:t>。</a:t>
            </a:r>
          </a:p>
          <a:p>
            <a:r>
              <a:rPr lang="en-US" altLang="zh-TW" sz="1700" dirty="0" smtClean="0">
                <a:latin typeface="微軟正黑體" panose="020B0604030504040204" pitchFamily="34" charset="-120"/>
                <a:ea typeface="微軟正黑體" panose="020B0604030504040204" pitchFamily="34" charset="-120"/>
              </a:rPr>
              <a:t>28.</a:t>
            </a:r>
            <a:r>
              <a:rPr lang="zh-TW" altLang="en-US" sz="1700" b="1" dirty="0" smtClean="0">
                <a:solidFill>
                  <a:srgbClr val="FF0000"/>
                </a:solidFill>
                <a:latin typeface="微軟正黑體" panose="020B0604030504040204" pitchFamily="34" charset="-120"/>
                <a:ea typeface="微軟正黑體" panose="020B0604030504040204" pitchFamily="34" charset="-120"/>
              </a:rPr>
              <a:t>比賽</a:t>
            </a:r>
            <a:r>
              <a:rPr lang="zh-TW" altLang="en-US" sz="1700" b="1" dirty="0">
                <a:solidFill>
                  <a:srgbClr val="FF0000"/>
                </a:solidFill>
                <a:latin typeface="微軟正黑體" panose="020B0604030504040204" pitchFamily="34" charset="-120"/>
                <a:ea typeface="微軟正黑體" panose="020B0604030504040204" pitchFamily="34" charset="-120"/>
              </a:rPr>
              <a:t>的成績需要學生簽名確實。若無上訴而不簽名則作參賽隊伍棄權處理。</a:t>
            </a:r>
          </a:p>
          <a:p>
            <a:r>
              <a:rPr lang="en-US" altLang="zh-TW" sz="1700" dirty="0">
                <a:latin typeface="微軟正黑體" panose="020B0604030504040204" pitchFamily="34" charset="-120"/>
                <a:ea typeface="微軟正黑體" panose="020B0604030504040204" pitchFamily="34" charset="-120"/>
              </a:rPr>
              <a:t>29</a:t>
            </a:r>
            <a:r>
              <a:rPr lang="en-US" altLang="zh-TW" sz="1700" dirty="0" smtClean="0">
                <a:latin typeface="微軟正黑體" panose="020B0604030504040204" pitchFamily="34" charset="-120"/>
                <a:ea typeface="微軟正黑體" panose="020B0604030504040204" pitchFamily="34" charset="-120"/>
              </a:rPr>
              <a:t>. </a:t>
            </a:r>
            <a:r>
              <a:rPr lang="zh-TW" altLang="en-US" sz="1700" b="1" dirty="0" smtClean="0">
                <a:latin typeface="微軟正黑體" panose="020B0604030504040204" pitchFamily="34" charset="-120"/>
                <a:ea typeface="微軟正黑體" panose="020B0604030504040204" pitchFamily="34" charset="-120"/>
              </a:rPr>
              <a:t>除</a:t>
            </a:r>
            <a:r>
              <a:rPr lang="zh-TW" altLang="en-US" sz="1700" b="1" dirty="0">
                <a:latin typeface="微軟正黑體" panose="020B0604030504040204" pitchFamily="34" charset="-120"/>
                <a:ea typeface="微軟正黑體" panose="020B0604030504040204" pitchFamily="34" charset="-120"/>
              </a:rPr>
              <a:t>伺服馬達機械人組別外，比賽完畢後，</a:t>
            </a:r>
            <a:r>
              <a:rPr lang="zh-TW" altLang="en-US" sz="1700" b="1" dirty="0">
                <a:solidFill>
                  <a:srgbClr val="FF0000"/>
                </a:solidFill>
                <a:latin typeface="微軟正黑體" panose="020B0604030504040204" pitchFamily="34" charset="-120"/>
                <a:ea typeface="微軟正黑體" panose="020B0604030504040204" pitchFamily="34" charset="-120"/>
              </a:rPr>
              <a:t>大會將對頭</a:t>
            </a:r>
            <a:r>
              <a:rPr lang="en-US" altLang="zh-TW" sz="1700" b="1" dirty="0">
                <a:solidFill>
                  <a:srgbClr val="FF0000"/>
                </a:solidFill>
                <a:latin typeface="微軟正黑體" panose="020B0604030504040204" pitchFamily="34" charset="-120"/>
                <a:ea typeface="微軟正黑體" panose="020B0604030504040204" pitchFamily="34" charset="-120"/>
              </a:rPr>
              <a:t>4</a:t>
            </a:r>
            <a:r>
              <a:rPr lang="zh-TW" altLang="en-US" sz="1700" b="1" dirty="0">
                <a:solidFill>
                  <a:srgbClr val="FF0000"/>
                </a:solidFill>
                <a:latin typeface="微軟正黑體" panose="020B0604030504040204" pitchFamily="34" charset="-120"/>
                <a:ea typeface="微軟正黑體" panose="020B0604030504040204" pitchFamily="34" charset="-120"/>
              </a:rPr>
              <a:t>名的機械人進行內阻的檢測，若超過規定範圍值則取消該參賽隊伍名次，並從後補上名次位置。</a:t>
            </a:r>
          </a:p>
          <a:p>
            <a:endParaRPr lang="zh-HK"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729388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一般賽規修改</a:t>
            </a:r>
            <a:r>
              <a:rPr lang="en-US" altLang="zh-TW" dirty="0"/>
              <a:t>(</a:t>
            </a:r>
            <a:r>
              <a:rPr lang="zh-TW" altLang="en-US" dirty="0"/>
              <a:t>中學組及小學組</a:t>
            </a:r>
            <a:r>
              <a:rPr lang="en-US" altLang="zh-TW" dirty="0"/>
              <a:t>)</a:t>
            </a:r>
            <a:endParaRPr lang="zh-HK" altLang="en-US" dirty="0"/>
          </a:p>
        </p:txBody>
      </p:sp>
      <p:sp>
        <p:nvSpPr>
          <p:cNvPr id="3" name="內容版面配置區 2"/>
          <p:cNvSpPr>
            <a:spLocks noGrp="1"/>
          </p:cNvSpPr>
          <p:nvPr>
            <p:ph idx="1"/>
          </p:nvPr>
        </p:nvSpPr>
        <p:spPr>
          <a:xfrm>
            <a:off x="1435608" y="1447800"/>
            <a:ext cx="7498080" cy="1045096"/>
          </a:xfrm>
          <a:solidFill>
            <a:schemeClr val="accent1">
              <a:lumMod val="20000"/>
              <a:lumOff val="80000"/>
            </a:schemeClr>
          </a:solidFill>
        </p:spPr>
        <p:txBody>
          <a:bodyPr/>
          <a:lstStyle/>
          <a:p>
            <a:r>
              <a:rPr lang="en-US" altLang="zh-TW" sz="1600" b="1" dirty="0">
                <a:latin typeface="微軟正黑體" panose="020B0604030504040204" pitchFamily="34" charset="-120"/>
                <a:ea typeface="微軟正黑體" panose="020B0604030504040204" pitchFamily="34" charset="-120"/>
              </a:rPr>
              <a:t>19</a:t>
            </a:r>
            <a:r>
              <a:rPr lang="en-US" altLang="zh-TW" sz="1600" dirty="0">
                <a:latin typeface="微軟正黑體" panose="020B0604030504040204" pitchFamily="34" charset="-120"/>
                <a:ea typeface="微軟正黑體" panose="020B0604030504040204" pitchFamily="34" charset="-120"/>
              </a:rPr>
              <a:t>.</a:t>
            </a:r>
            <a:r>
              <a:rPr lang="zh-TW" altLang="zh-HK" sz="1600" dirty="0">
                <a:latin typeface="微軟正黑體" panose="020B0604030504040204" pitchFamily="34" charset="-120"/>
                <a:ea typeface="微軟正黑體" panose="020B0604030504040204" pitchFamily="34" charset="-120"/>
              </a:rPr>
              <a:t>參賽者</a:t>
            </a:r>
            <a:r>
              <a:rPr lang="zh-TW" altLang="zh-HK" sz="1600" b="1" dirty="0">
                <a:solidFill>
                  <a:srgbClr val="FF0000"/>
                </a:solidFill>
                <a:latin typeface="微軟正黑體" panose="020B0604030504040204" pitchFamily="34" charset="-120"/>
                <a:ea typeface="微軟正黑體" panose="020B0604030504040204" pitchFamily="34" charset="-120"/>
              </a:rPr>
              <a:t>須自備鹼性電池，不可用充電電池或勁量銀色超強鹼性電池</a:t>
            </a:r>
            <a:r>
              <a:rPr lang="en-US" altLang="zh-HK" sz="1600" b="1" dirty="0">
                <a:solidFill>
                  <a:srgbClr val="FF0000"/>
                </a:solidFill>
                <a:latin typeface="微軟正黑體" panose="020B0604030504040204" pitchFamily="34" charset="-120"/>
                <a:ea typeface="微軟正黑體" panose="020B0604030504040204" pitchFamily="34" charset="-120"/>
              </a:rPr>
              <a:t>(</a:t>
            </a:r>
            <a:r>
              <a:rPr lang="zh-TW" altLang="zh-HK" sz="1600" b="1" dirty="0">
                <a:solidFill>
                  <a:srgbClr val="FF0000"/>
                </a:solidFill>
                <a:latin typeface="微軟正黑體" panose="020B0604030504040204" pitchFamily="34" charset="-120"/>
                <a:ea typeface="微軟正黑體" panose="020B0604030504040204" pitchFamily="34" charset="-120"/>
              </a:rPr>
              <a:t>如</a:t>
            </a:r>
            <a:r>
              <a:rPr lang="en-US" altLang="zh-HK" sz="1600" b="1" dirty="0">
                <a:solidFill>
                  <a:srgbClr val="FF0000"/>
                </a:solidFill>
                <a:latin typeface="微軟正黑體" panose="020B0604030504040204" pitchFamily="34" charset="-120"/>
                <a:ea typeface="微軟正黑體" panose="020B0604030504040204" pitchFamily="34" charset="-120"/>
              </a:rPr>
              <a:t>Energizer® Ultimate Lithium</a:t>
            </a:r>
            <a:r>
              <a:rPr lang="zh-TW" altLang="zh-HK" sz="1600" b="1" dirty="0">
                <a:solidFill>
                  <a:srgbClr val="FF0000"/>
                </a:solidFill>
                <a:latin typeface="微軟正黑體" panose="020B0604030504040204" pitchFamily="34" charset="-120"/>
                <a:ea typeface="微軟正黑體" panose="020B0604030504040204" pitchFamily="34" charset="-120"/>
              </a:rPr>
              <a:t>和</a:t>
            </a:r>
            <a:r>
              <a:rPr lang="en-US" altLang="zh-HK" sz="1600" b="1" dirty="0">
                <a:solidFill>
                  <a:srgbClr val="FF0000"/>
                </a:solidFill>
                <a:latin typeface="微軟正黑體" panose="020B0604030504040204" pitchFamily="34" charset="-120"/>
                <a:ea typeface="微軟正黑體" panose="020B0604030504040204" pitchFamily="34" charset="-120"/>
              </a:rPr>
              <a:t>Energizer® Advanced Lithium)</a:t>
            </a:r>
            <a:r>
              <a:rPr lang="zh-TW" altLang="zh-HK" sz="1600" b="1" dirty="0">
                <a:solidFill>
                  <a:srgbClr val="FF0000"/>
                </a:solidFill>
                <a:latin typeface="微軟正黑體" panose="020B0604030504040204" pitchFamily="34" charset="-120"/>
                <a:ea typeface="微軟正黑體" panose="020B0604030504040204" pitchFamily="34" charset="-120"/>
              </a:rPr>
              <a:t>，電池容器需能在比賽時被裁判檢查電池型號</a:t>
            </a:r>
            <a:r>
              <a:rPr lang="zh-TW" altLang="en-US" sz="1600" b="1" dirty="0">
                <a:solidFill>
                  <a:srgbClr val="FF0000"/>
                </a:solidFill>
                <a:latin typeface="微軟正黑體" panose="020B0604030504040204" pitchFamily="34" charset="-120"/>
                <a:ea typeface="微軟正黑體" panose="020B0604030504040204" pitchFamily="34" charset="-120"/>
              </a:rPr>
              <a:t>。</a:t>
            </a:r>
            <a:endParaRPr lang="en-US" altLang="zh-TW" sz="1600" b="1" dirty="0">
              <a:solidFill>
                <a:srgbClr val="FF0000"/>
              </a:solidFill>
              <a:latin typeface="微軟正黑體" panose="020B0604030504040204" pitchFamily="34" charset="-120"/>
              <a:ea typeface="微軟正黑體" panose="020B0604030504040204" pitchFamily="34" charset="-120"/>
            </a:endParaRPr>
          </a:p>
          <a:p>
            <a:endParaRPr lang="zh-HK" altLang="en-US" dirty="0"/>
          </a:p>
        </p:txBody>
      </p:sp>
      <p:pic>
        <p:nvPicPr>
          <p:cNvPr id="4" name="圖片 3"/>
          <p:cNvPicPr>
            <a:picLocks noChangeAspect="1"/>
          </p:cNvPicPr>
          <p:nvPr/>
        </p:nvPicPr>
        <p:blipFill>
          <a:blip r:embed="rId2"/>
          <a:stretch>
            <a:fillRect/>
          </a:stretch>
        </p:blipFill>
        <p:spPr>
          <a:xfrm>
            <a:off x="1979714" y="2708920"/>
            <a:ext cx="6867525" cy="3390900"/>
          </a:xfrm>
          <a:prstGeom prst="rect">
            <a:avLst/>
          </a:prstGeom>
        </p:spPr>
      </p:pic>
    </p:spTree>
    <p:extLst>
      <p:ext uri="{BB962C8B-B14F-4D97-AF65-F5344CB8AC3E}">
        <p14:creationId xmlns:p14="http://schemas.microsoft.com/office/powerpoint/2010/main" val="23822270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zh-HK" dirty="0"/>
              <a:t>限制</a:t>
            </a:r>
            <a:r>
              <a:rPr lang="en-US" altLang="zh-TW" dirty="0"/>
              <a:t>(</a:t>
            </a:r>
            <a:r>
              <a:rPr lang="zh-TW" altLang="en-US" dirty="0"/>
              <a:t>節錄</a:t>
            </a:r>
            <a:r>
              <a:rPr lang="en-US" altLang="zh-TW" dirty="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01962606"/>
              </p:ext>
            </p:extLst>
          </p:nvPr>
        </p:nvGraphicFramePr>
        <p:xfrm>
          <a:off x="1428729" y="1357306"/>
          <a:ext cx="7215238" cy="3571899"/>
        </p:xfrm>
        <a:graphic>
          <a:graphicData uri="http://schemas.openxmlformats.org/drawingml/2006/table">
            <a:tbl>
              <a:tblPr>
                <a:tableStyleId>{3C2FFA5D-87B4-456A-9821-1D502468CF0F}</a:tableStyleId>
              </a:tblPr>
              <a:tblGrid>
                <a:gridCol w="7215238"/>
              </a:tblGrid>
              <a:tr h="3571899">
                <a:tc>
                  <a:txBody>
                    <a:bodyPr/>
                    <a:lstStyle/>
                    <a:p>
                      <a:pPr marL="0" lvl="0" indent="0" algn="just">
                        <a:spcBef>
                          <a:spcPts val="500"/>
                        </a:spcBef>
                        <a:spcAft>
                          <a:spcPts val="0"/>
                        </a:spcAft>
                        <a:buFont typeface="Times New Roman"/>
                        <a:buNone/>
                        <a:tabLst>
                          <a:tab pos="228600" algn="l"/>
                        </a:tabLst>
                      </a:pPr>
                      <a:r>
                        <a:rPr lang="en-US" altLang="zh-TW" sz="1800" kern="1200" dirty="0" smtClean="0">
                          <a:effectLst/>
                        </a:rPr>
                        <a:t>…</a:t>
                      </a:r>
                    </a:p>
                    <a:p>
                      <a:pPr marL="0" lvl="0" indent="0" algn="just">
                        <a:spcBef>
                          <a:spcPts val="500"/>
                        </a:spcBef>
                        <a:spcAft>
                          <a:spcPts val="0"/>
                        </a:spcAft>
                        <a:buFont typeface="Times New Roman"/>
                        <a:buNone/>
                        <a:tabLst>
                          <a:tab pos="228600" algn="l"/>
                        </a:tabLst>
                      </a:pPr>
                      <a:r>
                        <a:rPr lang="en-US" altLang="zh-TW" sz="1800" kern="1200" dirty="0" smtClean="0">
                          <a:effectLst/>
                        </a:rPr>
                        <a:t>(4)</a:t>
                      </a:r>
                      <a:r>
                        <a:rPr lang="zh-TW" altLang="en-US" sz="1800" kern="1200" dirty="0" smtClean="0">
                          <a:effectLst/>
                        </a:rPr>
                        <a:t>所有比賽項目必須</a:t>
                      </a:r>
                      <a:endParaRPr lang="en-US" altLang="zh-TW" sz="1800" kern="1200" dirty="0" smtClean="0">
                        <a:effectLst/>
                      </a:endParaRPr>
                    </a:p>
                    <a:p>
                      <a:pPr marL="0" lvl="0" indent="0" algn="just">
                        <a:spcBef>
                          <a:spcPts val="500"/>
                        </a:spcBef>
                        <a:spcAft>
                          <a:spcPts val="0"/>
                        </a:spcAft>
                        <a:buFont typeface="Times New Roman"/>
                        <a:buNone/>
                        <a:tabLst>
                          <a:tab pos="228600" algn="l"/>
                        </a:tabLst>
                      </a:pPr>
                      <a:r>
                        <a:rPr lang="en-US" altLang="zh-TW" sz="1800" kern="1200" dirty="0" err="1" smtClean="0">
                          <a:effectLst/>
                        </a:rPr>
                        <a:t>i</a:t>
                      </a:r>
                      <a:r>
                        <a:rPr lang="en-US" altLang="zh-TW" sz="1800" kern="1200" dirty="0" smtClean="0">
                          <a:effectLst/>
                        </a:rPr>
                        <a:t>)</a:t>
                      </a:r>
                      <a:r>
                        <a:rPr lang="zh-TW" altLang="en-US" sz="1800" b="1" kern="1200" dirty="0" smtClean="0">
                          <a:solidFill>
                            <a:srgbClr val="FF0000"/>
                          </a:solidFill>
                          <a:effectLst/>
                        </a:rPr>
                        <a:t>最少</a:t>
                      </a:r>
                      <a:r>
                        <a:rPr lang="en-US" altLang="zh-TW" sz="1800" b="1" kern="1200" dirty="0" smtClean="0">
                          <a:solidFill>
                            <a:srgbClr val="FF0000"/>
                          </a:solidFill>
                          <a:effectLst/>
                        </a:rPr>
                        <a:t>4</a:t>
                      </a:r>
                      <a:r>
                        <a:rPr lang="zh-TW" altLang="en-US" sz="1800" b="1" kern="1200" dirty="0" smtClean="0">
                          <a:solidFill>
                            <a:srgbClr val="FF0000"/>
                          </a:solidFill>
                          <a:effectLst/>
                        </a:rPr>
                        <a:t>隊</a:t>
                      </a:r>
                      <a:r>
                        <a:rPr lang="zh-TW" altLang="en-US" sz="1800" kern="1200" dirty="0" smtClean="0">
                          <a:effectLst/>
                        </a:rPr>
                        <a:t>及</a:t>
                      </a:r>
                      <a:endParaRPr lang="en-US" altLang="zh-TW" sz="1800" kern="1200" dirty="0" smtClean="0">
                        <a:effectLst/>
                      </a:endParaRPr>
                    </a:p>
                    <a:p>
                      <a:pPr marL="0" lvl="0" indent="0" algn="just">
                        <a:spcBef>
                          <a:spcPts val="500"/>
                        </a:spcBef>
                        <a:spcAft>
                          <a:spcPts val="0"/>
                        </a:spcAft>
                        <a:buFont typeface="Times New Roman"/>
                        <a:buNone/>
                        <a:tabLst>
                          <a:tab pos="228600" algn="l"/>
                        </a:tabLst>
                      </a:pPr>
                      <a:r>
                        <a:rPr lang="en-US" altLang="zh-TW" sz="1800" kern="1200" dirty="0" smtClean="0">
                          <a:effectLst/>
                        </a:rPr>
                        <a:t>ii)</a:t>
                      </a:r>
                      <a:r>
                        <a:rPr lang="zh-TW" altLang="en-US" sz="1800" b="1" kern="1200" dirty="0" smtClean="0">
                          <a:solidFill>
                            <a:srgbClr val="FF0000"/>
                          </a:solidFill>
                          <a:effectLst/>
                        </a:rPr>
                        <a:t>最少二間學校</a:t>
                      </a:r>
                      <a:endParaRPr lang="en-US" altLang="zh-TW" sz="1800" b="1" kern="1200" dirty="0" smtClean="0">
                        <a:solidFill>
                          <a:srgbClr val="FF0000"/>
                        </a:solidFill>
                        <a:effectLst/>
                      </a:endParaRPr>
                    </a:p>
                    <a:p>
                      <a:pPr marL="0" lvl="0" indent="0" algn="just">
                        <a:spcBef>
                          <a:spcPts val="500"/>
                        </a:spcBef>
                        <a:spcAft>
                          <a:spcPts val="0"/>
                        </a:spcAft>
                        <a:buFont typeface="Times New Roman"/>
                        <a:buNone/>
                        <a:tabLst>
                          <a:tab pos="228600" algn="l"/>
                        </a:tabLst>
                      </a:pPr>
                      <a:r>
                        <a:rPr lang="zh-TW" altLang="en-US" sz="1800" kern="1200" dirty="0" smtClean="0">
                          <a:effectLst/>
                        </a:rPr>
                        <a:t>報名參賽，未能達到</a:t>
                      </a:r>
                      <a:r>
                        <a:rPr lang="en-US" altLang="zh-TW" sz="1800" kern="1200" dirty="0" err="1" smtClean="0">
                          <a:effectLst/>
                        </a:rPr>
                        <a:t>i</a:t>
                      </a:r>
                      <a:r>
                        <a:rPr lang="en-US" altLang="zh-TW" sz="1800" kern="1200" dirty="0" smtClean="0">
                          <a:effectLst/>
                        </a:rPr>
                        <a:t>)</a:t>
                      </a:r>
                      <a:r>
                        <a:rPr lang="zh-TW" altLang="en-US" sz="1800" kern="1200" dirty="0" smtClean="0">
                          <a:effectLst/>
                        </a:rPr>
                        <a:t>或</a:t>
                      </a:r>
                      <a:r>
                        <a:rPr lang="en-US" altLang="zh-TW" sz="1800" kern="1200" dirty="0" smtClean="0">
                          <a:effectLst/>
                        </a:rPr>
                        <a:t>ii)</a:t>
                      </a:r>
                      <a:r>
                        <a:rPr lang="zh-TW" altLang="en-US" sz="1800" kern="1200" dirty="0" smtClean="0">
                          <a:effectLst/>
                        </a:rPr>
                        <a:t>標準的比賽項目將被取消，且將不會徵詢已報名的參賽隊伍之同意；</a:t>
                      </a:r>
                      <a:endParaRPr lang="en-US" altLang="zh-TW" sz="1800" kern="1200" dirty="0" smtClean="0">
                        <a:effectLst/>
                      </a:endParaRPr>
                    </a:p>
                    <a:p>
                      <a:pPr marL="0" lvl="0" indent="0" algn="just">
                        <a:spcBef>
                          <a:spcPts val="500"/>
                        </a:spcBef>
                        <a:spcAft>
                          <a:spcPts val="0"/>
                        </a:spcAft>
                        <a:buFont typeface="Times New Roman"/>
                        <a:buNone/>
                        <a:tabLst>
                          <a:tab pos="228600" algn="l"/>
                        </a:tabLst>
                      </a:pPr>
                      <a:r>
                        <a:rPr lang="en-US" altLang="zh-TW" sz="1800" kern="1200" dirty="0" smtClean="0">
                          <a:effectLst/>
                        </a:rPr>
                        <a:t>…</a:t>
                      </a:r>
                    </a:p>
                    <a:p>
                      <a:pPr marL="0" lvl="0" indent="0" algn="just">
                        <a:spcBef>
                          <a:spcPts val="500"/>
                        </a:spcBef>
                        <a:spcAft>
                          <a:spcPts val="0"/>
                        </a:spcAft>
                        <a:buFont typeface="Times New Roman"/>
                        <a:buNone/>
                        <a:tabLst>
                          <a:tab pos="228600" algn="l"/>
                        </a:tabLst>
                      </a:pPr>
                      <a:r>
                        <a:rPr lang="en-US" altLang="zh-TW" sz="1800" kern="1200" dirty="0" smtClean="0">
                          <a:effectLst/>
                        </a:rPr>
                        <a:t>(6)</a:t>
                      </a:r>
                      <a:r>
                        <a:rPr lang="zh-TW" altLang="en-US" sz="1800" kern="1200" dirty="0" smtClean="0">
                          <a:effectLst/>
                        </a:rPr>
                        <a:t>第</a:t>
                      </a:r>
                      <a:r>
                        <a:rPr lang="en-US" altLang="zh-TW" sz="1800" kern="1200" dirty="0" smtClean="0">
                          <a:effectLst/>
                        </a:rPr>
                        <a:t>11</a:t>
                      </a:r>
                      <a:r>
                        <a:rPr lang="zh-TW" altLang="en-US" sz="1800" kern="1200" dirty="0" smtClean="0">
                          <a:effectLst/>
                        </a:rPr>
                        <a:t>點序號</a:t>
                      </a:r>
                      <a:r>
                        <a:rPr lang="en-US" altLang="zh-TW" sz="1800" kern="1200" dirty="0" smtClean="0">
                          <a:effectLst/>
                        </a:rPr>
                        <a:t>8</a:t>
                      </a:r>
                      <a:r>
                        <a:rPr lang="zh-TW" altLang="en-US" sz="1800" kern="1200" dirty="0" smtClean="0">
                          <a:effectLst/>
                        </a:rPr>
                        <a:t>的比賽項目，每隊最多以</a:t>
                      </a:r>
                      <a:r>
                        <a:rPr lang="en-US" altLang="zh-TW" sz="1800" kern="1200" dirty="0" smtClean="0">
                          <a:effectLst/>
                        </a:rPr>
                        <a:t>4</a:t>
                      </a:r>
                      <a:r>
                        <a:rPr lang="zh-TW" altLang="en-US" sz="1800" kern="1200" dirty="0" smtClean="0">
                          <a:effectLst/>
                        </a:rPr>
                        <a:t>個機械人參賽；</a:t>
                      </a:r>
                      <a:endParaRPr lang="zh-TW" sz="1800" dirty="0" smtClean="0">
                        <a:solidFill>
                          <a:schemeClr val="tx1"/>
                        </a:solidFill>
                        <a:effectLst/>
                      </a:endParaRPr>
                    </a:p>
                  </a:txBody>
                  <a:tcPr marL="68577" marR="68577" marT="0" marB="0"/>
                </a:tc>
              </a:tr>
            </a:tbl>
          </a:graphicData>
        </a:graphic>
      </p:graphicFrame>
    </p:spTree>
    <p:extLst>
      <p:ext uri="{BB962C8B-B14F-4D97-AF65-F5344CB8AC3E}">
        <p14:creationId xmlns:p14="http://schemas.microsoft.com/office/powerpoint/2010/main" val="80033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Ｑ＆</a:t>
            </a:r>
            <a:r>
              <a:rPr lang="zh-TW" altLang="en-US" dirty="0"/>
              <a:t>Ａ</a:t>
            </a:r>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22152534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謝謝</a:t>
            </a:r>
            <a:endParaRPr lang="zh-TW" altLang="en-US" dirty="0"/>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172343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zh-HK" dirty="0" smtClean="0"/>
              <a:t>限制</a:t>
            </a:r>
            <a:r>
              <a:rPr lang="en-US" altLang="zh-TW" dirty="0" smtClean="0"/>
              <a:t>-</a:t>
            </a:r>
            <a:r>
              <a:rPr lang="zh-TW" altLang="zh-HK" dirty="0" smtClean="0"/>
              <a:t>報名</a:t>
            </a:r>
            <a:r>
              <a:rPr lang="zh-TW" altLang="zh-HK" dirty="0"/>
              <a:t>隊數</a:t>
            </a:r>
            <a:endParaRPr lang="zh-TW" altLang="en-US" dirty="0"/>
          </a:p>
        </p:txBody>
      </p:sp>
      <p:graphicFrame>
        <p:nvGraphicFramePr>
          <p:cNvPr id="4" name="內容版面配置區 3"/>
          <p:cNvGraphicFramePr>
            <a:graphicFrameLocks noGrp="1"/>
          </p:cNvGraphicFramePr>
          <p:nvPr>
            <p:ph idx="1"/>
            <p:extLst/>
          </p:nvPr>
        </p:nvGraphicFramePr>
        <p:xfrm>
          <a:off x="1428727" y="1571612"/>
          <a:ext cx="6913562" cy="3168652"/>
        </p:xfrm>
        <a:graphic>
          <a:graphicData uri="http://schemas.openxmlformats.org/drawingml/2006/table">
            <a:tbl>
              <a:tblPr firstRow="1">
                <a:tableStyleId>{3C2FFA5D-87B4-456A-9821-1D502468CF0F}</a:tableStyleId>
              </a:tblPr>
              <a:tblGrid>
                <a:gridCol w="2592586"/>
                <a:gridCol w="4320976"/>
              </a:tblGrid>
              <a:tr h="792163">
                <a:tc>
                  <a:txBody>
                    <a:bodyPr/>
                    <a:lstStyle/>
                    <a:p>
                      <a:pPr algn="ctr">
                        <a:spcBef>
                          <a:spcPts val="500"/>
                        </a:spcBef>
                        <a:spcAft>
                          <a:spcPts val="0"/>
                        </a:spcAft>
                        <a:tabLst>
                          <a:tab pos="685800" algn="l"/>
                        </a:tabLst>
                      </a:pPr>
                      <a:r>
                        <a:rPr lang="zh-TW" sz="2400" kern="100" dirty="0">
                          <a:effectLst/>
                        </a:rPr>
                        <a:t>類別</a:t>
                      </a:r>
                      <a:endParaRPr lang="zh-TW" sz="2400" kern="100" dirty="0">
                        <a:solidFill>
                          <a:srgbClr val="000066"/>
                        </a:solidFill>
                        <a:effectLst/>
                        <a:latin typeface="新細明體"/>
                        <a:cs typeface="Times New Roman"/>
                      </a:endParaRPr>
                    </a:p>
                  </a:txBody>
                  <a:tcPr marL="68588" marR="68588" marT="0" marB="0"/>
                </a:tc>
                <a:tc>
                  <a:txBody>
                    <a:bodyPr/>
                    <a:lstStyle/>
                    <a:p>
                      <a:pPr algn="ctr">
                        <a:spcBef>
                          <a:spcPts val="500"/>
                        </a:spcBef>
                        <a:spcAft>
                          <a:spcPts val="0"/>
                        </a:spcAft>
                        <a:tabLst>
                          <a:tab pos="685800" algn="l"/>
                        </a:tabLst>
                      </a:pPr>
                      <a:r>
                        <a:rPr lang="zh-TW" sz="2400" kern="100" dirty="0">
                          <a:effectLst/>
                        </a:rPr>
                        <a:t>每間學校報名隊數</a:t>
                      </a:r>
                      <a:endParaRPr lang="zh-TW" sz="2400" kern="100" dirty="0">
                        <a:solidFill>
                          <a:srgbClr val="000066"/>
                        </a:solidFill>
                        <a:effectLst/>
                        <a:latin typeface="新細明體"/>
                        <a:cs typeface="Times New Roman"/>
                      </a:endParaRPr>
                    </a:p>
                  </a:txBody>
                  <a:tcPr marL="68588" marR="68588" marT="0" marB="0"/>
                </a:tc>
              </a:tr>
              <a:tr h="792163">
                <a:tc>
                  <a:txBody>
                    <a:bodyPr/>
                    <a:lstStyle/>
                    <a:p>
                      <a:pPr algn="ctr">
                        <a:spcBef>
                          <a:spcPts val="500"/>
                        </a:spcBef>
                        <a:spcAft>
                          <a:spcPts val="0"/>
                        </a:spcAft>
                        <a:tabLst>
                          <a:tab pos="685800" algn="l"/>
                        </a:tabLst>
                      </a:pPr>
                      <a:r>
                        <a:rPr lang="zh-TW" sz="2400" kern="100" dirty="0">
                          <a:effectLst/>
                        </a:rPr>
                        <a:t>初階比賽</a:t>
                      </a:r>
                      <a:endParaRPr lang="zh-TW" sz="2400" kern="100" dirty="0">
                        <a:solidFill>
                          <a:srgbClr val="000066"/>
                        </a:solidFill>
                        <a:effectLst/>
                        <a:latin typeface="新細明體"/>
                        <a:cs typeface="Times New Roman"/>
                      </a:endParaRPr>
                    </a:p>
                  </a:txBody>
                  <a:tcPr marL="68588" marR="68588" marT="0" marB="0"/>
                </a:tc>
                <a:tc>
                  <a:txBody>
                    <a:bodyPr/>
                    <a:lstStyle/>
                    <a:p>
                      <a:pPr algn="ctr">
                        <a:spcBef>
                          <a:spcPts val="500"/>
                        </a:spcBef>
                        <a:spcAft>
                          <a:spcPts val="0"/>
                        </a:spcAft>
                        <a:tabLst>
                          <a:tab pos="685800" algn="l"/>
                        </a:tabLst>
                      </a:pPr>
                      <a:r>
                        <a:rPr lang="zh-TW" sz="2400" b="1" kern="100" dirty="0">
                          <a:solidFill>
                            <a:srgbClr val="FF0000"/>
                          </a:solidFill>
                          <a:effectLst/>
                        </a:rPr>
                        <a:t>每個項目最多</a:t>
                      </a:r>
                      <a:r>
                        <a:rPr lang="en-US" sz="2400" b="1" kern="100" dirty="0">
                          <a:solidFill>
                            <a:srgbClr val="FF0000"/>
                          </a:solidFill>
                          <a:effectLst/>
                        </a:rPr>
                        <a:t>4</a:t>
                      </a:r>
                      <a:r>
                        <a:rPr lang="zh-TW" sz="2400" b="1" kern="100" dirty="0">
                          <a:solidFill>
                            <a:srgbClr val="FF0000"/>
                          </a:solidFill>
                          <a:effectLst/>
                        </a:rPr>
                        <a:t>隊</a:t>
                      </a:r>
                      <a:endParaRPr lang="zh-TW" sz="2400" b="1" kern="100" dirty="0">
                        <a:solidFill>
                          <a:srgbClr val="FF0000"/>
                        </a:solidFill>
                        <a:effectLst/>
                        <a:latin typeface="新細明體"/>
                        <a:cs typeface="Times New Roman"/>
                      </a:endParaRPr>
                    </a:p>
                  </a:txBody>
                  <a:tcPr marL="68588" marR="68588" marT="0" marB="0"/>
                </a:tc>
              </a:tr>
              <a:tr h="792163">
                <a:tc>
                  <a:txBody>
                    <a:bodyPr/>
                    <a:lstStyle/>
                    <a:p>
                      <a:pPr algn="ctr">
                        <a:spcBef>
                          <a:spcPts val="500"/>
                        </a:spcBef>
                        <a:spcAft>
                          <a:spcPts val="0"/>
                        </a:spcAft>
                        <a:tabLst>
                          <a:tab pos="685800" algn="l"/>
                        </a:tabLst>
                      </a:pPr>
                      <a:r>
                        <a:rPr lang="zh-TW" sz="2400" kern="100" dirty="0">
                          <a:effectLst/>
                        </a:rPr>
                        <a:t>中階比賽</a:t>
                      </a:r>
                      <a:endParaRPr lang="zh-TW" sz="2400" kern="100" dirty="0">
                        <a:solidFill>
                          <a:srgbClr val="000066"/>
                        </a:solidFill>
                        <a:effectLst/>
                        <a:latin typeface="新細明體"/>
                        <a:cs typeface="Times New Roman"/>
                      </a:endParaRPr>
                    </a:p>
                  </a:txBody>
                  <a:tcPr marL="68588" marR="68588" marT="0" marB="0"/>
                </a:tc>
                <a:tc>
                  <a:txBody>
                    <a:bodyPr/>
                    <a:lstStyle/>
                    <a:p>
                      <a:pPr algn="ctr">
                        <a:spcBef>
                          <a:spcPts val="500"/>
                        </a:spcBef>
                        <a:spcAft>
                          <a:spcPts val="0"/>
                        </a:spcAft>
                        <a:tabLst>
                          <a:tab pos="685800" algn="l"/>
                        </a:tabLst>
                      </a:pPr>
                      <a:r>
                        <a:rPr lang="zh-TW" sz="2400" b="1" kern="100" dirty="0">
                          <a:solidFill>
                            <a:srgbClr val="FF0000"/>
                          </a:solidFill>
                          <a:effectLst/>
                        </a:rPr>
                        <a:t>每個項目最多</a:t>
                      </a:r>
                      <a:r>
                        <a:rPr lang="en-US" sz="2400" b="1" kern="100" dirty="0">
                          <a:solidFill>
                            <a:srgbClr val="FF0000"/>
                          </a:solidFill>
                          <a:effectLst/>
                        </a:rPr>
                        <a:t>4</a:t>
                      </a:r>
                      <a:r>
                        <a:rPr lang="zh-TW" sz="2400" b="1" kern="100" dirty="0">
                          <a:solidFill>
                            <a:srgbClr val="FF0000"/>
                          </a:solidFill>
                          <a:effectLst/>
                        </a:rPr>
                        <a:t>隊</a:t>
                      </a:r>
                      <a:endParaRPr lang="zh-TW" sz="2400" b="1" kern="100" dirty="0">
                        <a:solidFill>
                          <a:srgbClr val="FF0000"/>
                        </a:solidFill>
                        <a:effectLst/>
                        <a:latin typeface="新細明體"/>
                        <a:cs typeface="Times New Roman"/>
                      </a:endParaRPr>
                    </a:p>
                  </a:txBody>
                  <a:tcPr marL="68588" marR="68588" marT="0" marB="0"/>
                </a:tc>
              </a:tr>
              <a:tr h="792163">
                <a:tc>
                  <a:txBody>
                    <a:bodyPr/>
                    <a:lstStyle/>
                    <a:p>
                      <a:pPr algn="ctr">
                        <a:spcBef>
                          <a:spcPts val="500"/>
                        </a:spcBef>
                        <a:spcAft>
                          <a:spcPts val="0"/>
                        </a:spcAft>
                        <a:tabLst>
                          <a:tab pos="685800" algn="l"/>
                        </a:tabLst>
                      </a:pPr>
                      <a:r>
                        <a:rPr lang="zh-TW" sz="2400" kern="100" dirty="0">
                          <a:effectLst/>
                        </a:rPr>
                        <a:t>高階比賽</a:t>
                      </a:r>
                      <a:endParaRPr lang="zh-TW" sz="2400" kern="100" dirty="0">
                        <a:solidFill>
                          <a:srgbClr val="000066"/>
                        </a:solidFill>
                        <a:effectLst/>
                        <a:latin typeface="新細明體"/>
                        <a:cs typeface="Times New Roman"/>
                      </a:endParaRPr>
                    </a:p>
                  </a:txBody>
                  <a:tcPr marL="68588" marR="68588" marT="0" marB="0"/>
                </a:tc>
                <a:tc>
                  <a:txBody>
                    <a:bodyPr/>
                    <a:lstStyle/>
                    <a:p>
                      <a:pPr algn="ctr">
                        <a:spcBef>
                          <a:spcPts val="500"/>
                        </a:spcBef>
                        <a:spcAft>
                          <a:spcPts val="0"/>
                        </a:spcAft>
                        <a:tabLst>
                          <a:tab pos="685800" algn="l"/>
                        </a:tabLst>
                      </a:pPr>
                      <a:r>
                        <a:rPr lang="zh-TW" sz="2400" b="1" kern="100" dirty="0">
                          <a:solidFill>
                            <a:srgbClr val="FF0000"/>
                          </a:solidFill>
                          <a:effectLst/>
                        </a:rPr>
                        <a:t>無限制</a:t>
                      </a:r>
                      <a:endParaRPr lang="zh-TW" sz="2400" b="1" kern="100" dirty="0">
                        <a:solidFill>
                          <a:srgbClr val="FF0000"/>
                        </a:solidFill>
                        <a:effectLst/>
                        <a:latin typeface="新細明體"/>
                        <a:cs typeface="Times New Roman"/>
                      </a:endParaRPr>
                    </a:p>
                  </a:txBody>
                  <a:tcPr marL="68588" marR="68588" marT="0" marB="0"/>
                </a:tc>
              </a:tr>
            </a:tbl>
          </a:graphicData>
        </a:graphic>
      </p:graphicFrame>
    </p:spTree>
    <p:extLst>
      <p:ext uri="{BB962C8B-B14F-4D97-AF65-F5344CB8AC3E}">
        <p14:creationId xmlns:p14="http://schemas.microsoft.com/office/powerpoint/2010/main" val="12609716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2993</TotalTime>
  <Words>7581</Words>
  <Application>Microsoft Office PowerPoint</Application>
  <PresentationFormat>如螢幕大小 (4:3)</PresentationFormat>
  <Paragraphs>824</Paragraphs>
  <Slides>87</Slides>
  <Notes>6</Notes>
  <HiddenSlides>0</HiddenSlides>
  <MMClips>0</MMClips>
  <ScaleCrop>false</ScaleCrop>
  <HeadingPairs>
    <vt:vector size="4" baseType="variant">
      <vt:variant>
        <vt:lpstr>佈景主題</vt:lpstr>
      </vt:variant>
      <vt:variant>
        <vt:i4>4</vt:i4>
      </vt:variant>
      <vt:variant>
        <vt:lpstr>投影片標題</vt:lpstr>
      </vt:variant>
      <vt:variant>
        <vt:i4>87</vt:i4>
      </vt:variant>
    </vt:vector>
  </HeadingPairs>
  <TitlesOfParts>
    <vt:vector size="91" baseType="lpstr">
      <vt:lpstr>Concourse</vt:lpstr>
      <vt:lpstr>夏至</vt:lpstr>
      <vt:lpstr>Office 佈景主題</vt:lpstr>
      <vt:lpstr>1_Concourse</vt:lpstr>
      <vt:lpstr>澳門青少年綜合機械人科普選拔大賽</vt:lpstr>
      <vt:lpstr>澳門大學地圖</vt:lpstr>
      <vt:lpstr>交通方式</vt:lpstr>
      <vt:lpstr>5月20日比賽項目</vt:lpstr>
      <vt:lpstr>5月21日高階比賽項目</vt:lpstr>
      <vt:lpstr>5月21日中階比賽項目</vt:lpstr>
      <vt:lpstr>5月21日初階比賽項目</vt:lpstr>
      <vt:lpstr>5月21日小學組比賽項目</vt:lpstr>
      <vt:lpstr>限制-報名隊數</vt:lpstr>
      <vt:lpstr>總則</vt:lpstr>
      <vt:lpstr>注意事項</vt:lpstr>
      <vt:lpstr>Q&amp;A</vt:lpstr>
      <vt:lpstr>   WER 工程創新賽</vt:lpstr>
      <vt:lpstr>WER 工程創新賽比賽場地</vt:lpstr>
      <vt:lpstr>比賽機械人要求</vt:lpstr>
      <vt:lpstr>比賽機械人要求</vt:lpstr>
      <vt:lpstr>賽制</vt:lpstr>
      <vt:lpstr>比賽流程及注意事項</vt:lpstr>
      <vt:lpstr>比賽流程及注意事項</vt:lpstr>
      <vt:lpstr>比賽流程及注意事項</vt:lpstr>
      <vt:lpstr>比賽評判</vt:lpstr>
      <vt:lpstr>任務</vt:lpstr>
      <vt:lpstr> 獲取能量塊</vt:lpstr>
      <vt:lpstr>開採鐵礦</vt:lpstr>
      <vt:lpstr>冶煉金屬</vt:lpstr>
      <vt:lpstr>改進蒸氣機</vt:lpstr>
      <vt:lpstr>修建鐵路</vt:lpstr>
      <vt:lpstr>綻放機器花</vt:lpstr>
      <vt:lpstr>建造鐵塔</vt:lpstr>
      <vt:lpstr>啟動穿梭機</vt:lpstr>
      <vt:lpstr>返回</vt:lpstr>
      <vt:lpstr>自主運行獎勵</vt:lpstr>
      <vt:lpstr>比賽注意事項</vt:lpstr>
      <vt:lpstr>WER 工程創新賽比賽場地</vt:lpstr>
      <vt:lpstr>機械人綜合技能2017</vt:lpstr>
      <vt:lpstr>賽制</vt:lpstr>
      <vt:lpstr>小學組新賽制</vt:lpstr>
      <vt:lpstr>比賽流程</vt:lpstr>
      <vt:lpstr>比賽流程</vt:lpstr>
      <vt:lpstr>比賽評判</vt:lpstr>
      <vt:lpstr>一個完整的比賽場地示例</vt:lpstr>
      <vt:lpstr>機械人規格</vt:lpstr>
      <vt:lpstr>臨場比賽變更</vt:lpstr>
      <vt:lpstr>出發任務</vt:lpstr>
      <vt:lpstr>接力賽跑</vt:lpstr>
      <vt:lpstr>接力賽跑</vt:lpstr>
      <vt:lpstr>超級投籃</vt:lpstr>
      <vt:lpstr> 急速跨欄 </vt:lpstr>
      <vt:lpstr>最炫廣場舞</vt:lpstr>
      <vt:lpstr>快樂馬拉松</vt:lpstr>
      <vt:lpstr>趣味垂釣</vt:lpstr>
      <vt:lpstr>點球大戰</vt:lpstr>
      <vt:lpstr>奮力攀岩</vt:lpstr>
      <vt:lpstr>返回任務</vt:lpstr>
      <vt:lpstr>比賽注意事項</vt:lpstr>
      <vt:lpstr>機械人綜合技能比賽場地</vt:lpstr>
      <vt:lpstr>機械人創意比賽</vt:lpstr>
      <vt:lpstr>機械人創意比賽</vt:lpstr>
      <vt:lpstr>主题</vt:lpstr>
      <vt:lpstr>作品申報</vt:lpstr>
      <vt:lpstr>模式</vt:lpstr>
      <vt:lpstr>創新途徑</vt:lpstr>
      <vt:lpstr>要求</vt:lpstr>
      <vt:lpstr>評分標準 </vt:lpstr>
      <vt:lpstr>PowerPoint 簡報</vt:lpstr>
      <vt:lpstr>加分題</vt:lpstr>
      <vt:lpstr>加分題提交</vt:lpstr>
      <vt:lpstr>***重大改革</vt:lpstr>
      <vt:lpstr>流程</vt:lpstr>
      <vt:lpstr>機械人奧運會簡介</vt:lpstr>
      <vt:lpstr>中學組高階比賽項目</vt:lpstr>
      <vt:lpstr>中學組中階比賽項目</vt:lpstr>
      <vt:lpstr>中學組初階比賽項目</vt:lpstr>
      <vt:lpstr>限制-報名隊數</vt:lpstr>
      <vt:lpstr>小學組比賽項目</vt:lpstr>
      <vt:lpstr>比賽變更</vt:lpstr>
      <vt:lpstr>手搖發電機械人拉雪橇</vt:lpstr>
      <vt:lpstr>機械人拳擊比賽規則</vt:lpstr>
      <vt:lpstr>其他項目賽規修改</vt:lpstr>
      <vt:lpstr>其他項目賽規修改</vt:lpstr>
      <vt:lpstr>其他項目賽規修改</vt:lpstr>
      <vt:lpstr>一般賽規修改(中學組及小學組)</vt:lpstr>
      <vt:lpstr>一般賽規修改(中學組及小學組)</vt:lpstr>
      <vt:lpstr>一般賽規修改(中學組及小學組)</vt:lpstr>
      <vt:lpstr>限制(節錄)</vt:lpstr>
      <vt:lpstr>Ｑ＆Ａ</vt:lpstr>
      <vt:lpstr>謝謝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澳門科普機械人選拔賽2011</dc:title>
  <dc:creator>Jason</dc:creator>
  <cp:lastModifiedBy>JasonTKI</cp:lastModifiedBy>
  <cp:revision>346</cp:revision>
  <dcterms:created xsi:type="dcterms:W3CDTF">2011-01-04T05:09:46Z</dcterms:created>
  <dcterms:modified xsi:type="dcterms:W3CDTF">2017-02-24T01:57:47Z</dcterms:modified>
</cp:coreProperties>
</file>